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9" r:id="rId3"/>
    <p:sldId id="275" r:id="rId4"/>
    <p:sldId id="276" r:id="rId5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A47D06-18E6-48A7-8180-9ACD0EEF0B1A}" v="9" dt="2019-05-17T17:26:39.4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4" autoAdjust="0"/>
    <p:restoredTop sz="94674"/>
  </p:normalViewPr>
  <p:slideViewPr>
    <p:cSldViewPr>
      <p:cViewPr varScale="1">
        <p:scale>
          <a:sx n="62" d="100"/>
          <a:sy n="62" d="100"/>
        </p:scale>
        <p:origin x="-182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C2A47D06-18E6-48A7-8180-9ACD0EEF0B1A}"/>
    <pc:docChg chg="undo custSel modSld">
      <pc:chgData name="Sumant Iyer" userId="913335bb-3b58-4b6e-abaa-4eed84b2043c" providerId="ADAL" clId="{C2A47D06-18E6-48A7-8180-9ACD0EEF0B1A}" dt="2019-05-17T17:28:38.658" v="257" actId="1076"/>
      <pc:docMkLst>
        <pc:docMk/>
      </pc:docMkLst>
      <pc:sldChg chg="modSp">
        <pc:chgData name="Sumant Iyer" userId="913335bb-3b58-4b6e-abaa-4eed84b2043c" providerId="ADAL" clId="{C2A47D06-18E6-48A7-8180-9ACD0EEF0B1A}" dt="2019-05-17T17:28:38.658" v="257" actId="1076"/>
        <pc:sldMkLst>
          <pc:docMk/>
          <pc:sldMk cId="459989927" sldId="276"/>
        </pc:sldMkLst>
        <pc:spChg chg="mod">
          <ac:chgData name="Sumant Iyer" userId="913335bb-3b58-4b6e-abaa-4eed84b2043c" providerId="ADAL" clId="{C2A47D06-18E6-48A7-8180-9ACD0EEF0B1A}" dt="2019-05-17T17:28:34.185" v="256" actId="14100"/>
          <ac:spMkLst>
            <pc:docMk/>
            <pc:sldMk cId="459989927" sldId="276"/>
            <ac:spMk id="2" creationId="{00000000-0000-0000-0000-000000000000}"/>
          </ac:spMkLst>
        </pc:spChg>
        <pc:graphicFrameChg chg="mod modGraphic">
          <ac:chgData name="Sumant Iyer" userId="913335bb-3b58-4b6e-abaa-4eed84b2043c" providerId="ADAL" clId="{C2A47D06-18E6-48A7-8180-9ACD0EEF0B1A}" dt="2019-05-17T17:28:38.658" v="257" actId="1076"/>
          <ac:graphicFrameMkLst>
            <pc:docMk/>
            <pc:sldMk cId="459989927" sldId="276"/>
            <ac:graphicFrameMk id="4" creationId="{F48DE665-DC7B-40BE-982E-D61F02EA5F55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B0D152-0D87-44EC-AB81-89FDB6F87EA4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3B928-C883-4B29-8B17-0A2439A8E6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944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63B928-C883-4B29-8B17-0A2439A8E64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927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9F03-E09B-4A1D-B52C-8526245AAF1D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4DB0-B68F-4CAB-A68F-08198FCB0FD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76C0-BA85-4586-86E6-1E9E9064B698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0F58-BB6C-4E64-B0A6-6DDF7434A9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8DA-5D26-4E78-B1A1-CDB212C21156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A3E36-13A2-40A7-8739-DD0F0E3273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F57E-0F73-4E1B-9EB4-040646775A16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B64B-DE63-4915-A314-F905623263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92C-6880-44E0-96AB-C272E19D1E11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75F9-1D84-4043-A43E-566A08DBC81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3CB-FB58-46F1-8DDC-9D8DCD899B98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DA2B-4676-4662-BCFC-C82A32ED73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3E84-3C7C-4D28-B8A6-C669572C9C08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136C-39A9-44C7-9997-095A42F05BB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3B97-0056-4BCF-9FC3-0BA2B85B4B93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E743-E35B-4DA8-A695-6B4A5C37C4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AC7F-3B89-42E3-8176-2975A0264C68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518E-AA33-4164-A12C-34811A9AFC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8DDF-2105-4E08-BADE-C7CC27732DB0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5B114-07EE-4B15-89FE-DCB296AC234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4D51-B4E4-430A-9097-ED0C9F4E5CE6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87F7-F0F4-4EAD-8979-1B630BACF2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C0D1F4E-FBD4-4D7A-8FFC-7892B32E2D44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530F904-0B8F-445B-9597-2F96EA9D13F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208912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Simulation assumption of feasibility study for FR2 DL 256QAM</a:t>
            </a:r>
            <a:endParaRPr lang="ja-JP" altLang="en-US" sz="4000" dirty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/>
          <a:lstStyle/>
          <a:p>
            <a:pPr eaLnBrk="1" hangingPunct="1"/>
            <a:r>
              <a:rPr lang="en-US" altLang="ja-JP" dirty="0">
                <a:solidFill>
                  <a:schemeClr val="tx1"/>
                </a:solidFill>
                <a:ea typeface="MS PGothic" pitchFamily="34" charset="-128"/>
              </a:rPr>
              <a:t>China Telecom </a:t>
            </a:r>
            <a:endParaRPr lang="ja-JP" altLang="en-US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130684"/>
            <a:ext cx="9144000" cy="63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#91	</a:t>
            </a:r>
            <a:r>
              <a:rPr lang="en-GB" altLang="zh-CN" sz="1600" b="1" dirty="0">
                <a:latin typeface="Arial" panose="020B0604020202020204" pitchFamily="34" charset="0"/>
                <a:cs typeface="Times New Roman" panose="02020603050405020304" pitchFamily="18" charset="0"/>
              </a:rPr>
              <a:t>			          	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R4-1907711</a:t>
            </a:r>
            <a:endParaRPr lang="en-GB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fi-FI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Reno, Nevada, USA, 13-17 May 2019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65104"/>
          </a:xfrm>
        </p:spPr>
        <p:txBody>
          <a:bodyPr/>
          <a:lstStyle/>
          <a:p>
            <a:r>
              <a:rPr lang="fi-FI" altLang="zh-CN" sz="2400" dirty="0"/>
              <a:t>Contributions submitted to RAN4#91</a:t>
            </a:r>
            <a:r>
              <a:rPr lang="pl-PL" altLang="zh-CN" sz="2400" dirty="0"/>
              <a:t> on FR2 DL 256QAM:</a:t>
            </a:r>
            <a:endParaRPr lang="en-US" altLang="zh-CN" sz="2400" dirty="0"/>
          </a:p>
          <a:p>
            <a:pPr lvl="1"/>
            <a:r>
              <a:rPr lang="pl-PL" altLang="zh-CN" sz="2000" dirty="0"/>
              <a:t>R4-1906014 </a:t>
            </a:r>
            <a:r>
              <a:rPr lang="en-US" altLang="zh-CN" sz="2000" dirty="0"/>
              <a:t>System level simulation for 256QAM DL in FR2</a:t>
            </a:r>
            <a:r>
              <a:rPr lang="pl-PL" altLang="zh-CN" sz="2000" dirty="0"/>
              <a:t>, Nokia, Nokia Shanghai Bell</a:t>
            </a:r>
          </a:p>
          <a:p>
            <a:pPr lvl="1"/>
            <a:r>
              <a:rPr lang="pl-PL" altLang="zh-CN" sz="2000" dirty="0"/>
              <a:t>R4-1906883 </a:t>
            </a:r>
            <a:r>
              <a:rPr lang="en-US" altLang="zh-CN" sz="2000" dirty="0"/>
              <a:t>Impact of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and Rx impairments</a:t>
            </a:r>
            <a:r>
              <a:rPr lang="pl-PL" altLang="zh-CN" sz="2000" dirty="0"/>
              <a:t>, Nokia, Nokia Shanghai Bell</a:t>
            </a:r>
          </a:p>
          <a:p>
            <a:pPr lvl="1"/>
            <a:r>
              <a:rPr lang="en-US" altLang="zh-CN" sz="2000" dirty="0"/>
              <a:t>R4-1906685 Summary of 256QAM for FR2 analysis, Ericsson</a:t>
            </a:r>
          </a:p>
          <a:p>
            <a:pPr lvl="1"/>
            <a:r>
              <a:rPr lang="en-US" altLang="zh-CN" sz="2000" dirty="0"/>
              <a:t>R4-1905395 Simulation assumption for 256QAM feasibility study, CATT</a:t>
            </a:r>
          </a:p>
          <a:p>
            <a:pPr lvl="1"/>
            <a:r>
              <a:rPr lang="en-US" altLang="zh-CN" sz="2000" dirty="0"/>
              <a:t>R4-1905776 Views on NR FR2 256QAM requirements, Intel Corporation</a:t>
            </a:r>
          </a:p>
          <a:p>
            <a:pPr lvl="1"/>
            <a:r>
              <a:rPr lang="pl-PL" altLang="zh-CN" sz="2000" dirty="0"/>
              <a:t>R4-1906108</a:t>
            </a:r>
            <a:r>
              <a:rPr lang="fi-FI" altLang="zh-CN" sz="2000" dirty="0"/>
              <a:t> </a:t>
            </a:r>
            <a:r>
              <a:rPr lang="pl-PL" altLang="zh-CN" sz="2000" dirty="0"/>
              <a:t>Work plan on the WI: add support of NR DL 256QAM for FR2</a:t>
            </a:r>
            <a:r>
              <a:rPr lang="fi-FI" altLang="zh-CN" sz="2000" dirty="0"/>
              <a:t>, </a:t>
            </a:r>
            <a:r>
              <a:rPr lang="pl-PL" altLang="zh-CN" sz="2000" dirty="0"/>
              <a:t>China Telecom</a:t>
            </a:r>
          </a:p>
          <a:p>
            <a:pPr lvl="1"/>
            <a:r>
              <a:rPr lang="pl-PL" altLang="zh-CN" sz="2000" dirty="0"/>
              <a:t>R4-1906109</a:t>
            </a:r>
            <a:r>
              <a:rPr lang="fi-FI" altLang="zh-CN" sz="2000" dirty="0"/>
              <a:t> </a:t>
            </a:r>
            <a:r>
              <a:rPr lang="pl-PL" altLang="zh-CN" sz="2000" dirty="0"/>
              <a:t>TR skeleton for TR 38.8xx: Study on support of NR downlink 256 Quadrature Amplitude Modulation (QAM) for frequency range 2 (FR2)</a:t>
            </a:r>
            <a:r>
              <a:rPr lang="en-US" altLang="zh-CN" sz="2000" dirty="0"/>
              <a:t>,</a:t>
            </a:r>
            <a:r>
              <a:rPr lang="fi-FI" altLang="zh-CN" sz="2000" dirty="0"/>
              <a:t> </a:t>
            </a:r>
            <a:r>
              <a:rPr lang="pl-PL" altLang="zh-CN" sz="2000" dirty="0"/>
              <a:t>China Telecom</a:t>
            </a:r>
          </a:p>
          <a:p>
            <a:pPr lvl="1"/>
            <a:endParaRPr lang="en-US" altLang="zh-CN" sz="2000" b="1" dirty="0"/>
          </a:p>
          <a:p>
            <a:endParaRPr lang="en-US" altLang="zh-CN" sz="2400" b="1" dirty="0"/>
          </a:p>
          <a:p>
            <a:endParaRPr lang="en-US" altLang="zh-CN" sz="2400" b="1" dirty="0"/>
          </a:p>
          <a:p>
            <a:endParaRPr lang="en-US" altLang="zh-CN" sz="2400" b="1" dirty="0"/>
          </a:p>
          <a:p>
            <a:endParaRPr lang="en-US" altLang="zh-CN" sz="2400" dirty="0"/>
          </a:p>
          <a:p>
            <a:pPr>
              <a:buNone/>
            </a:pPr>
            <a:r>
              <a:rPr lang="en-GB" altLang="zh-CN" sz="2400" b="1" dirty="0"/>
              <a:t/>
            </a:r>
            <a:br>
              <a:rPr lang="en-GB" altLang="zh-CN" sz="2400" b="1" dirty="0"/>
            </a:br>
            <a:r>
              <a:rPr lang="en-GB" altLang="zh-CN" sz="2400" b="1" dirty="0"/>
              <a:t/>
            </a:r>
            <a:br>
              <a:rPr lang="en-GB" altLang="zh-CN" sz="2400" b="1" dirty="0"/>
            </a:br>
            <a:r>
              <a:rPr lang="en-GB" altLang="zh-CN" sz="2400" b="1" dirty="0"/>
              <a:t/>
            </a:r>
            <a:br>
              <a:rPr lang="en-GB" altLang="zh-CN" sz="2400" b="1" dirty="0"/>
            </a:br>
            <a:endParaRPr lang="zh-CN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08912" cy="5472608"/>
          </a:xfrm>
        </p:spPr>
        <p:txBody>
          <a:bodyPr/>
          <a:lstStyle/>
          <a:p>
            <a:r>
              <a:rPr lang="fi-FI" altLang="zh-CN" sz="2400" dirty="0"/>
              <a:t>Companies are encouraged to provide link level simulations results showing the throughput difference between 64QAM and 256QAM using the assumptions in next slide (slide 4)</a:t>
            </a:r>
          </a:p>
          <a:p>
            <a:pPr lvl="1"/>
            <a:r>
              <a:rPr lang="en-US" altLang="zh-CN" sz="2000" dirty="0"/>
              <a:t>Down-selection and/or prioritization of the simulation assumption will be considered in the next meeting.</a:t>
            </a:r>
            <a:endParaRPr lang="fi-FI" altLang="zh-CN" sz="2000" dirty="0"/>
          </a:p>
          <a:p>
            <a:r>
              <a:rPr lang="en-US" sz="2400" dirty="0"/>
              <a:t>Study aims to identify conditions where DL 256QAM provides performance benefits</a:t>
            </a:r>
          </a:p>
          <a:p>
            <a:r>
              <a:rPr lang="fi-FI" altLang="zh-CN" sz="2400" dirty="0"/>
              <a:t>Discussions on system level simulation</a:t>
            </a:r>
            <a:r>
              <a:rPr lang="en-US" altLang="zh-CN" sz="2400" dirty="0"/>
              <a:t>s</a:t>
            </a:r>
            <a:r>
              <a:rPr lang="fi-FI" altLang="zh-CN" sz="2400" dirty="0"/>
              <a:t> are encouraged in next RAN4 meeting</a:t>
            </a:r>
            <a:endParaRPr lang="en-US" altLang="zh-CN" sz="1800" dirty="0"/>
          </a:p>
          <a:p>
            <a:pPr>
              <a:buNone/>
            </a:pPr>
            <a:r>
              <a:rPr lang="en-GB" altLang="zh-CN" sz="2800" b="1" dirty="0"/>
              <a:t/>
            </a:r>
            <a:br>
              <a:rPr lang="en-GB" altLang="zh-CN" sz="2800" b="1" dirty="0"/>
            </a:br>
            <a:r>
              <a:rPr lang="en-GB" altLang="zh-CN" sz="2800" b="1" dirty="0"/>
              <a:t/>
            </a:r>
            <a:br>
              <a:rPr lang="en-GB" altLang="zh-CN" sz="2800" b="1" dirty="0"/>
            </a:br>
            <a:endParaRPr lang="zh-CN" alt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856" y="-27384"/>
            <a:ext cx="8229600" cy="465406"/>
          </a:xfrm>
        </p:spPr>
        <p:txBody>
          <a:bodyPr/>
          <a:lstStyle/>
          <a:p>
            <a:r>
              <a:rPr lang="en-US" altLang="zh-CN" sz="2400" dirty="0"/>
              <a:t>Link level simulation assumptions</a:t>
            </a:r>
            <a:endParaRPr lang="zh-CN" altLang="en-US" sz="24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="" xmlns:a16="http://schemas.microsoft.com/office/drawing/2014/main" id="{F48DE665-DC7B-40BE-982E-D61F02EA5F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62931"/>
              </p:ext>
            </p:extLst>
          </p:nvPr>
        </p:nvGraphicFramePr>
        <p:xfrm>
          <a:off x="179512" y="413008"/>
          <a:ext cx="8856984" cy="6400368"/>
        </p:xfrm>
        <a:graphic>
          <a:graphicData uri="http://schemas.openxmlformats.org/drawingml/2006/table">
            <a:tbl>
              <a:tblPr firstRow="1" firstCol="1" bandRow="1"/>
              <a:tblGrid>
                <a:gridCol w="1872208">
                  <a:extLst>
                    <a:ext uri="{9D8B030D-6E8A-4147-A177-3AD203B41FA5}">
                      <a16:colId xmlns="" xmlns:a16="http://schemas.microsoft.com/office/drawing/2014/main" val="1747038322"/>
                    </a:ext>
                  </a:extLst>
                </a:gridCol>
                <a:gridCol w="6984776">
                  <a:extLst>
                    <a:ext uri="{9D8B030D-6E8A-4147-A177-3AD203B41FA5}">
                      <a16:colId xmlns="" xmlns:a16="http://schemas.microsoft.com/office/drawing/2014/main" val="2559609725"/>
                    </a:ext>
                  </a:extLst>
                </a:gridCol>
              </a:tblGrid>
              <a:tr h="176498"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fi-FI" sz="12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</a:rPr>
                        <a:t>Parameter</a:t>
                      </a:r>
                      <a:r>
                        <a:rPr lang="fi-FI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</a:rPr>
                        <a:t> 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fi-FI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</a:rPr>
                        <a:t>Value 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63534263"/>
                  </a:ext>
                </a:extLst>
              </a:tr>
              <a:tr h="176498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Carrier frequency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29 GHz (n257) </a:t>
                      </a:r>
                      <a:r>
                        <a:rPr lang="pt-BR" sz="1200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and 39 GHz (n260)</a:t>
                      </a:r>
                      <a:endParaRPr lang="fi-FI" sz="1200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5211108"/>
                  </a:ext>
                </a:extLst>
              </a:tr>
              <a:tr h="176498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CBW</a:t>
                      </a:r>
                      <a:endParaRPr lang="fi-FI" sz="120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50 MHz, 100MHz, 200MHz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05349110"/>
                  </a:ext>
                </a:extLst>
              </a:tr>
              <a:tr h="176498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SCS</a:t>
                      </a:r>
                      <a:endParaRPr lang="fi-FI" sz="120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60kHz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, 120 kHz; </a:t>
                      </a:r>
                      <a:endParaRPr lang="fi-FI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69898737"/>
                  </a:ext>
                </a:extLst>
              </a:tr>
              <a:tr h="176498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Allocated RBs</a:t>
                      </a:r>
                      <a:endParaRPr lang="fi-FI" sz="120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Full allocation</a:t>
                      </a:r>
                      <a:endParaRPr lang="fi-FI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83832712"/>
                  </a:ext>
                </a:extLst>
              </a:tr>
              <a:tr h="529495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Propagation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TDL-A</a:t>
                      </a:r>
                      <a:r>
                        <a:rPr lang="en-GB" sz="12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  30ns delay spread, 35Hz Doppler frequency </a:t>
                      </a: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TDL-D 30ns delay spread,</a:t>
                      </a:r>
                      <a:r>
                        <a:rPr lang="en-GB" sz="12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 35Hz Doppler frequency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Static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50488322"/>
                  </a:ext>
                </a:extLst>
              </a:tr>
              <a:tr h="529495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MCS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64QAM: MCS 23, 24, 26, 28 in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 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TS 38.214 Table 5.1.3.1-1, and other MCSs are not precluded</a:t>
                      </a:r>
                      <a:endParaRPr lang="fi-FI" sz="12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Times New Roman" pitchFamily="18" charset="0"/>
                      </a:endParaRPr>
                    </a:p>
                    <a:p>
                      <a:pPr marL="0" lv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256QAM: MCS 21, 23, 25, 27 in</a:t>
                      </a:r>
                      <a:r>
                        <a:rPr lang="en-US" sz="1200" kern="1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 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TS 38.214 Table 5.1.3.1-2</a:t>
                      </a:r>
                      <a:r>
                        <a:rPr lang="en-US" altLang="zh-CN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, and other MCSs are not precluded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imes New Roman" panose="02020603050405020304" pitchFamily="18" charset="0"/>
                        <a:buNone/>
                        <a:tabLst/>
                        <a:defRPr/>
                      </a:pPr>
                      <a:r>
                        <a:rPr lang="fi-FI" sz="12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Baseline</a:t>
                      </a:r>
                      <a:r>
                        <a:rPr lang="fi-FI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: </a:t>
                      </a:r>
                      <a:r>
                        <a:rPr lang="fi-FI" sz="12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fixed</a:t>
                      </a:r>
                      <a:r>
                        <a:rPr lang="fi-FI" sz="1200" kern="1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 </a:t>
                      </a:r>
                      <a:r>
                        <a:rPr lang="fi-FI" sz="1200" kern="1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MCSs</a:t>
                      </a:r>
                      <a:r>
                        <a:rPr lang="fi-FI" sz="1200" kern="1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; </a:t>
                      </a:r>
                      <a:r>
                        <a:rPr lang="fi-FI" sz="1200" kern="1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optional</a:t>
                      </a:r>
                      <a:r>
                        <a:rPr lang="fi-FI" sz="1200" kern="1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: </a:t>
                      </a:r>
                      <a:r>
                        <a:rPr lang="fi-FI" sz="1200" kern="1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link</a:t>
                      </a:r>
                      <a:r>
                        <a:rPr lang="fi-FI" sz="1200" kern="1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 </a:t>
                      </a:r>
                      <a:r>
                        <a:rPr lang="fi-FI" sz="1200" kern="1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adaptation</a:t>
                      </a:r>
                      <a:endParaRPr lang="fi-FI" sz="1200" kern="1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5489818"/>
                  </a:ext>
                </a:extLst>
              </a:tr>
              <a:tr h="176498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Precoding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Precoding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 configuration defined in 38.101-4 Section 7.2 for fading channels and Section 7.5 for static channel</a:t>
                      </a:r>
                      <a:r>
                        <a:rPr lang="fi-FI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;</a:t>
                      </a:r>
                      <a:r>
                        <a:rPr lang="fi-FI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 follow PMI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98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Symbol type 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CP-OFDM 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24837093"/>
                  </a:ext>
                </a:extLst>
              </a:tr>
              <a:tr h="176498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HARQ </a:t>
                      </a:r>
                      <a:endParaRPr lang="fi-FI" sz="120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None/>
                      </a:pPr>
                      <a:r>
                        <a:rPr kumimoji="1" lang="en-GB" sz="12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8</a:t>
                      </a:r>
                      <a:r>
                        <a:rPr kumimoji="1" lang="en-GB" sz="12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itchFamily="18" charset="0"/>
                        </a:rPr>
                        <a:t>, None </a:t>
                      </a:r>
                      <a:endParaRPr kumimoji="1" lang="fi-FI" sz="12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7009427"/>
                  </a:ext>
                </a:extLst>
              </a:tr>
              <a:tr h="343191"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Antenna configuration</a:t>
                      </a:r>
                      <a:endParaRPr kumimoji="1" 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Fading channel: 2x2 for Rank1</a:t>
                      </a:r>
                      <a:r>
                        <a:rPr kumimoji="1" lang="en-GB" sz="12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 and Rank2</a:t>
                      </a: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, Low correlation</a:t>
                      </a:r>
                      <a:endParaRPr kumimoji="1"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  <a:p>
                      <a:pPr marL="0" marR="0" algn="just" defTabSz="914400" rtl="0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Static channel: 1x2 for Rank1, 2x2 for Rank2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01088243"/>
                  </a:ext>
                </a:extLst>
              </a:tr>
              <a:tr h="176498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Channel estimation 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Practical 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70551705"/>
                  </a:ext>
                </a:extLst>
              </a:tr>
              <a:tr h="176498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Receiver type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MMSE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08331878"/>
                  </a:ext>
                </a:extLst>
              </a:tr>
              <a:tr h="171595"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PDSCH configuration</a:t>
                      </a:r>
                      <a:endParaRPr kumimoji="1"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Type A mapping, Start symbol </a:t>
                      </a:r>
                      <a:r>
                        <a:rPr kumimoji="1" lang="en-GB" sz="120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1</a:t>
                      </a: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, Duration </a:t>
                      </a:r>
                      <a:r>
                        <a:rPr kumimoji="1"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13 </a:t>
                      </a: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(for D slots)</a:t>
                      </a:r>
                      <a:endParaRPr kumimoji="1"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36804441"/>
                  </a:ext>
                </a:extLst>
              </a:tr>
              <a:tr h="171595"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DMRS configuration</a:t>
                      </a:r>
                      <a:endParaRPr kumimoji="1"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Type 1, Single symbol, 1 additional DMRS</a:t>
                      </a:r>
                      <a:endParaRPr kumimoji="1"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1228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PTRS configuration</a:t>
                      </a:r>
                      <a:endParaRPr kumimoji="1" lang="fi-FI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KPTRS </a:t>
                      </a:r>
                      <a:r>
                        <a:rPr kumimoji="1" lang="fi-FI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: 2 (every 2 </a:t>
                      </a:r>
                      <a:r>
                        <a:rPr kumimoji="1" lang="fi-FI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RBs),</a:t>
                      </a:r>
                      <a:r>
                        <a:rPr kumimoji="1" lang="fi-FI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 </a:t>
                      </a:r>
                      <a:r>
                        <a:rPr kumimoji="1"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LPTRS </a:t>
                      </a:r>
                      <a:r>
                        <a:rPr kumimoji="1" lang="fi-FI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: 1 (every 1 symbol)</a:t>
                      </a:r>
                    </a:p>
                  </a:txBody>
                  <a:tcPr marL="55875" marR="558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37251477"/>
                  </a:ext>
                </a:extLst>
              </a:tr>
              <a:tr h="176498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Phase noise compensation</a:t>
                      </a:r>
                      <a:endParaRPr lang="fi-FI" sz="120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Practical based on PTRS</a:t>
                      </a: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05790337"/>
                  </a:ext>
                </a:extLst>
              </a:tr>
              <a:tr h="1411985"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Phase</a:t>
                      </a:r>
                      <a:r>
                        <a:rPr lang="fi-FI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 </a:t>
                      </a:r>
                      <a:r>
                        <a:rPr lang="fi-FI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noise</a:t>
                      </a:r>
                      <a:r>
                        <a:rPr lang="fi-FI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 </a:t>
                      </a:r>
                      <a:r>
                        <a:rPr lang="fi-FI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model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TR 38.803 </a:t>
                      </a:r>
                      <a:r>
                        <a:rPr kumimoji="1" lang="fi-FI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model</a:t>
                      </a:r>
                      <a:r>
                        <a:rPr lang="fi-FI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 (in section 6.1.10 and section 6.1.11)</a:t>
                      </a:r>
                    </a:p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modelled Phase noise for TX and RX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Option a): PN model config1: example1 (BS) + example1(UE)</a:t>
                      </a:r>
                    </a:p>
                    <a:p>
                      <a:pPr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Option b):</a:t>
                      </a:r>
                      <a:r>
                        <a:rPr lang="fi-FI" sz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 </a:t>
                      </a:r>
                      <a:r>
                        <a:rPr lang="fi-FI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PN model config2: example2 (BS) + example2(UE)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altLang="zh-CN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Option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c</a:t>
                      </a:r>
                      <a:r>
                        <a:rPr lang="fi-FI" altLang="zh-CN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): PN model config2: example2 (BS) + example2(BS)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altLang="zh-CN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Option d): PN model config2: example2 (BS) + PN model config1: example1(UE)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altLang="zh-CN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Option e): Other phase</a:t>
                      </a:r>
                      <a:r>
                        <a:rPr lang="fi-FI" altLang="zh-CN" sz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 </a:t>
                      </a:r>
                      <a:r>
                        <a:rPr lang="fi-FI" altLang="zh-CN" sz="12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noise</a:t>
                      </a:r>
                      <a:r>
                        <a:rPr lang="fi-FI" altLang="zh-CN" sz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 </a:t>
                      </a:r>
                      <a:r>
                        <a:rPr lang="fi-FI" altLang="zh-CN" sz="12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models</a:t>
                      </a:r>
                      <a:r>
                        <a:rPr lang="fi-FI" altLang="zh-CN" sz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, </a:t>
                      </a:r>
                      <a:r>
                        <a:rPr lang="fi-FI" altLang="zh-CN" sz="12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e.g</a:t>
                      </a:r>
                      <a:r>
                        <a:rPr lang="fi-FI" altLang="zh-CN" sz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. ones extracted from commercially available components or published results, are not excluded</a:t>
                      </a:r>
                      <a:endParaRPr lang="fi-FI" altLang="zh-CN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83101943"/>
                  </a:ext>
                </a:extLst>
              </a:tr>
              <a:tr h="366400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txEVM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 +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rxEVM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 excluding phase noise for 256QAM</a:t>
                      </a:r>
                      <a:endParaRPr lang="fi-FI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i-FI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txEVM: </a:t>
                      </a:r>
                      <a:r>
                        <a:rPr kumimoji="1" lang="fi-FI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[1.0%-5.0%]</a:t>
                      </a:r>
                      <a:r>
                        <a:rPr kumimoji="1"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,</a:t>
                      </a:r>
                      <a:r>
                        <a:rPr kumimoji="1" 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 </a:t>
                      </a:r>
                      <a:r>
                        <a:rPr kumimoji="1" lang="en-US" altLang="zh-CN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rxEVM</a:t>
                      </a:r>
                      <a:r>
                        <a:rPr kumimoji="1"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: </a:t>
                      </a:r>
                      <a:r>
                        <a:rPr kumimoji="1" lang="fi-FI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[1.0%-5.0%]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Option 1</a:t>
                      </a:r>
                      <a:r>
                        <a:rPr kumimoji="1" lang="fi-FI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: txEVM &lt; rxEVM; Option 2: no restriction </a:t>
                      </a:r>
                      <a:endParaRPr kumimoji="1" lang="fi-FI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/>
                        <a:cs typeface="Times New Roman" pitchFamily="18" charset="0"/>
                      </a:endParaRPr>
                    </a:p>
                  </a:txBody>
                  <a:tcPr marL="55875" marR="558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31566655"/>
                  </a:ext>
                </a:extLst>
              </a:tr>
              <a:tr h="161607"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Other parameters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follow assumptions in 38.101-4 Section 7.2 for fading channels </a:t>
                      </a:r>
                      <a:r>
                        <a:rPr kumimoji="1"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(e.g., case 2-6) and </a:t>
                      </a: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/>
                          <a:cs typeface="Times New Roman" pitchFamily="18" charset="0"/>
                        </a:rPr>
                        <a:t>Section 7.5 for static channels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318953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9989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EEACA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6808</TotalTime>
  <Words>578</Words>
  <Application>Microsoft Office PowerPoint</Application>
  <PresentationFormat>全屏显示(4:3)</PresentationFormat>
  <Paragraphs>79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​​テーマ</vt:lpstr>
      <vt:lpstr>Simulation assumption of feasibility study for FR2 DL 256QAM</vt:lpstr>
      <vt:lpstr>Background</vt:lpstr>
      <vt:lpstr>Way forward</vt:lpstr>
      <vt:lpstr>Link level simulation assumptions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Shan</cp:lastModifiedBy>
  <cp:revision>532</cp:revision>
  <dcterms:created xsi:type="dcterms:W3CDTF">2014-04-03T00:17:36Z</dcterms:created>
  <dcterms:modified xsi:type="dcterms:W3CDTF">2019-05-17T21:45:04Z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(3)aVksUOTebp4Wy+DK/Mqsc88kT31GigM8pz66mif/fynWJTHrDMM050oWpzo8RgsfoO4B+gRI
Wk5cgs2575kUUvCGMg1ady4nMGpftXi1XKxAEoNC+hvEmybaqsMem9wsPMODVCS6raOx02cp
zy7bewenKVFA2pDeNPizXpNerKwLp+YN5v+d1M9LKRR8aoljTe8DHTWv4Sr96oHqhFZtrIXC
7QvIBVzC9/NQGRNoUY</vt:lpwstr>
  </property>
  <property fmtid="{D5CDD505-2E9C-101B-9397-08002B2CF9AE}" pid="3" name="_new_ms_pID_725431">
    <vt:lpwstr>JhHm2OMTwbyOvGv+TuBFRcSge/2jRooVU8e0bbfMZ7EgDlo/SbyWPM
A0uTxipmXXquGq+2zLFXET0Z80MAM2asc+sjoY/cOAU+hX//3ToTz1l7/hP0MMfm6+7XOsz8
3Qr32iZX5bW6vHhYc6jbwKfKhI7Fqjs5Z8X1TIRnVgNRptLeW0NxUKTj7+kD1CcGWr+YuNVT
u9ccfKG7fBswdRPpTy8LoA9lj3VmPnOhP7Y9</vt:lpwstr>
  </property>
  <property fmtid="{D5CDD505-2E9C-101B-9397-08002B2CF9AE}" pid="4" name="_new_ms_pID_725432">
    <vt:lpwstr>Mvd7nQM4fN4DnYz6m37ELNG2AC29RhRqWvWW
IEPzgu9u</vt:lpwstr>
  </property>
  <property fmtid="{D5CDD505-2E9C-101B-9397-08002B2CF9AE}" pid="5" name="_2015_ms_pID_725343">
    <vt:lpwstr>(3)0YeDgq+JZYZBrT2vH5F80b3qmTcppqag610Di1KAY5YXiW0wNL3WGzwLsZzp8Q9oIFumYTCI
qcHo51Sxt/yw0w2W91RCjsmn1mj1KBl3eTXAU/9p1h4T1lR6mmVazX5xUWJBnJ34onFeDtYG
yt5XdkQae1Qw3+PdMRFLfQxnIKqcxuytDGRdDB8J25TLdHmH35Co29cG0UJ03iK9V/ibYSiU
zSub+dGIg93+EdIBNZ</vt:lpwstr>
  </property>
  <property fmtid="{D5CDD505-2E9C-101B-9397-08002B2CF9AE}" pid="6" name="_2015_ms_pID_7253431">
    <vt:lpwstr>uwO/3ZQNj54cm4ZWQhFfQ/JyoIgcBuYBYoLRp9Jr0j4PXhGPVNJOxL
Z70nZF2rDVHVKpxoz1PaUsO5pbyVFq6HY8pmkma+8dyuDn9YBt3kigGd4Dk5A+rMeu2nBbS5
sbagVZ51FwEDEedv+LDSNObUwnxrLbLMWfMfkzRQ5+CmvNGOyFgO5oGIuhURMd4ILNSZPPqN
ct7PvnftUherRiRpA9M4M7gtw2oVzV11imw7</vt:lpwstr>
  </property>
  <property fmtid="{D5CDD505-2E9C-101B-9397-08002B2CF9AE}" pid="7" name="_2015_ms_pID_7253432">
    <vt:lpwstr>LrULQ3JxtAmXdsQpCj+r6jn44VJ69itdjE2T
PIJUGFitUsY5PH+NiG0XiQhlB8M84QY5lUoX1o14PIy9H2eLMhw=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1507715354</vt:lpwstr>
  </property>
  <property fmtid="{D5CDD505-2E9C-101B-9397-08002B2CF9AE}" pid="13" name="TitusGUID">
    <vt:lpwstr>e7dbbf21-9558-4cdd-945f-c59cb6a44682</vt:lpwstr>
  </property>
</Properties>
</file>