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 id="263" r:id="rId4"/>
    <p:sldId id="272" r:id="rId5"/>
    <p:sldId id="271" r:id="rId6"/>
    <p:sldId id="273" r:id="rId7"/>
    <p:sldId id="265"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5/17/2019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5/17/2019</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40327" y="2031693"/>
            <a:ext cx="11236037" cy="2387600"/>
          </a:xfrm>
        </p:spPr>
        <p:txBody>
          <a:bodyPr anchor="ctr">
            <a:normAutofit/>
          </a:bodyPr>
          <a:lstStyle/>
          <a:p>
            <a:r>
              <a:rPr lang="en-US" altLang="zh-CN" sz="4800" dirty="0" smtClean="0"/>
              <a:t>WF </a:t>
            </a:r>
            <a:r>
              <a:rPr lang="en-US" sz="4800" dirty="0" smtClean="0"/>
              <a:t>on</a:t>
            </a:r>
            <a:r>
              <a:rPr lang="en-GB" altLang="zh-CN" sz="4800" dirty="0" smtClean="0"/>
              <a:t> </a:t>
            </a:r>
            <a:r>
              <a:rPr lang="en-GB" altLang="zh-CN" sz="4800" dirty="0" err="1" smtClean="0"/>
              <a:t>RefSens</a:t>
            </a:r>
            <a:r>
              <a:rPr lang="en-GB" altLang="zh-CN" sz="4800" dirty="0" smtClean="0"/>
              <a:t> </a:t>
            </a:r>
            <a:r>
              <a:rPr lang="en-GB" altLang="zh-CN" sz="4800" dirty="0"/>
              <a:t>exceptions due to UL harmonic </a:t>
            </a:r>
            <a:r>
              <a:rPr lang="en-GB" altLang="zh-CN" sz="4800" dirty="0" smtClean="0"/>
              <a:t>for SA CA and EN-DC</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smtClean="0"/>
              <a:t>vivo</a:t>
            </a:r>
            <a:r>
              <a:rPr lang="en-US" sz="2800" dirty="0" smtClean="0"/>
              <a:t>, […],  </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a:t>
            </a:r>
            <a:r>
              <a:rPr lang="en-US" altLang="sv-SE" sz="2400" b="1" dirty="0" smtClean="0">
                <a:cs typeface="Arial" panose="020B0604020202020204" pitchFamily="34" charset="0"/>
              </a:rPr>
              <a:t>WG4</a:t>
            </a:r>
            <a:r>
              <a:rPr lang="en-GB" altLang="zh-CN" sz="2400" b="1" dirty="0" smtClean="0"/>
              <a:t>#91</a:t>
            </a:r>
            <a:r>
              <a:rPr lang="en-US" altLang="sv-SE" sz="2400" b="1" dirty="0" smtClean="0">
                <a:cs typeface="Arial" panose="020B0604020202020204" pitchFamily="34" charset="0"/>
              </a:rPr>
              <a:t> Meeting                                                                 R4-1905509</a:t>
            </a:r>
            <a:endParaRPr lang="sv-SE" altLang="sv-SE" sz="2400" b="1" dirty="0" smtClean="0">
              <a:cs typeface="Arial" panose="020B0604020202020204" pitchFamily="34" charset="0"/>
            </a:endParaRPr>
          </a:p>
          <a:p>
            <a:pPr>
              <a:buNone/>
            </a:pPr>
            <a:r>
              <a:rPr lang="en-US" altLang="zh-CN" sz="2400" b="1" dirty="0"/>
              <a:t>Reno, US, 13th-17th May, 2019</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Backgroun</a:t>
            </a:r>
            <a:r>
              <a:rPr lang="en-US" altLang="zh-CN" dirty="0" smtClean="0"/>
              <a:t>d</a:t>
            </a:r>
            <a:endParaRPr lang="en-US" dirty="0"/>
          </a:p>
        </p:txBody>
      </p:sp>
      <p:sp>
        <p:nvSpPr>
          <p:cNvPr id="4" name="Content Placeholder 3"/>
          <p:cNvSpPr>
            <a:spLocks noGrp="1"/>
          </p:cNvSpPr>
          <p:nvPr>
            <p:ph idx="1"/>
          </p:nvPr>
        </p:nvSpPr>
        <p:spPr>
          <a:xfrm>
            <a:off x="838200" y="1690689"/>
            <a:ext cx="10515600" cy="4230426"/>
          </a:xfrm>
        </p:spPr>
        <p:txBody>
          <a:bodyPr>
            <a:normAutofit/>
          </a:bodyPr>
          <a:lstStyle/>
          <a:p>
            <a:r>
              <a:rPr lang="en-GB" altLang="zh-CN" dirty="0" smtClean="0"/>
              <a:t>Inconsistencies found when </a:t>
            </a:r>
            <a:r>
              <a:rPr lang="en-GB" altLang="zh-CN" dirty="0"/>
              <a:t>introducing Reference sensitivity exceptions due to UL harmonic </a:t>
            </a:r>
            <a:r>
              <a:rPr lang="en-GB" altLang="zh-CN" dirty="0" smtClean="0"/>
              <a:t>interference into NR based on LTE</a:t>
            </a:r>
          </a:p>
          <a:p>
            <a:r>
              <a:rPr lang="en-GB" altLang="zh-CN" dirty="0" smtClean="0"/>
              <a:t>Background information summarized in [R4-1905506] and a list of tentative proposals were provided to correct current configurations and facilitate future work.</a:t>
            </a:r>
          </a:p>
          <a:p>
            <a:r>
              <a:rPr lang="en-GB" altLang="zh-CN" dirty="0" smtClean="0"/>
              <a:t>It was further discovered that aggressor reference sensitivity should also be satisfied simultaneous to victim carrier for CA </a:t>
            </a:r>
            <a:r>
              <a:rPr lang="en-GB" altLang="zh-CN" dirty="0" err="1" smtClean="0"/>
              <a:t>Refersen</a:t>
            </a:r>
            <a:r>
              <a:rPr lang="en-GB" altLang="zh-CN" dirty="0" smtClean="0"/>
              <a:t> test.</a:t>
            </a:r>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lstStyle/>
          <a:p>
            <a:pPr algn="ctr"/>
            <a:r>
              <a:rPr lang="en-US" dirty="0" smtClean="0"/>
              <a:t>Way Forward (1)</a:t>
            </a:r>
            <a:endParaRPr lang="en-US" dirty="0"/>
          </a:p>
        </p:txBody>
      </p:sp>
      <p:sp>
        <p:nvSpPr>
          <p:cNvPr id="4" name="Content Placeholder 3"/>
          <p:cNvSpPr>
            <a:spLocks noGrp="1"/>
          </p:cNvSpPr>
          <p:nvPr>
            <p:ph idx="1"/>
          </p:nvPr>
        </p:nvSpPr>
        <p:spPr/>
        <p:txBody>
          <a:bodyPr>
            <a:normAutofit/>
          </a:bodyPr>
          <a:lstStyle/>
          <a:p>
            <a:pPr marL="365760" indent="-365760"/>
            <a:r>
              <a:rPr lang="en-US" altLang="zh-CN" b="1" i="1" dirty="0"/>
              <a:t>Proposal 1: </a:t>
            </a:r>
            <a:r>
              <a:rPr lang="en-US" altLang="zh-CN" i="1" dirty="0"/>
              <a:t>For direct overlap, the UL allocation should be set to make the UL harmonics just fully cover the victim measurement bandwidth. If full overlap cannot achieved for large measurement bandwidth, the maximum degree of UL allocation possible should be utilized</a:t>
            </a:r>
            <a:r>
              <a:rPr lang="en-US" altLang="zh-CN" i="1" dirty="0" smtClean="0"/>
              <a:t>.</a:t>
            </a:r>
          </a:p>
          <a:p>
            <a:pPr marL="365760" indent="-365760"/>
            <a:endParaRPr lang="zh-CN" altLang="zh-CN"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468730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50031"/>
            <a:ext cx="10515600" cy="1325563"/>
          </a:xfrm>
        </p:spPr>
        <p:txBody>
          <a:bodyPr/>
          <a:lstStyle/>
          <a:p>
            <a:pPr algn="ctr"/>
            <a:r>
              <a:rPr lang="en-US" dirty="0" smtClean="0"/>
              <a:t>Way Forward (2)</a:t>
            </a:r>
            <a:endParaRPr lang="en-US" dirty="0"/>
          </a:p>
        </p:txBody>
      </p:sp>
      <p:sp>
        <p:nvSpPr>
          <p:cNvPr id="4" name="Content Placeholder 3"/>
          <p:cNvSpPr>
            <a:spLocks noGrp="1"/>
          </p:cNvSpPr>
          <p:nvPr>
            <p:ph idx="1"/>
          </p:nvPr>
        </p:nvSpPr>
        <p:spPr/>
        <p:txBody>
          <a:bodyPr>
            <a:normAutofit/>
          </a:bodyPr>
          <a:lstStyle/>
          <a:p>
            <a:pPr marL="365760" indent="-365760"/>
            <a:r>
              <a:rPr lang="en-US" altLang="zh-CN" b="1" i="1" dirty="0" smtClean="0"/>
              <a:t>Proposal </a:t>
            </a:r>
            <a:r>
              <a:rPr lang="en-US" altLang="zh-CN" b="1" i="1" dirty="0"/>
              <a:t>2: </a:t>
            </a:r>
            <a:r>
              <a:rPr lang="en-US" altLang="zh-CN" i="1" dirty="0"/>
              <a:t>Unless stated otherwise, UL resource blocks shall be </a:t>
            </a:r>
            <a:r>
              <a:rPr lang="en-US" altLang="zh-CN" i="1" dirty="0" err="1"/>
              <a:t>centred</a:t>
            </a:r>
            <a:r>
              <a:rPr lang="en-US" altLang="zh-CN" i="1" dirty="0"/>
              <a:t> within the transmission bandwidth configuration for the channel bandwidth</a:t>
            </a:r>
            <a:r>
              <a:rPr lang="en-US" altLang="zh-CN" i="1" dirty="0" smtClean="0"/>
              <a:t>.</a:t>
            </a:r>
          </a:p>
          <a:p>
            <a:pPr marL="822960" lvl="1" indent="-365760"/>
            <a:r>
              <a:rPr lang="en-US" altLang="zh-CN" i="1" dirty="0" smtClean="0"/>
              <a:t> (Note</a:t>
            </a:r>
            <a:r>
              <a:rPr lang="en-US" altLang="zh-CN" i="1" dirty="0"/>
              <a:t>: This configuration is defined for combinations with direct overlap. For combinations with no direct overlap, the uplink configuration and allocation would be defined case by case</a:t>
            </a:r>
            <a:r>
              <a:rPr lang="en-US" altLang="zh-CN" i="1" dirty="0" smtClean="0"/>
              <a:t>.)</a:t>
            </a:r>
            <a:endParaRPr lang="zh-CN" altLang="zh-CN" dirty="0"/>
          </a:p>
          <a:p>
            <a:pPr marL="365760" indent="-365760"/>
            <a:endParaRPr lang="zh-CN" altLang="zh-CN" dirty="0"/>
          </a:p>
        </p:txBody>
      </p:sp>
      <p:sp>
        <p:nvSpPr>
          <p:cNvPr id="3" name="Rectangle 2"/>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548476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Way Forward (3)</a:t>
            </a:r>
            <a:endParaRPr lang="en-US" dirty="0"/>
          </a:p>
        </p:txBody>
      </p:sp>
      <p:sp>
        <p:nvSpPr>
          <p:cNvPr id="4" name="Content Placeholder 3"/>
          <p:cNvSpPr>
            <a:spLocks noGrp="1"/>
          </p:cNvSpPr>
          <p:nvPr>
            <p:ph idx="1"/>
          </p:nvPr>
        </p:nvSpPr>
        <p:spPr/>
        <p:txBody>
          <a:bodyPr>
            <a:normAutofit/>
          </a:bodyPr>
          <a:lstStyle/>
          <a:p>
            <a:pPr marL="365760" indent="-365760"/>
            <a:r>
              <a:rPr lang="en-GB" altLang="zh-CN" b="1" i="1" dirty="0" smtClean="0"/>
              <a:t>Proposal 3(Updated): </a:t>
            </a:r>
            <a:r>
              <a:rPr lang="en-GB" altLang="zh-CN" i="1" dirty="0" smtClean="0"/>
              <a:t>To ensure simultaneous DL reference sensitivity for the </a:t>
            </a:r>
            <a:r>
              <a:rPr lang="en-GB" altLang="zh-CN" i="1" dirty="0" smtClean="0"/>
              <a:t>aggressor </a:t>
            </a:r>
            <a:r>
              <a:rPr lang="en-US" altLang="zh-CN" i="1" dirty="0" smtClean="0"/>
              <a:t>and victim</a:t>
            </a:r>
            <a:r>
              <a:rPr lang="en-GB" altLang="zh-CN" i="1" smtClean="0"/>
              <a:t>, </a:t>
            </a:r>
            <a:r>
              <a:rPr lang="en-GB" altLang="zh-CN" i="1" dirty="0" smtClean="0"/>
              <a:t>the UL </a:t>
            </a:r>
            <a:r>
              <a:rPr lang="en-GB" altLang="zh-CN" i="1" dirty="0"/>
              <a:t>RB </a:t>
            </a:r>
            <a:r>
              <a:rPr lang="en-GB" altLang="zh-CN" i="1" dirty="0" smtClean="0"/>
              <a:t>allocation in aggressor carrier should be further restricted in </a:t>
            </a:r>
            <a:r>
              <a:rPr lang="en-GB" altLang="zh-CN" i="1" dirty="0"/>
              <a:t>case the </a:t>
            </a:r>
            <a:r>
              <a:rPr lang="en-GB" altLang="zh-CN" i="1" dirty="0" smtClean="0"/>
              <a:t>UL RB </a:t>
            </a:r>
            <a:r>
              <a:rPr lang="en-GB" altLang="zh-CN" i="1" dirty="0"/>
              <a:t>number deduced by previous proposals exceed </a:t>
            </a:r>
            <a:r>
              <a:rPr lang="en-GB" altLang="zh-CN" i="1" dirty="0" smtClean="0"/>
              <a:t>what had been restricted for single carrier reference sensitivity test.</a:t>
            </a:r>
          </a:p>
          <a:p>
            <a:pPr marL="822960" lvl="1" indent="-365760"/>
            <a:r>
              <a:rPr lang="en-GB" altLang="zh-CN" dirty="0" smtClean="0"/>
              <a:t>E.g. For </a:t>
            </a:r>
            <a:r>
              <a:rPr lang="en-GB" altLang="zh-CN" dirty="0"/>
              <a:t>38.101-1 </a:t>
            </a:r>
            <a:r>
              <a:rPr lang="en-GB" altLang="zh-CN" dirty="0" smtClean="0"/>
              <a:t>keeping current note :</a:t>
            </a:r>
          </a:p>
          <a:p>
            <a:pPr marL="1280160" lvl="2" indent="-365760"/>
            <a:r>
              <a:rPr lang="en-GB" altLang="zh-CN" dirty="0" smtClean="0"/>
              <a:t>NOTE </a:t>
            </a:r>
            <a:r>
              <a:rPr lang="en-GB" altLang="zh-CN" dirty="0"/>
              <a:t>2:	The UL configuration applies regardless of the channel bandwidth of the low band unless the UL resource blocks exceed that specified in Table 7.3.2-3 for the uplink bandwidth in which case the allocation according to Table 7.3.2-3 applies.</a:t>
            </a:r>
            <a:endParaRPr lang="zh-CN" altLang="zh-CN" dirty="0"/>
          </a:p>
          <a:p>
            <a:pPr marL="365760" indent="-365760"/>
            <a:endParaRPr lang="en-GB" altLang="zh-CN" i="1" dirty="0" smtClean="0"/>
          </a:p>
        </p:txBody>
      </p:sp>
    </p:spTree>
    <p:extLst>
      <p:ext uri="{BB962C8B-B14F-4D97-AF65-F5344CB8AC3E}">
        <p14:creationId xmlns:p14="http://schemas.microsoft.com/office/powerpoint/2010/main" val="928056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Way Forward (4)</a:t>
            </a:r>
            <a:endParaRPr lang="en-US" dirty="0"/>
          </a:p>
        </p:txBody>
      </p:sp>
      <p:sp>
        <p:nvSpPr>
          <p:cNvPr id="4" name="Content Placeholder 3"/>
          <p:cNvSpPr>
            <a:spLocks noGrp="1"/>
          </p:cNvSpPr>
          <p:nvPr>
            <p:ph idx="1"/>
          </p:nvPr>
        </p:nvSpPr>
        <p:spPr/>
        <p:txBody>
          <a:bodyPr>
            <a:normAutofit/>
          </a:bodyPr>
          <a:lstStyle/>
          <a:p>
            <a:pPr marL="365760" indent="-365760"/>
            <a:r>
              <a:rPr lang="en-GB" altLang="zh-CN" b="1" i="1" dirty="0" smtClean="0"/>
              <a:t>Proposal 4(Updated): </a:t>
            </a:r>
            <a:r>
              <a:rPr lang="en-GB" altLang="zh-CN" i="1" dirty="0" smtClean="0"/>
              <a:t>For </a:t>
            </a:r>
            <a:r>
              <a:rPr lang="en-GB" altLang="zh-CN" i="1" dirty="0"/>
              <a:t>2</a:t>
            </a:r>
            <a:r>
              <a:rPr lang="en-GB" altLang="zh-CN" i="1" baseline="30000" dirty="0"/>
              <a:t>nd</a:t>
            </a:r>
            <a:r>
              <a:rPr lang="en-GB" altLang="zh-CN" i="1" dirty="0"/>
              <a:t> order harmonics, </a:t>
            </a:r>
            <a:r>
              <a:rPr lang="en-GB" altLang="zh-CN" i="1" dirty="0" smtClean="0"/>
              <a:t>clarified that lower MSD (</a:t>
            </a:r>
            <a:r>
              <a:rPr lang="en-GB" altLang="zh-CN" i="1" dirty="0"/>
              <a:t>MSD B) region </a:t>
            </a:r>
            <a:r>
              <a:rPr lang="en-GB" altLang="zh-CN" i="1" dirty="0" smtClean="0"/>
              <a:t>were only defined for the case which channel </a:t>
            </a:r>
            <a:r>
              <a:rPr lang="en-GB" altLang="zh-CN" i="1" dirty="0"/>
              <a:t>bandwidth is </a:t>
            </a:r>
            <a:r>
              <a:rPr lang="en-GB" altLang="zh-CN" i="1" dirty="0" smtClean="0"/>
              <a:t>no larger </a:t>
            </a:r>
            <a:r>
              <a:rPr lang="en-GB" altLang="zh-CN" i="1" dirty="0"/>
              <a:t>than </a:t>
            </a:r>
            <a:r>
              <a:rPr lang="en-GB" altLang="zh-CN" i="1" dirty="0" smtClean="0"/>
              <a:t>20MHz.</a:t>
            </a:r>
            <a:r>
              <a:rPr lang="en-GB" altLang="zh-CN" b="1" i="1" dirty="0" smtClean="0"/>
              <a:t> </a:t>
            </a:r>
          </a:p>
          <a:p>
            <a:pPr marL="365760" indent="-365760"/>
            <a:endParaRPr lang="zh-CN" altLang="zh-CN" dirty="0" smtClean="0"/>
          </a:p>
          <a:p>
            <a:pPr marL="365760" indent="-365760"/>
            <a:endParaRPr lang="en-GB" altLang="zh-CN" i="1" dirty="0" smtClean="0"/>
          </a:p>
        </p:txBody>
      </p:sp>
    </p:spTree>
    <p:extLst>
      <p:ext uri="{BB962C8B-B14F-4D97-AF65-F5344CB8AC3E}">
        <p14:creationId xmlns:p14="http://schemas.microsoft.com/office/powerpoint/2010/main" val="20614247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Reference</a:t>
            </a:r>
            <a:endParaRPr lang="en-US" dirty="0"/>
          </a:p>
        </p:txBody>
      </p:sp>
      <p:sp>
        <p:nvSpPr>
          <p:cNvPr id="4" name="Content Placeholder 3"/>
          <p:cNvSpPr>
            <a:spLocks noGrp="1"/>
          </p:cNvSpPr>
          <p:nvPr>
            <p:ph idx="1"/>
          </p:nvPr>
        </p:nvSpPr>
        <p:spPr/>
        <p:txBody>
          <a:bodyPr>
            <a:normAutofit/>
          </a:bodyPr>
          <a:lstStyle/>
          <a:p>
            <a:pPr marL="365760" indent="-365760"/>
            <a:r>
              <a:rPr lang="en-US" altLang="zh-CN" dirty="0" smtClean="0"/>
              <a:t>[1] </a:t>
            </a:r>
            <a:r>
              <a:rPr lang="en-GB" altLang="zh-CN" dirty="0"/>
              <a:t>R4-1905506</a:t>
            </a:r>
            <a:r>
              <a:rPr lang="en-US" altLang="zh-CN" dirty="0" smtClean="0"/>
              <a:t>, </a:t>
            </a:r>
            <a:r>
              <a:rPr lang="en-GB" altLang="zh-CN" dirty="0"/>
              <a:t>Discussion on MSD requirements for UL harmonics</a:t>
            </a:r>
            <a:r>
              <a:rPr lang="en-GB" altLang="zh-CN" dirty="0" smtClean="0"/>
              <a:t>, RAN4#91</a:t>
            </a:r>
            <a:endParaRPr lang="en-US" altLang="zh-CN" dirty="0" smtClean="0"/>
          </a:p>
        </p:txBody>
      </p:sp>
    </p:spTree>
    <p:extLst>
      <p:ext uri="{BB962C8B-B14F-4D97-AF65-F5344CB8AC3E}">
        <p14:creationId xmlns:p14="http://schemas.microsoft.com/office/powerpoint/2010/main" val="1823784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7629</TotalTime>
  <Words>322</Words>
  <Application>Microsoft Office PowerPoint</Application>
  <PresentationFormat>宽屏</PresentationFormat>
  <Paragraphs>21</Paragraphs>
  <Slides>7</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7</vt:i4>
      </vt:variant>
    </vt:vector>
  </HeadingPairs>
  <TitlesOfParts>
    <vt:vector size="13" baseType="lpstr">
      <vt:lpstr>SimSun</vt:lpstr>
      <vt:lpstr>SimSun</vt:lpstr>
      <vt:lpstr>Arial</vt:lpstr>
      <vt:lpstr>Calibri</vt:lpstr>
      <vt:lpstr>Calibri Light</vt:lpstr>
      <vt:lpstr>Office Theme</vt:lpstr>
      <vt:lpstr>WF on RefSens exceptions due to UL harmonic for SA CA and EN-DC</vt:lpstr>
      <vt:lpstr>Background</vt:lpstr>
      <vt:lpstr>Way Forward (1)</vt:lpstr>
      <vt:lpstr>Way Forward (2)</vt:lpstr>
      <vt:lpstr>Way Forward (3)</vt:lpstr>
      <vt:lpstr>Way Forward (4)</vt:lpstr>
      <vt:lpstr>Reference</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Jamesf Wang</dc:creator>
  <cp:lastModifiedBy>冯三军</cp:lastModifiedBy>
  <cp:revision>211</cp:revision>
  <dcterms:created xsi:type="dcterms:W3CDTF">2017-01-18T06:26:21Z</dcterms:created>
  <dcterms:modified xsi:type="dcterms:W3CDTF">2019-05-17T16:07:09Z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