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7" r:id="rId2"/>
    <p:sldId id="268" r:id="rId3"/>
    <p:sldId id="269" r:id="rId4"/>
    <p:sldId id="270" r:id="rId5"/>
    <p:sldId id="287" r:id="rId6"/>
    <p:sldId id="284" r:id="rId7"/>
    <p:sldId id="285" r:id="rId8"/>
    <p:sldId id="286" r:id="rId9"/>
    <p:sldId id="288" r:id="rId10"/>
    <p:sldId id="28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2" autoAdjust="0"/>
    <p:restoredTop sz="93165" autoAdjust="0"/>
  </p:normalViewPr>
  <p:slideViewPr>
    <p:cSldViewPr>
      <p:cViewPr varScale="1">
        <p:scale>
          <a:sx n="69" d="100"/>
          <a:sy n="69" d="100"/>
        </p:scale>
        <p:origin x="1380" y="96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emf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nominal channel spacing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ZTE, [...]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#90bis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Xi'an, China, 8th - 12th Apr.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R4-1905240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/>
              <a:t>Reference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/>
              <a:t>R4-1902870	Nominal Channel Spacing for CA for FR1 and FR2, Intel</a:t>
            </a:r>
          </a:p>
          <a:p>
            <a:r>
              <a:rPr lang="en-US" altLang="zh-CN" sz="2000"/>
              <a:t>R4-1903832	Discussion on the Nominal channel spacing for CA, ZTE Corporation</a:t>
            </a:r>
          </a:p>
          <a:p>
            <a:r>
              <a:rPr lang="en-US" altLang="zh-CN" sz="2000"/>
              <a:t>R4-1903949	On the carrier frequency mapping and CA channel spacing, Ericsson</a:t>
            </a:r>
          </a:p>
          <a:p>
            <a:r>
              <a:rPr lang="en-US" altLang="zh-CN" sz="2000"/>
              <a:t>R4-1904164	Views on nominal channel spacing for CA, NTT DOCOMO</a:t>
            </a:r>
          </a:p>
          <a:p>
            <a:r>
              <a:rPr lang="en-US" altLang="zh-CN" sz="2000"/>
              <a:t>R4-1904269	Nominal channel spacing for CA and definition of contiguous/non-contiguous CA, Nokia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615" y="1023620"/>
            <a:ext cx="8964295" cy="4709160"/>
          </a:xfrm>
        </p:spPr>
        <p:txBody>
          <a:bodyPr>
            <a:noAutofit/>
          </a:bodyPr>
          <a:lstStyle/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intra-band contiguously aggregated carriers, the channel spacing between adjacent component carriers shall be multiple of least common multiple of channel raster and sub-carrier spacing.</a:t>
            </a: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The nominal channel spacing between two adjacent aggregated NR carriers is defined as follows:</a:t>
            </a: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NR operating bands with 100 kHz channel raster:</a:t>
            </a:r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NR operating bands with 15 kHz channel raster:</a:t>
            </a:r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with </a:t>
            </a: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NR operating bands with 60kHz channel raster:</a:t>
            </a:r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</a:p>
          <a:p>
            <a:endParaRPr lang="en-US" altLang="ja-JP" sz="1200" b="1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  <a:r>
              <a:rPr lang="en-US" altLang="ja-JP" sz="12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with</a:t>
            </a: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en-US" altLang="ja-JP" sz="1200" b="1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</a:t>
            </a:r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2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Background (</a:t>
            </a:r>
            <a:r>
              <a:rPr lang="en-US" altLang="zh-CN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1</a:t>
            </a:r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</a:t>
            </a:r>
            <a:endParaRPr lang="sv-SE" sz="3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565" y="2327275"/>
            <a:ext cx="4838700" cy="466725"/>
          </a:xfrm>
          <a:prstGeom prst="rect">
            <a:avLst/>
          </a:prstGeom>
        </p:spPr>
      </p:pic>
      <p:graphicFrame>
        <p:nvGraphicFramePr>
          <p:cNvPr id="4" name="对象 -2147482619"/>
          <p:cNvGraphicFramePr>
            <a:graphicFrameLocks noChangeAspect="1"/>
          </p:cNvGraphicFramePr>
          <p:nvPr/>
        </p:nvGraphicFramePr>
        <p:xfrm>
          <a:off x="1971040" y="3341688"/>
          <a:ext cx="52006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r:id="rId4" imgW="5676900" imgH="533400" progId="Equation.3">
                  <p:embed/>
                </p:oleObj>
              </mc:Choice>
              <mc:Fallback>
                <p:oleObj r:id="rId4" imgW="5676900" imgH="5334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1040" y="3341688"/>
                        <a:ext cx="5200650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618"/>
          <p:cNvGraphicFramePr>
            <a:graphicFrameLocks noChangeAspect="1"/>
          </p:cNvGraphicFramePr>
          <p:nvPr/>
        </p:nvGraphicFramePr>
        <p:xfrm>
          <a:off x="1603693" y="3891598"/>
          <a:ext cx="10191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r:id="rId6" imgW="1002665" imgH="215900" progId="Equation.3">
                  <p:embed/>
                </p:oleObj>
              </mc:Choice>
              <mc:Fallback>
                <p:oleObj r:id="rId6" imgW="1002665" imgH="2159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03693" y="3891598"/>
                        <a:ext cx="1019175" cy="180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617"/>
          <p:cNvGraphicFramePr>
            <a:graphicFrameLocks noChangeAspect="1"/>
          </p:cNvGraphicFramePr>
          <p:nvPr/>
        </p:nvGraphicFramePr>
        <p:xfrm>
          <a:off x="1604010" y="4609148"/>
          <a:ext cx="52197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r:id="rId8" imgW="5613400" imgH="533400" progId="Equation.3">
                  <p:embed/>
                </p:oleObj>
              </mc:Choice>
              <mc:Fallback>
                <p:oleObj r:id="rId8" imgW="5613400" imgH="5334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04010" y="4609148"/>
                        <a:ext cx="5219700" cy="447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616"/>
          <p:cNvGraphicFramePr>
            <a:graphicFrameLocks noChangeAspect="1"/>
          </p:cNvGraphicFramePr>
          <p:nvPr/>
        </p:nvGraphicFramePr>
        <p:xfrm>
          <a:off x="1604010" y="5192078"/>
          <a:ext cx="11811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" r:id="rId10" imgW="1206500" imgH="215900" progId="Equation.3">
                  <p:embed/>
                </p:oleObj>
              </mc:Choice>
              <mc:Fallback>
                <p:oleObj r:id="rId10" imgW="1206500" imgH="2159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04010" y="5192078"/>
                        <a:ext cx="1181100" cy="180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+mn-ea"/>
              </a:rPr>
              <a:t>Background (</a:t>
            </a:r>
            <a:r>
              <a:rPr lang="en-US" altLang="zh-CN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+mn-ea"/>
              </a:rPr>
              <a:t>2</a:t>
            </a:r>
            <a:r>
              <a:rPr lang="en-US" altLang="ja-JP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  <a:sym typeface="+mn-ea"/>
              </a:rPr>
              <a:t>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4640" y="1417955"/>
            <a:ext cx="8638540" cy="5006340"/>
          </a:xfrm>
        </p:spPr>
        <p:txBody>
          <a:bodyPr/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channel spacing for intra-band contiguous carrier aggregation can be adjusted to any multiple of least common multiple of channel raster and sub-carrier spacing less than the nominal channel spacing to optimize performance in a particular deployment scenario.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Channel spacing is fixed when SCS changes.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intra-band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contiguous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CA, the guard band of the two outermost carriers are symmetrical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from UE aspect.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Some RF requirements are based on aggregated channel bandwidth, such as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ON/OFF power, OBW, etc.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 current specs, no RF requirements are defined in the gap between carriers for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intra-band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contiguous 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For intra-band contiguous CA, CC1 and CC2 with differernt SCS configurations, </a:t>
            </a:r>
            <a:r>
              <a:rPr lang="zh-CN" altLang="en-US" sz="1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nominal channel spacing may vary when SCS changes</a:t>
            </a:r>
            <a:r>
              <a:rPr lang="en-US" altLang="zh-CN" sz="18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leading to ambiguity on being contiguous or non-contiguous for the same placement.	</a:t>
            </a: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Carrier spacing may be wider than the nominal channel spacing for a certain SCS configuration, which can be seen as intra-band non-contiguous CA according to the current descriptions in the spec. </a:t>
            </a: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914400" lvl="2" indent="0">
              <a:buNone/>
            </a:pPr>
            <a:endParaRPr lang="en-US" altLang="ja-JP" sz="154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Potential issue (1)</a:t>
            </a:r>
            <a:endParaRPr lang="en-US" sz="3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188085" y="239014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3672205" y="239014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>
            <a:stCxn id="83" idx="2"/>
          </p:cNvCxnSpPr>
          <p:nvPr/>
        </p:nvCxnSpPr>
        <p:spPr>
          <a:xfrm flipV="1">
            <a:off x="2268220" y="206502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4888230" y="206502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箭头连接符 86"/>
          <p:cNvCxnSpPr/>
          <p:nvPr/>
        </p:nvCxnSpPr>
        <p:spPr>
          <a:xfrm>
            <a:off x="2295525" y="2204720"/>
            <a:ext cx="256413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2524760" y="1898015"/>
            <a:ext cx="22866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/>
              <a:t>nominal channel spacing</a:t>
            </a:r>
          </a:p>
        </p:txBody>
      </p:sp>
      <p:sp>
        <p:nvSpPr>
          <p:cNvPr id="89" name="矩形 88"/>
          <p:cNvSpPr/>
          <p:nvPr/>
        </p:nvSpPr>
        <p:spPr>
          <a:xfrm>
            <a:off x="1216660" y="351028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3627120" y="352679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2364105" y="319278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>
            <a:off x="2411730" y="3357245"/>
            <a:ext cx="230441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2499995" y="3009265"/>
            <a:ext cx="1962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/>
              <a:t>nominal channel spacing</a:t>
            </a:r>
          </a:p>
        </p:txBody>
      </p:sp>
      <p:cxnSp>
        <p:nvCxnSpPr>
          <p:cNvPr id="94" name="直接连接符 93"/>
          <p:cNvCxnSpPr/>
          <p:nvPr/>
        </p:nvCxnSpPr>
        <p:spPr>
          <a:xfrm flipV="1">
            <a:off x="4705985" y="3201670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1868170" y="2433320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15kHz SCS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4201795" y="2430780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15kHz SCS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1830070" y="3575050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30kHz SCS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4172585" y="3584575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30kHz SCS</a:t>
            </a:r>
          </a:p>
        </p:txBody>
      </p:sp>
      <p:sp>
        <p:nvSpPr>
          <p:cNvPr id="99" name="矩形 98"/>
          <p:cNvSpPr/>
          <p:nvPr/>
        </p:nvSpPr>
        <p:spPr>
          <a:xfrm>
            <a:off x="1270635" y="4608195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3530600" y="4613910"/>
            <a:ext cx="2160270" cy="360045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箭头连接符 100"/>
          <p:cNvCxnSpPr/>
          <p:nvPr/>
        </p:nvCxnSpPr>
        <p:spPr>
          <a:xfrm>
            <a:off x="2411730" y="4509135"/>
            <a:ext cx="216027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2524760" y="4094480"/>
            <a:ext cx="1962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/>
              <a:t>nominal channel spacing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927225" y="4671695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60kHz SCS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4133850" y="4671695"/>
            <a:ext cx="8756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>
                <a:latin typeface="Arial" panose="020B0604020202020204" pitchFamily="34" charset="0"/>
                <a:cs typeface="Arial" panose="020B0604020202020204" pitchFamily="34" charset="0"/>
              </a:rPr>
              <a:t>60kHz SCS</a:t>
            </a:r>
          </a:p>
        </p:txBody>
      </p:sp>
      <p:cxnSp>
        <p:nvCxnSpPr>
          <p:cNvPr id="105" name="直接连接符 104"/>
          <p:cNvCxnSpPr/>
          <p:nvPr/>
        </p:nvCxnSpPr>
        <p:spPr>
          <a:xfrm flipV="1">
            <a:off x="2411730" y="4283075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4597400" y="4283075"/>
            <a:ext cx="1905" cy="68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448" y="3434706"/>
            <a:ext cx="8712835" cy="3378670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Ambiguity on being contiguous or non-contiguous for each combinations of CC1(</a:t>
            </a:r>
            <a:r>
              <a:rPr lang="en-US" altLang="ja-JP" sz="24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SCSx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 and CC2(</a:t>
            </a:r>
            <a:r>
              <a:rPr lang="en-US" altLang="ja-JP" sz="24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SCSy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 according to the current RAN4 specs with the above configurations as one example:</a:t>
            </a:r>
          </a:p>
          <a:p>
            <a:pPr marL="685800" lvl="2"/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(SCS1) and CC2(SCS1)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or non-contiguous?</a:t>
            </a:r>
          </a:p>
          <a:p>
            <a:pPr marL="685800" lvl="2"/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(SCS1) and CC2(SCS2)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or non-contiguous?</a:t>
            </a:r>
          </a:p>
          <a:p>
            <a:pPr marL="685800" lvl="2"/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(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SCS2)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and CC2(SCS1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or non-contiguous?</a:t>
            </a: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685800" lvl="2"/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CC1 (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SCS2)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and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CC2(SCS2) : </a:t>
            </a:r>
            <a:r>
              <a:rPr lang="en-US" altLang="ja-JP" sz="1800" dirty="0" err="1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continguous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or non-contiguous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Potential issue (2)</a:t>
            </a:r>
            <a:endParaRPr lang="en-US" sz="3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2839B382-2EBA-4A1C-81AB-C2A1AFC3C577}"/>
              </a:ext>
            </a:extLst>
          </p:cNvPr>
          <p:cNvCxnSpPr/>
          <p:nvPr/>
        </p:nvCxnSpPr>
        <p:spPr>
          <a:xfrm>
            <a:off x="832080" y="2190058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E9669788-4B86-4CFE-9AA3-9119264228A7}"/>
              </a:ext>
            </a:extLst>
          </p:cNvPr>
          <p:cNvSpPr/>
          <p:nvPr/>
        </p:nvSpPr>
        <p:spPr>
          <a:xfrm>
            <a:off x="832080" y="1888054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D11FE503-6827-4EEE-AF08-0CC0F1979801}"/>
              </a:ext>
            </a:extLst>
          </p:cNvPr>
          <p:cNvSpPr/>
          <p:nvPr/>
        </p:nvSpPr>
        <p:spPr>
          <a:xfrm>
            <a:off x="3298825" y="2256608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7B8A73D6-9874-4B74-A79B-88132F9BC7D4}"/>
              </a:ext>
            </a:extLst>
          </p:cNvPr>
          <p:cNvCxnSpPr/>
          <p:nvPr/>
        </p:nvCxnSpPr>
        <p:spPr>
          <a:xfrm>
            <a:off x="971600" y="2564904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717996" y="1888054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631750" y="1888054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345977" y="2259862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180427" y="2266052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2839B382-2EBA-4A1C-81AB-C2A1AFC3C577}"/>
              </a:ext>
            </a:extLst>
          </p:cNvPr>
          <p:cNvCxnSpPr/>
          <p:nvPr/>
        </p:nvCxnSpPr>
        <p:spPr>
          <a:xfrm>
            <a:off x="4998970" y="2142237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E9669788-4B86-4CFE-9AA3-9119264228A7}"/>
              </a:ext>
            </a:extLst>
          </p:cNvPr>
          <p:cNvSpPr/>
          <p:nvPr/>
        </p:nvSpPr>
        <p:spPr>
          <a:xfrm>
            <a:off x="4998970" y="1840233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D11FE503-6827-4EEE-AF08-0CC0F1979801}"/>
              </a:ext>
            </a:extLst>
          </p:cNvPr>
          <p:cNvSpPr/>
          <p:nvPr/>
        </p:nvSpPr>
        <p:spPr>
          <a:xfrm>
            <a:off x="7465715" y="2208787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7B8A73D6-9874-4B74-A79B-88132F9BC7D4}"/>
              </a:ext>
            </a:extLst>
          </p:cNvPr>
          <p:cNvCxnSpPr/>
          <p:nvPr/>
        </p:nvCxnSpPr>
        <p:spPr>
          <a:xfrm>
            <a:off x="5138490" y="2517083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4884886" y="1840233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6798640" y="1840233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8512867" y="221204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7347317" y="221823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4626749" y="1445747"/>
            <a:ext cx="26117" cy="1819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71600" y="1445747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CC#1 (SCS1)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5227318" y="1445747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CC#2 (SCS1)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3031440" y="263785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CC#1 (SCS2)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7106439" y="2564427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CC#2 (SCS2)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87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2839B382-2EBA-4A1C-81AB-C2A1AFC3C577}"/>
              </a:ext>
            </a:extLst>
          </p:cNvPr>
          <p:cNvCxnSpPr/>
          <p:nvPr/>
        </p:nvCxnSpPr>
        <p:spPr>
          <a:xfrm>
            <a:off x="838175" y="1575734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9669788-4B86-4CFE-9AA3-9119264228A7}"/>
              </a:ext>
            </a:extLst>
          </p:cNvPr>
          <p:cNvSpPr/>
          <p:nvPr/>
        </p:nvSpPr>
        <p:spPr>
          <a:xfrm>
            <a:off x="838175" y="1273730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D11FE503-6827-4EEE-AF08-0CC0F1979801}"/>
              </a:ext>
            </a:extLst>
          </p:cNvPr>
          <p:cNvSpPr/>
          <p:nvPr/>
        </p:nvSpPr>
        <p:spPr>
          <a:xfrm>
            <a:off x="3304920" y="1642284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7B8A73D6-9874-4B74-A79B-88132F9BC7D4}"/>
              </a:ext>
            </a:extLst>
          </p:cNvPr>
          <p:cNvCxnSpPr/>
          <p:nvPr/>
        </p:nvCxnSpPr>
        <p:spPr>
          <a:xfrm>
            <a:off x="977695" y="1950580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C5BE5852-26B1-4AEE-B796-61E6024B6791}"/>
              </a:ext>
            </a:extLst>
          </p:cNvPr>
          <p:cNvSpPr txBox="1"/>
          <p:nvPr/>
        </p:nvSpPr>
        <p:spPr>
          <a:xfrm>
            <a:off x="2864580" y="1285955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1 </a:t>
            </a:r>
          </a:p>
        </p:txBody>
      </p:sp>
      <p:sp>
        <p:nvSpPr>
          <p:cNvPr id="4" name="Rectangle 3"/>
          <p:cNvSpPr/>
          <p:nvPr/>
        </p:nvSpPr>
        <p:spPr>
          <a:xfrm>
            <a:off x="724091" y="443748"/>
            <a:ext cx="3780889" cy="50405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Reference Channel bandwidth(BW</a:t>
            </a:r>
            <a:r>
              <a:rPr lang="en-US" baseline="-25000" dirty="0" smtClean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4846371" y="443748"/>
            <a:ext cx="3780889" cy="504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Reference Channel bandwidth(BW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24091" y="127373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637845" y="127373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="" xmlns:a16="http://schemas.microsoft.com/office/drawing/2014/main" id="{A00384E4-79BB-467E-9EF3-A2F016F5B67D}"/>
              </a:ext>
            </a:extLst>
          </p:cNvPr>
          <p:cNvGrpSpPr/>
          <p:nvPr/>
        </p:nvGrpSpPr>
        <p:grpSpPr>
          <a:xfrm>
            <a:off x="877065" y="2596199"/>
            <a:ext cx="3573519" cy="800274"/>
            <a:chOff x="999690" y="4028116"/>
            <a:chExt cx="3573519" cy="943320"/>
          </a:xfrm>
        </p:grpSpPr>
        <p:cxnSp>
          <p:nvCxnSpPr>
            <p:cNvPr id="67" name="Straight Connector 66">
              <a:extLst>
                <a:ext uri="{FF2B5EF4-FFF2-40B4-BE49-F238E27FC236}">
                  <a16:creationId xmlns="" xmlns:a16="http://schemas.microsoft.com/office/drawing/2014/main" id="{5B913D7E-2729-455F-A07C-8C63E02C7B2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0" y="4430788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="" xmlns:a16="http://schemas.microsoft.com/office/drawing/2014/main" id="{C12ACE2E-01C6-4350-BF77-C9F4FECE8D6A}"/>
                </a:ext>
              </a:extLst>
            </p:cNvPr>
            <p:cNvSpPr/>
            <p:nvPr/>
          </p:nvSpPr>
          <p:spPr>
            <a:xfrm>
              <a:off x="1201026" y="4028116"/>
              <a:ext cx="2817301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="" xmlns:a16="http://schemas.microsoft.com/office/drawing/2014/main" id="{F639553B-A23C-4BD4-A835-2F675E3770A1}"/>
                </a:ext>
              </a:extLst>
            </p:cNvPr>
            <p:cNvSpPr/>
            <p:nvPr/>
          </p:nvSpPr>
          <p:spPr>
            <a:xfrm>
              <a:off x="1703316" y="4560375"/>
              <a:ext cx="181272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="" xmlns:a16="http://schemas.microsoft.com/office/drawing/2014/main" id="{A8CEBD42-659E-4CBF-BEA6-59FA9C87433F}"/>
                </a:ext>
              </a:extLst>
            </p:cNvPr>
            <p:cNvCxnSpPr>
              <a:cxnSpLocks/>
            </p:cNvCxnSpPr>
            <p:nvPr/>
          </p:nvCxnSpPr>
          <p:spPr>
            <a:xfrm>
              <a:off x="1120963" y="4971436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4D1B6F1-2F8E-442F-81DD-74933D6ED512}"/>
              </a:ext>
            </a:extLst>
          </p:cNvPr>
          <p:cNvSpPr txBox="1"/>
          <p:nvPr/>
        </p:nvSpPr>
        <p:spPr>
          <a:xfrm>
            <a:off x="2896278" y="2195168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Scenario </a:t>
            </a:r>
            <a:r>
              <a:rPr lang="en-US" sz="1200" dirty="0" smtClean="0"/>
              <a:t>2 </a:t>
            </a:r>
            <a:endParaRPr lang="en-US" sz="1200" dirty="0"/>
          </a:p>
        </p:txBody>
      </p:sp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E30B2BF3-CED7-403A-B0AA-EE12E044A1AE}"/>
              </a:ext>
            </a:extLst>
          </p:cNvPr>
          <p:cNvGrpSpPr/>
          <p:nvPr/>
        </p:nvGrpSpPr>
        <p:grpSpPr>
          <a:xfrm>
            <a:off x="1150163" y="4030712"/>
            <a:ext cx="3541353" cy="720211"/>
            <a:chOff x="6861388" y="1647072"/>
            <a:chExt cx="3541353" cy="942173"/>
          </a:xfrm>
        </p:grpSpPr>
        <p:cxnSp>
          <p:nvCxnSpPr>
            <p:cNvPr id="75" name="Straight Connector 74">
              <a:extLst>
                <a:ext uri="{FF2B5EF4-FFF2-40B4-BE49-F238E27FC236}">
                  <a16:creationId xmlns="" xmlns:a16="http://schemas.microsoft.com/office/drawing/2014/main" id="{83E6154D-C5C9-4ACC-B510-2C17486452D3}"/>
                </a:ext>
              </a:extLst>
            </p:cNvPr>
            <p:cNvCxnSpPr>
              <a:cxnSpLocks/>
            </p:cNvCxnSpPr>
            <p:nvPr/>
          </p:nvCxnSpPr>
          <p:spPr>
            <a:xfrm>
              <a:off x="6861388" y="20497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tangle 75">
              <a:extLst>
                <a:ext uri="{FF2B5EF4-FFF2-40B4-BE49-F238E27FC236}">
                  <a16:creationId xmlns="" xmlns:a16="http://schemas.microsoft.com/office/drawing/2014/main" id="{898AED4B-C778-486B-BC28-3C0BCB820FFB}"/>
                </a:ext>
              </a:extLst>
            </p:cNvPr>
            <p:cNvSpPr/>
            <p:nvPr/>
          </p:nvSpPr>
          <p:spPr>
            <a:xfrm>
              <a:off x="6861388" y="1647072"/>
              <a:ext cx="1622684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="" xmlns:a16="http://schemas.microsoft.com/office/drawing/2014/main" id="{E18E19EC-982F-47CD-A228-ED949212C7BE}"/>
                </a:ext>
              </a:extLst>
            </p:cNvPr>
            <p:cNvSpPr/>
            <p:nvPr/>
          </p:nvSpPr>
          <p:spPr>
            <a:xfrm>
              <a:off x="8047485" y="2178184"/>
              <a:ext cx="1545878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="" xmlns:a16="http://schemas.microsoft.com/office/drawing/2014/main" id="{0B06DFA4-FC03-4900-8433-F425D36110DF}"/>
                </a:ext>
              </a:extLst>
            </p:cNvPr>
            <p:cNvCxnSpPr>
              <a:cxnSpLocks/>
            </p:cNvCxnSpPr>
            <p:nvPr/>
          </p:nvCxnSpPr>
          <p:spPr>
            <a:xfrm>
              <a:off x="6984813" y="25892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="" xmlns:a16="http://schemas.microsoft.com/office/drawing/2014/main" id="{7C5A8699-0F7B-4BCA-A7FF-23B33B3EEC19}"/>
              </a:ext>
            </a:extLst>
          </p:cNvPr>
          <p:cNvGrpSpPr/>
          <p:nvPr/>
        </p:nvGrpSpPr>
        <p:grpSpPr>
          <a:xfrm>
            <a:off x="1084773" y="5383057"/>
            <a:ext cx="3784833" cy="959654"/>
            <a:chOff x="6848708" y="4028116"/>
            <a:chExt cx="3784833" cy="988022"/>
          </a:xfrm>
        </p:grpSpPr>
        <p:cxnSp>
          <p:nvCxnSpPr>
            <p:cNvPr id="80" name="Straight Connector 79">
              <a:extLst>
                <a:ext uri="{FF2B5EF4-FFF2-40B4-BE49-F238E27FC236}">
                  <a16:creationId xmlns="" xmlns:a16="http://schemas.microsoft.com/office/drawing/2014/main" id="{DC25A76A-7945-4395-BBC8-F58DBFC99BFF}"/>
                </a:ext>
              </a:extLst>
            </p:cNvPr>
            <p:cNvCxnSpPr/>
            <p:nvPr/>
          </p:nvCxnSpPr>
          <p:spPr>
            <a:xfrm>
              <a:off x="6848708" y="443078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angle 80">
              <a:extLst>
                <a:ext uri="{FF2B5EF4-FFF2-40B4-BE49-F238E27FC236}">
                  <a16:creationId xmlns="" xmlns:a16="http://schemas.microsoft.com/office/drawing/2014/main" id="{E8387361-25FB-4251-981A-972D93165673}"/>
                </a:ext>
              </a:extLst>
            </p:cNvPr>
            <p:cNvSpPr/>
            <p:nvPr/>
          </p:nvSpPr>
          <p:spPr>
            <a:xfrm>
              <a:off x="7050044" y="4028116"/>
              <a:ext cx="1644242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carrierBandwidthBW1, SCS1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="" xmlns:a16="http://schemas.microsoft.com/office/drawing/2014/main" id="{65C664EC-EDA6-41B7-AB4D-404114E64BC7}"/>
                </a:ext>
              </a:extLst>
            </p:cNvPr>
            <p:cNvSpPr/>
            <p:nvPr/>
          </p:nvSpPr>
          <p:spPr>
            <a:xfrm>
              <a:off x="7050044" y="4595583"/>
              <a:ext cx="164669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carrierBandwidthBW2, SCS2</a:t>
              </a:r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="" xmlns:a16="http://schemas.microsoft.com/office/drawing/2014/main" id="{65B04E0A-A673-4E4B-8019-667685BCF2A6}"/>
                </a:ext>
              </a:extLst>
            </p:cNvPr>
            <p:cNvCxnSpPr/>
            <p:nvPr/>
          </p:nvCxnSpPr>
          <p:spPr>
            <a:xfrm>
              <a:off x="6992719" y="501613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Rectangle 86"/>
          <p:cNvSpPr/>
          <p:nvPr/>
        </p:nvSpPr>
        <p:spPr>
          <a:xfrm>
            <a:off x="4352072" y="1645538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3186522" y="1651728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877065" y="2628689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3895702" y="2628689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/>
          <p:cNvSpPr/>
          <p:nvPr/>
        </p:nvSpPr>
        <p:spPr>
          <a:xfrm>
            <a:off x="1466607" y="3078195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3401102" y="306157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1021359" y="404620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2787567" y="404620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2195140" y="4429471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3834083" y="4436188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1107240" y="5427042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2908167" y="5388021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>
            <a:off x="1084131" y="5961383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2930351" y="5948416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C5BE5852-26B1-4AEE-B796-61E6024B6791}"/>
              </a:ext>
            </a:extLst>
          </p:cNvPr>
          <p:cNvSpPr txBox="1"/>
          <p:nvPr/>
        </p:nvSpPr>
        <p:spPr>
          <a:xfrm>
            <a:off x="3219729" y="4004721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3 </a:t>
            </a:r>
            <a:endParaRPr lang="en-US" sz="1100" dirty="0"/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C5BE5852-26B1-4AEE-B796-61E6024B6791}"/>
              </a:ext>
            </a:extLst>
          </p:cNvPr>
          <p:cNvSpPr txBox="1"/>
          <p:nvPr/>
        </p:nvSpPr>
        <p:spPr>
          <a:xfrm>
            <a:off x="3183588" y="5388500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4 </a:t>
            </a:r>
            <a:endParaRPr lang="en-US" sz="11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724091" y="84968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4504980" y="225544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="" xmlns:a16="http://schemas.microsoft.com/office/drawing/2014/main" id="{2839B382-2EBA-4A1C-81AB-C2A1AFC3C577}"/>
              </a:ext>
            </a:extLst>
          </p:cNvPr>
          <p:cNvCxnSpPr/>
          <p:nvPr/>
        </p:nvCxnSpPr>
        <p:spPr>
          <a:xfrm>
            <a:off x="5005065" y="1527913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="" xmlns:a16="http://schemas.microsoft.com/office/drawing/2014/main" id="{E9669788-4B86-4CFE-9AA3-9119264228A7}"/>
              </a:ext>
            </a:extLst>
          </p:cNvPr>
          <p:cNvSpPr/>
          <p:nvPr/>
        </p:nvSpPr>
        <p:spPr>
          <a:xfrm>
            <a:off x="5005065" y="1225909"/>
            <a:ext cx="1788024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 carrierBandwidth1, SCS1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="" xmlns:a16="http://schemas.microsoft.com/office/drawing/2014/main" id="{D11FE503-6827-4EEE-AF08-0CC0F1979801}"/>
              </a:ext>
            </a:extLst>
          </p:cNvPr>
          <p:cNvSpPr/>
          <p:nvPr/>
        </p:nvSpPr>
        <p:spPr>
          <a:xfrm>
            <a:off x="7471810" y="1594463"/>
            <a:ext cx="1060540" cy="308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/>
              <a:t>carrierBandwidth</a:t>
            </a:r>
            <a:r>
              <a:rPr lang="en-US" sz="900" dirty="0"/>
              <a:t> BW2, SCS2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="" xmlns:a16="http://schemas.microsoft.com/office/drawing/2014/main" id="{7B8A73D6-9874-4B74-A79B-88132F9BC7D4}"/>
              </a:ext>
            </a:extLst>
          </p:cNvPr>
          <p:cNvCxnSpPr/>
          <p:nvPr/>
        </p:nvCxnSpPr>
        <p:spPr>
          <a:xfrm>
            <a:off x="5144585" y="1902759"/>
            <a:ext cx="35272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C5BE5852-26B1-4AEE-B796-61E6024B6791}"/>
              </a:ext>
            </a:extLst>
          </p:cNvPr>
          <p:cNvSpPr txBox="1"/>
          <p:nvPr/>
        </p:nvSpPr>
        <p:spPr>
          <a:xfrm>
            <a:off x="7031470" y="1238134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1 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4890981" y="1225909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/>
          <p:cNvSpPr/>
          <p:nvPr/>
        </p:nvSpPr>
        <p:spPr>
          <a:xfrm>
            <a:off x="6804735" y="1225909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>
            <a:extLst>
              <a:ext uri="{FF2B5EF4-FFF2-40B4-BE49-F238E27FC236}">
                <a16:creationId xmlns="" xmlns:a16="http://schemas.microsoft.com/office/drawing/2014/main" id="{A00384E4-79BB-467E-9EF3-A2F016F5B67D}"/>
              </a:ext>
            </a:extLst>
          </p:cNvPr>
          <p:cNvGrpSpPr/>
          <p:nvPr/>
        </p:nvGrpSpPr>
        <p:grpSpPr>
          <a:xfrm>
            <a:off x="5043955" y="2548378"/>
            <a:ext cx="3573519" cy="800274"/>
            <a:chOff x="999690" y="4028116"/>
            <a:chExt cx="3573519" cy="943320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="" xmlns:a16="http://schemas.microsoft.com/office/drawing/2014/main" id="{5B913D7E-2729-455F-A07C-8C63E02C7B2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0" y="4430788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ectangle 113">
              <a:extLst>
                <a:ext uri="{FF2B5EF4-FFF2-40B4-BE49-F238E27FC236}">
                  <a16:creationId xmlns="" xmlns:a16="http://schemas.microsoft.com/office/drawing/2014/main" id="{C12ACE2E-01C6-4350-BF77-C9F4FECE8D6A}"/>
                </a:ext>
              </a:extLst>
            </p:cNvPr>
            <p:cNvSpPr/>
            <p:nvPr/>
          </p:nvSpPr>
          <p:spPr>
            <a:xfrm>
              <a:off x="1201026" y="4028116"/>
              <a:ext cx="2817301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="" xmlns:a16="http://schemas.microsoft.com/office/drawing/2014/main" id="{F639553B-A23C-4BD4-A835-2F675E3770A1}"/>
                </a:ext>
              </a:extLst>
            </p:cNvPr>
            <p:cNvSpPr/>
            <p:nvPr/>
          </p:nvSpPr>
          <p:spPr>
            <a:xfrm>
              <a:off x="1703316" y="4560375"/>
              <a:ext cx="181272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="" xmlns:a16="http://schemas.microsoft.com/office/drawing/2014/main" id="{A8CEBD42-659E-4CBF-BEA6-59FA9C87433F}"/>
                </a:ext>
              </a:extLst>
            </p:cNvPr>
            <p:cNvCxnSpPr>
              <a:cxnSpLocks/>
            </p:cNvCxnSpPr>
            <p:nvPr/>
          </p:nvCxnSpPr>
          <p:spPr>
            <a:xfrm>
              <a:off x="1120963" y="4971436"/>
              <a:ext cx="345224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14D1B6F1-2F8E-442F-81DD-74933D6ED512}"/>
              </a:ext>
            </a:extLst>
          </p:cNvPr>
          <p:cNvSpPr txBox="1"/>
          <p:nvPr/>
        </p:nvSpPr>
        <p:spPr>
          <a:xfrm>
            <a:off x="7063168" y="2147347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Scenario </a:t>
            </a:r>
            <a:r>
              <a:rPr lang="en-US" sz="1200" dirty="0" smtClean="0"/>
              <a:t>2 </a:t>
            </a:r>
            <a:endParaRPr lang="en-US" sz="1200" dirty="0"/>
          </a:p>
        </p:txBody>
      </p:sp>
      <p:grpSp>
        <p:nvGrpSpPr>
          <p:cNvPr id="118" name="Group 117">
            <a:extLst>
              <a:ext uri="{FF2B5EF4-FFF2-40B4-BE49-F238E27FC236}">
                <a16:creationId xmlns="" xmlns:a16="http://schemas.microsoft.com/office/drawing/2014/main" id="{E30B2BF3-CED7-403A-B0AA-EE12E044A1AE}"/>
              </a:ext>
            </a:extLst>
          </p:cNvPr>
          <p:cNvGrpSpPr/>
          <p:nvPr/>
        </p:nvGrpSpPr>
        <p:grpSpPr>
          <a:xfrm>
            <a:off x="5317053" y="3982891"/>
            <a:ext cx="3541353" cy="720211"/>
            <a:chOff x="6861388" y="1647072"/>
            <a:chExt cx="3541353" cy="942173"/>
          </a:xfrm>
        </p:grpSpPr>
        <p:cxnSp>
          <p:nvCxnSpPr>
            <p:cNvPr id="119" name="Straight Connector 118">
              <a:extLst>
                <a:ext uri="{FF2B5EF4-FFF2-40B4-BE49-F238E27FC236}">
                  <a16:creationId xmlns="" xmlns:a16="http://schemas.microsoft.com/office/drawing/2014/main" id="{83E6154D-C5C9-4ACC-B510-2C17486452D3}"/>
                </a:ext>
              </a:extLst>
            </p:cNvPr>
            <p:cNvCxnSpPr>
              <a:cxnSpLocks/>
            </p:cNvCxnSpPr>
            <p:nvPr/>
          </p:nvCxnSpPr>
          <p:spPr>
            <a:xfrm>
              <a:off x="6861388" y="20497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Rectangle 119">
              <a:extLst>
                <a:ext uri="{FF2B5EF4-FFF2-40B4-BE49-F238E27FC236}">
                  <a16:creationId xmlns="" xmlns:a16="http://schemas.microsoft.com/office/drawing/2014/main" id="{898AED4B-C778-486B-BC28-3C0BCB820FFB}"/>
                </a:ext>
              </a:extLst>
            </p:cNvPr>
            <p:cNvSpPr/>
            <p:nvPr/>
          </p:nvSpPr>
          <p:spPr>
            <a:xfrm>
              <a:off x="6861388" y="1647072"/>
              <a:ext cx="1622684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BW1, SCS1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="" xmlns:a16="http://schemas.microsoft.com/office/drawing/2014/main" id="{E18E19EC-982F-47CD-A228-ED949212C7BE}"/>
                </a:ext>
              </a:extLst>
            </p:cNvPr>
            <p:cNvSpPr/>
            <p:nvPr/>
          </p:nvSpPr>
          <p:spPr>
            <a:xfrm>
              <a:off x="8047485" y="2178184"/>
              <a:ext cx="1545878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err="1"/>
                <a:t>carrierBandwidth</a:t>
              </a:r>
              <a:r>
                <a:rPr lang="en-US" sz="1200" dirty="0"/>
                <a:t> BW2, SCS2</a:t>
              </a: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="" xmlns:a16="http://schemas.microsoft.com/office/drawing/2014/main" id="{0B06DFA4-FC03-4900-8433-F425D36110DF}"/>
                </a:ext>
              </a:extLst>
            </p:cNvPr>
            <p:cNvCxnSpPr>
              <a:cxnSpLocks/>
            </p:cNvCxnSpPr>
            <p:nvPr/>
          </p:nvCxnSpPr>
          <p:spPr>
            <a:xfrm>
              <a:off x="6984813" y="2589245"/>
              <a:ext cx="34179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="" xmlns:a16="http://schemas.microsoft.com/office/drawing/2014/main" id="{7C5A8699-0F7B-4BCA-A7FF-23B33B3EEC19}"/>
              </a:ext>
            </a:extLst>
          </p:cNvPr>
          <p:cNvGrpSpPr/>
          <p:nvPr/>
        </p:nvGrpSpPr>
        <p:grpSpPr>
          <a:xfrm>
            <a:off x="5251663" y="5335236"/>
            <a:ext cx="3784833" cy="959654"/>
            <a:chOff x="6848708" y="4028116"/>
            <a:chExt cx="3784833" cy="988022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="" xmlns:a16="http://schemas.microsoft.com/office/drawing/2014/main" id="{DC25A76A-7945-4395-BBC8-F58DBFC99BFF}"/>
                </a:ext>
              </a:extLst>
            </p:cNvPr>
            <p:cNvCxnSpPr/>
            <p:nvPr/>
          </p:nvCxnSpPr>
          <p:spPr>
            <a:xfrm>
              <a:off x="6848708" y="443078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Rectangle 124">
              <a:extLst>
                <a:ext uri="{FF2B5EF4-FFF2-40B4-BE49-F238E27FC236}">
                  <a16:creationId xmlns="" xmlns:a16="http://schemas.microsoft.com/office/drawing/2014/main" id="{E8387361-25FB-4251-981A-972D93165673}"/>
                </a:ext>
              </a:extLst>
            </p:cNvPr>
            <p:cNvSpPr/>
            <p:nvPr/>
          </p:nvSpPr>
          <p:spPr>
            <a:xfrm>
              <a:off x="7050044" y="4028116"/>
              <a:ext cx="1644242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carrierBandwidthBW1, SCS1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="" xmlns:a16="http://schemas.microsoft.com/office/drawing/2014/main" id="{65C664EC-EDA6-41B7-AB4D-404114E64BC7}"/>
                </a:ext>
              </a:extLst>
            </p:cNvPr>
            <p:cNvSpPr/>
            <p:nvPr/>
          </p:nvSpPr>
          <p:spPr>
            <a:xfrm>
              <a:off x="7050044" y="4595583"/>
              <a:ext cx="1646690" cy="4110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carrierBandwidthBW2, SCS2</a:t>
              </a:r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="" xmlns:a16="http://schemas.microsoft.com/office/drawing/2014/main" id="{65B04E0A-A673-4E4B-8019-667685BCF2A6}"/>
                </a:ext>
              </a:extLst>
            </p:cNvPr>
            <p:cNvCxnSpPr/>
            <p:nvPr/>
          </p:nvCxnSpPr>
          <p:spPr>
            <a:xfrm>
              <a:off x="6992719" y="5016138"/>
              <a:ext cx="36408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Rectangle 127"/>
          <p:cNvSpPr/>
          <p:nvPr/>
        </p:nvSpPr>
        <p:spPr>
          <a:xfrm>
            <a:off x="8518962" y="159771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>
            <a:off x="7353412" y="160390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/>
          <p:cNvSpPr/>
          <p:nvPr/>
        </p:nvSpPr>
        <p:spPr>
          <a:xfrm>
            <a:off x="5043955" y="2580868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8062592" y="2580868"/>
            <a:ext cx="21471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5633497" y="3030374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7567992" y="3013756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/>
          <p:cNvSpPr/>
          <p:nvPr/>
        </p:nvSpPr>
        <p:spPr>
          <a:xfrm>
            <a:off x="5188249" y="399838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/>
          <p:cNvSpPr/>
          <p:nvPr/>
        </p:nvSpPr>
        <p:spPr>
          <a:xfrm>
            <a:off x="6954457" y="399838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/>
          <p:cNvSpPr/>
          <p:nvPr/>
        </p:nvSpPr>
        <p:spPr>
          <a:xfrm>
            <a:off x="6362030" y="4381650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/>
          <p:cNvSpPr/>
          <p:nvPr/>
        </p:nvSpPr>
        <p:spPr>
          <a:xfrm>
            <a:off x="8000973" y="4388367"/>
            <a:ext cx="114084" cy="30200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5274130" y="5379221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7075057" y="5340200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5251021" y="5913562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7097241" y="5900595"/>
            <a:ext cx="201053" cy="34655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>
            <a:extLst>
              <a:ext uri="{FF2B5EF4-FFF2-40B4-BE49-F238E27FC236}">
                <a16:creationId xmlns="" xmlns:a16="http://schemas.microsoft.com/office/drawing/2014/main" id="{C5BE5852-26B1-4AEE-B796-61E6024B6791}"/>
              </a:ext>
            </a:extLst>
          </p:cNvPr>
          <p:cNvSpPr txBox="1"/>
          <p:nvPr/>
        </p:nvSpPr>
        <p:spPr>
          <a:xfrm>
            <a:off x="7386619" y="3956900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3 </a:t>
            </a:r>
            <a:endParaRPr lang="en-US" sz="1100" dirty="0"/>
          </a:p>
        </p:txBody>
      </p:sp>
      <p:sp>
        <p:nvSpPr>
          <p:cNvPr id="143" name="TextBox 142">
            <a:extLst>
              <a:ext uri="{FF2B5EF4-FFF2-40B4-BE49-F238E27FC236}">
                <a16:creationId xmlns="" xmlns:a16="http://schemas.microsoft.com/office/drawing/2014/main" id="{C5BE5852-26B1-4AEE-B796-61E6024B6791}"/>
              </a:ext>
            </a:extLst>
          </p:cNvPr>
          <p:cNvSpPr txBox="1"/>
          <p:nvPr/>
        </p:nvSpPr>
        <p:spPr>
          <a:xfrm>
            <a:off x="7350478" y="5340679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Scenario </a:t>
            </a:r>
            <a:r>
              <a:rPr lang="en-US" sz="1100" dirty="0" smtClean="0"/>
              <a:t>4 </a:t>
            </a:r>
            <a:endParaRPr lang="en-US" sz="1100" dirty="0"/>
          </a:p>
        </p:txBody>
      </p:sp>
      <p:cxnSp>
        <p:nvCxnSpPr>
          <p:cNvPr id="144" name="Straight Connector 143"/>
          <p:cNvCxnSpPr/>
          <p:nvPr/>
        </p:nvCxnSpPr>
        <p:spPr>
          <a:xfrm>
            <a:off x="4846371" y="267601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8627260" y="186888"/>
            <a:ext cx="0" cy="6257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89" idx="1"/>
          </p:cNvCxnSpPr>
          <p:nvPr/>
        </p:nvCxnSpPr>
        <p:spPr>
          <a:xfrm flipV="1">
            <a:off x="508067" y="2779691"/>
            <a:ext cx="368998" cy="536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939" y="3352006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Min. GB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76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802569"/>
            <a:ext cx="795637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Specify that BW</a:t>
            </a:r>
            <a:r>
              <a:rPr lang="en-US" sz="2800" baseline="-25000" dirty="0" smtClean="0"/>
              <a:t>1</a:t>
            </a:r>
            <a:r>
              <a:rPr lang="en-US" sz="2800" dirty="0" smtClean="0"/>
              <a:t> and BW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 as reference channel bandwidth in the calculation of nominal channel spacing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Reference channel bandwidth means the frequency span in MHz from the defined tables in RAN4 specs, covering all of the supported </a:t>
            </a:r>
            <a:r>
              <a:rPr lang="en-US" sz="2800" i="1" dirty="0" err="1" smtClean="0"/>
              <a:t>SCSSpecific</a:t>
            </a:r>
            <a:r>
              <a:rPr lang="en-US" sz="2800" i="1" dirty="0" smtClean="0"/>
              <a:t>-Carrier. </a:t>
            </a:r>
            <a:r>
              <a:rPr lang="en-US" sz="2800" dirty="0" smtClean="0"/>
              <a:t>Scenarios that carrier bandwidth with different SCSs can be fully overlapped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Terminology “Reference channel bandwidth” will not be used in the specs texts, only for the convenience of </a:t>
            </a:r>
            <a:r>
              <a:rPr lang="en-US" sz="2800" dirty="0" smtClean="0"/>
              <a:t>discussion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1522" y="188640"/>
            <a:ext cx="2188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Agreement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1248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196752"/>
            <a:ext cx="7956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Further check difference between UE and BS reference channel bandwidth </a:t>
            </a: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v-SE" sz="2400" dirty="0" smtClean="0"/>
              <a:t>Option 1: The UE reference </a:t>
            </a:r>
            <a:r>
              <a:rPr lang="sv-SE" sz="2400" dirty="0"/>
              <a:t>channel bandwidth is the UE-specific bandwidth if present (R4-1903949</a:t>
            </a:r>
            <a:r>
              <a:rPr lang="sv-SE" sz="2400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Further </a:t>
            </a:r>
            <a:r>
              <a:rPr lang="en-US" sz="2400" dirty="0" smtClean="0"/>
              <a:t>check SCS corresponding to the reference channel bandwidth (reference SCS) if guard-band keeps in the equations calculating the nominal channel </a:t>
            </a:r>
            <a:r>
              <a:rPr lang="en-US" sz="2400" dirty="0" smtClean="0"/>
              <a:t>bandwidth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Potential specs change should minimize the impact on the channel </a:t>
            </a:r>
            <a:r>
              <a:rPr lang="en-US" sz="2400" dirty="0" smtClean="0"/>
              <a:t>spacing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351522" y="188640"/>
            <a:ext cx="3759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Agreement (Cont’d)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8334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196752"/>
            <a:ext cx="7956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The equation to calculate the nominal channel spacing: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2400" dirty="0" smtClean="0"/>
              <a:t>Option 1:</a:t>
            </a:r>
            <a:r>
              <a:rPr lang="en-US" sz="2400" dirty="0"/>
              <a:t>The formulas in R4-1902870 apply for the calculation of the nominal channel spacing for </a:t>
            </a:r>
            <a:r>
              <a:rPr lang="en-US" sz="2400" dirty="0" smtClean="0"/>
              <a:t>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2: Keep the current specs unchanged by defining a reference SCS mapping to the reference bandwidth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Other options not precluded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351522" y="188640"/>
            <a:ext cx="3759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Agreement (Cont’d)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5356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636</Words>
  <Application>Microsoft Office PowerPoint</Application>
  <PresentationFormat>On-screen Show (4:3)</PresentationFormat>
  <Paragraphs>128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Meiryo UI</vt:lpstr>
      <vt:lpstr>宋体</vt:lpstr>
      <vt:lpstr>Arial</vt:lpstr>
      <vt:lpstr>Calibri</vt:lpstr>
      <vt:lpstr>Wingdings</vt:lpstr>
      <vt:lpstr>Office 主题</vt:lpstr>
      <vt:lpstr>Equation.3</vt:lpstr>
      <vt:lpstr>WF on nominal channel spacing</vt:lpstr>
      <vt:lpstr>Background (1)</vt:lpstr>
      <vt:lpstr>Background (2)</vt:lpstr>
      <vt:lpstr>Potential issue (1)</vt:lpstr>
      <vt:lpstr>Potential issue (2)</vt:lpstr>
      <vt:lpstr>PowerPoint Presentation</vt:lpstr>
      <vt:lpstr>PowerPoint Presentation</vt:lpstr>
      <vt:lpstr>PowerPoint Presentation</vt:lpstr>
      <vt:lpstr>PowerPoint Presentation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Aijun CAO</cp:lastModifiedBy>
  <cp:revision>231</cp:revision>
  <dcterms:created xsi:type="dcterms:W3CDTF">2016-01-12T08:39:00Z</dcterms:created>
  <dcterms:modified xsi:type="dcterms:W3CDTF">2019-04-12T08:33:15Z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KSOProductBuildVer">
    <vt:lpwstr>2052-10.8.2.7027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1554686601</vt:lpwstr>
  </property>
</Properties>
</file>