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4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41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4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65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667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8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7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112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8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60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2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852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3ABF1-F742-4F3D-A94B-FB0DD439D440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9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314" y="2740025"/>
            <a:ext cx="8458200" cy="1470025"/>
          </a:xfrm>
        </p:spPr>
        <p:txBody>
          <a:bodyPr>
            <a:normAutofit/>
          </a:bodyPr>
          <a:lstStyle/>
          <a:p>
            <a:r>
              <a:rPr lang="en-CA" dirty="0"/>
              <a:t>WF on </a:t>
            </a:r>
            <a:r>
              <a:rPr lang="en-US" dirty="0"/>
              <a:t>coexistence of NB-</a:t>
            </a:r>
            <a:r>
              <a:rPr lang="en-US" dirty="0" err="1"/>
              <a:t>IoT</a:t>
            </a:r>
            <a:r>
              <a:rPr lang="en-US" dirty="0"/>
              <a:t> with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1914" y="4495800"/>
            <a:ext cx="6400800" cy="1752600"/>
          </a:xfrm>
        </p:spPr>
        <p:txBody>
          <a:bodyPr>
            <a:normAutofit/>
          </a:bodyPr>
          <a:lstStyle/>
          <a:p>
            <a:r>
              <a:rPr lang="en-CA" altLang="zh-CN" dirty="0" smtClean="0"/>
              <a:t>Huawei</a:t>
            </a:r>
            <a:r>
              <a:rPr lang="en-CA" altLang="zh-CN" dirty="0"/>
              <a:t>, </a:t>
            </a:r>
            <a:r>
              <a:rPr lang="en-CA" altLang="zh-CN" dirty="0" err="1" smtClean="0"/>
              <a:t>HiSilicon</a:t>
            </a:r>
            <a:r>
              <a:rPr lang="en-CA" altLang="zh-CN" dirty="0" smtClean="0"/>
              <a:t>, Ericsson</a:t>
            </a:r>
            <a:r>
              <a:rPr lang="en-CA" altLang="zh-CN" dirty="0"/>
              <a:t>, </a:t>
            </a:r>
            <a:r>
              <a:rPr lang="en-US" altLang="zh-CN" dirty="0"/>
              <a:t>CHTTL, SGS Wireless, </a:t>
            </a:r>
            <a:r>
              <a:rPr lang="en-CA" altLang="zh-CN" dirty="0"/>
              <a:t>Nokia, ZTE, Dish, </a:t>
            </a:r>
            <a:r>
              <a:rPr lang="en-US" altLang="zh-CN" dirty="0"/>
              <a:t>T-Mobile USA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228600"/>
            <a:ext cx="5791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TSG-RAN WG4 Meeting#90bis </a:t>
            </a:r>
          </a:p>
          <a:p>
            <a:r>
              <a:rPr lang="en-US" altLang="zh-CN" sz="2400" b="1" dirty="0"/>
              <a:t>Xi’an, China, 8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April– 12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April, 2019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7086600" y="247136"/>
            <a:ext cx="1828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400" b="1" dirty="0" smtClean="0"/>
              <a:t>R4-1905203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2563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668962"/>
          </a:xfrm>
        </p:spPr>
        <p:txBody>
          <a:bodyPr>
            <a:normAutofit fontScale="32500" lnSpcReduction="20000"/>
          </a:bodyPr>
          <a:lstStyle/>
          <a:p>
            <a:pPr lvl="1" hangingPunct="0">
              <a:buFont typeface="Wingdings" panose="05000000000000000000" pitchFamily="2" charset="2"/>
              <a:buChar char="l"/>
            </a:pPr>
            <a:r>
              <a:rPr lang="en-GB" altLang="zh-CN" sz="4300" b="1" dirty="0"/>
              <a:t>WF on </a:t>
            </a:r>
            <a:r>
              <a:rPr lang="en-GB" altLang="zh-CN" sz="4300" b="1" dirty="0" smtClean="0"/>
              <a:t>system </a:t>
            </a:r>
            <a:r>
              <a:rPr lang="en-GB" altLang="zh-CN" sz="4300" b="1" dirty="0"/>
              <a:t>scenarios</a:t>
            </a:r>
          </a:p>
          <a:p>
            <a:pPr marL="1200150" lvl="2" indent="-342900" hangingPunct="0"/>
            <a:r>
              <a:rPr lang="en-GB" altLang="zh-CN" sz="4300" dirty="0"/>
              <a:t>To clarify </a:t>
            </a:r>
            <a:r>
              <a:rPr lang="sv-SE" sz="4300" dirty="0"/>
              <a:t>the current definition of NB-IoT operation modes when NB-IoT is deployed within NR  channel bandwidth, including when </a:t>
            </a:r>
            <a:r>
              <a:rPr lang="en-GB" altLang="zh-CN" sz="4300" dirty="0"/>
              <a:t>spectrum is </a:t>
            </a:r>
            <a:r>
              <a:rPr lang="en-GB" altLang="zh-CN" sz="4300" dirty="0" err="1"/>
              <a:t>refarmed</a:t>
            </a:r>
            <a:r>
              <a:rPr lang="en-GB" altLang="zh-CN" sz="4300" dirty="0"/>
              <a:t> from E-UTRA to </a:t>
            </a:r>
            <a:r>
              <a:rPr lang="en-GB" altLang="zh-CN" sz="4300" dirty="0" smtClean="0"/>
              <a:t>NR</a:t>
            </a:r>
            <a:endParaRPr lang="en-GB" altLang="zh-CN" sz="4300" strike="sngStrike" dirty="0"/>
          </a:p>
          <a:p>
            <a:pPr marL="2114550" lvl="4" indent="-342900" hangingPunct="0">
              <a:buFontTx/>
              <a:buChar char="-"/>
            </a:pPr>
            <a:r>
              <a:rPr lang="en-GB" altLang="zh-CN" sz="3700" dirty="0"/>
              <a:t>whether NB-IoT in-band or guard band operation without a hosting E-UTRA carrier would have backward compatibility impact on Rel’13/14/15 NB-IoT UE, which may expect the presence of a hosting E-UTRA carrier, especially for NB-IoT in-band operation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4300" b="1" dirty="0"/>
              <a:t>Agreement on </a:t>
            </a:r>
            <a:r>
              <a:rPr lang="en-GB" altLang="zh-CN" sz="4300" b="1" dirty="0"/>
              <a:t>NB-</a:t>
            </a:r>
            <a:r>
              <a:rPr lang="en-GB" altLang="zh-CN" sz="4300" b="1" dirty="0" err="1"/>
              <a:t>IoT</a:t>
            </a:r>
            <a:r>
              <a:rPr lang="en-GB" altLang="zh-CN" sz="4300" b="1" dirty="0"/>
              <a:t> standalone operating</a:t>
            </a:r>
            <a:endParaRPr lang="en-US" altLang="zh-CN" sz="4300" b="1" dirty="0"/>
          </a:p>
          <a:p>
            <a:pPr marL="1200150" lvl="2" indent="-342900" hangingPunct="0"/>
            <a:r>
              <a:rPr lang="en-GB" altLang="zh-CN" sz="4300" dirty="0"/>
              <a:t>There is no issue for NB-</a:t>
            </a:r>
            <a:r>
              <a:rPr lang="en-GB" altLang="zh-CN" sz="4300" dirty="0" err="1"/>
              <a:t>IoT</a:t>
            </a:r>
            <a:r>
              <a:rPr lang="en-GB" altLang="zh-CN" sz="4300" dirty="0"/>
              <a:t> standalone coexistence with NR and no further study is needed.</a:t>
            </a:r>
          </a:p>
          <a:p>
            <a:pPr marL="1200150" lvl="2" indent="-342900" hangingPunct="0"/>
            <a:r>
              <a:rPr lang="en-GB" altLang="zh-CN" sz="4300" dirty="0"/>
              <a:t>simulation results will be added in TR annex</a:t>
            </a:r>
          </a:p>
          <a:p>
            <a:pPr marL="1200150" lvl="2" indent="-342900" hangingPunct="0"/>
            <a:r>
              <a:rPr lang="en-US" altLang="zh-CN" sz="4300" dirty="0"/>
              <a:t>Nokia/Huawei will provide TP in next meeting</a:t>
            </a:r>
            <a:endParaRPr lang="en-GB" altLang="zh-CN" sz="4300" dirty="0"/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GB" altLang="zh-CN" sz="4300" b="1" dirty="0"/>
              <a:t>WF on power boosting</a:t>
            </a:r>
          </a:p>
          <a:p>
            <a:pPr marL="1200150" lvl="2" indent="-342900" hangingPunct="0"/>
            <a:r>
              <a:rPr lang="en-GB" altLang="zh-CN" sz="4300" dirty="0"/>
              <a:t>Further investigate if currently specified power boosting </a:t>
            </a:r>
            <a:r>
              <a:rPr lang="en-GB" altLang="zh-CN" sz="4300" dirty="0" smtClean="0"/>
              <a:t>could </a:t>
            </a:r>
            <a:r>
              <a:rPr lang="en-GB" altLang="zh-CN" sz="4300" dirty="0"/>
              <a:t>be supported, including when NB-IoT is located at NR edge positions for any channel </a:t>
            </a:r>
            <a:r>
              <a:rPr lang="en-GB" altLang="zh-CN" sz="4300" dirty="0" smtClean="0"/>
              <a:t>bandwidth</a:t>
            </a:r>
            <a:r>
              <a:rPr lang="en-US" altLang="zh-CN" sz="4300" dirty="0"/>
              <a:t>.</a:t>
            </a:r>
            <a:endParaRPr lang="en-GB" altLang="zh-CN" sz="4300" dirty="0" smtClean="0"/>
          </a:p>
          <a:p>
            <a:pPr marL="1200150" lvl="2" indent="-342900" hangingPunct="0"/>
            <a:r>
              <a:rPr lang="en-GB" altLang="zh-CN" sz="4300" dirty="0" smtClean="0"/>
              <a:t>At least 3dB (currently specified RE power dynamic range) power boosting should be feasible.</a:t>
            </a:r>
            <a:endParaRPr lang="en-GB" altLang="zh-CN" sz="4300" dirty="0"/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4300" b="1" dirty="0"/>
              <a:t>Agreement on channel raster</a:t>
            </a:r>
          </a:p>
          <a:p>
            <a:pPr marL="1200150" lvl="2" indent="-342900" hangingPunct="0"/>
            <a:r>
              <a:rPr lang="en-GB" altLang="zh-CN" sz="4300" dirty="0"/>
              <a:t>for NR bands with 100 kHz channel raster and 15 kHz SCS, subcarrier and PRB alignment can be achieved for NB-</a:t>
            </a:r>
            <a:r>
              <a:rPr lang="en-GB" altLang="zh-CN" sz="4300" dirty="0" err="1"/>
              <a:t>IoT</a:t>
            </a:r>
            <a:r>
              <a:rPr lang="en-GB" altLang="zh-CN" sz="4300" dirty="0"/>
              <a:t> operating in NR in-band.</a:t>
            </a:r>
            <a:endParaRPr lang="zh-CN" altLang="zh-CN" sz="4300" dirty="0"/>
          </a:p>
          <a:p>
            <a:pPr marL="1200150" lvl="2" indent="-342900" hangingPunct="0"/>
            <a:r>
              <a:rPr lang="en-GB" altLang="zh-CN" sz="4300" dirty="0"/>
              <a:t>for NR bands with 15 kHz channel raster and 15 kHz SCS, subcarrier and PRB alignment can be achieved for NB-</a:t>
            </a:r>
            <a:r>
              <a:rPr lang="en-GB" altLang="zh-CN" sz="4300" dirty="0" err="1"/>
              <a:t>IoT</a:t>
            </a:r>
            <a:r>
              <a:rPr lang="en-GB" altLang="zh-CN" sz="4300" dirty="0"/>
              <a:t> operating in NR in-band.</a:t>
            </a:r>
          </a:p>
          <a:p>
            <a:pPr marL="1200150" lvl="2" indent="-342900" hangingPunct="0"/>
            <a:r>
              <a:rPr lang="en-US" altLang="zh-CN" sz="4300" dirty="0"/>
              <a:t>Ericsson/ZTE will provide TP in next meeting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4300" b="1" dirty="0"/>
              <a:t>Agreement</a:t>
            </a:r>
            <a:r>
              <a:rPr lang="en-GB" altLang="zh-CN" sz="4300" b="1" dirty="0"/>
              <a:t> on </a:t>
            </a:r>
            <a:r>
              <a:rPr lang="en-US" altLang="zh-CN" sz="4300" b="1" dirty="0"/>
              <a:t>mixed numerology</a:t>
            </a:r>
          </a:p>
          <a:p>
            <a:pPr marL="1200150" lvl="2" indent="-342900" hangingPunct="0"/>
            <a:r>
              <a:rPr lang="en-US" altLang="zh-CN" sz="4300" dirty="0"/>
              <a:t>no requirement is defined for mixed numerology between NR and NB-IoT similar as NR mixed numerology itself.</a:t>
            </a:r>
          </a:p>
          <a:p>
            <a:pPr marL="1200150" lvl="2" indent="-342900" hangingPunct="0"/>
            <a:r>
              <a:rPr lang="en-GB" altLang="zh-CN" sz="4300" dirty="0"/>
              <a:t>ZTE </a:t>
            </a:r>
            <a:r>
              <a:rPr lang="en-US" altLang="zh-CN" sz="4300" dirty="0"/>
              <a:t>will provide TP </a:t>
            </a:r>
            <a:r>
              <a:rPr lang="en-US" altLang="zh-CN" sz="4300" dirty="0" smtClean="0"/>
              <a:t>in </a:t>
            </a:r>
            <a:r>
              <a:rPr lang="en-US" altLang="zh-CN" sz="4300" dirty="0"/>
              <a:t>next meeting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4300" b="1" dirty="0"/>
              <a:t>Agreement</a:t>
            </a:r>
            <a:r>
              <a:rPr lang="en-GB" altLang="zh-CN" sz="4300" b="1" dirty="0"/>
              <a:t> on bands</a:t>
            </a:r>
          </a:p>
          <a:p>
            <a:pPr lvl="2" hangingPunct="0">
              <a:buFont typeface="Wingdings" panose="05000000000000000000" pitchFamily="2" charset="2"/>
              <a:buChar char="l"/>
            </a:pPr>
            <a:r>
              <a:rPr lang="sv-SE" altLang="zh-CN" sz="3900" dirty="0"/>
              <a:t>NB-IoT shall be supported on all NR bands refarmed from E-UTRA bands supporting NB-IoT.</a:t>
            </a:r>
            <a:endParaRPr lang="en-US" altLang="zh-CN" sz="3900" dirty="0"/>
          </a:p>
        </p:txBody>
      </p:sp>
    </p:spTree>
    <p:extLst>
      <p:ext uri="{BB962C8B-B14F-4D97-AF65-F5344CB8AC3E}">
        <p14:creationId xmlns:p14="http://schemas.microsoft.com/office/powerpoint/2010/main" val="267650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FFS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NB-</a:t>
            </a:r>
            <a:r>
              <a:rPr lang="en-GB" altLang="zh-CN" dirty="0" err="1"/>
              <a:t>IoT</a:t>
            </a:r>
            <a:r>
              <a:rPr lang="en-GB" altLang="zh-CN" dirty="0"/>
              <a:t> operating in NR guard </a:t>
            </a:r>
            <a:r>
              <a:rPr lang="en-GB" altLang="zh-CN" dirty="0" smtClean="0"/>
              <a:t>band</a:t>
            </a:r>
            <a:endParaRPr lang="en-GB" altLang="zh-CN" dirty="0"/>
          </a:p>
          <a:p>
            <a:r>
              <a:rPr lang="en-US" altLang="zh-CN" dirty="0"/>
              <a:t>TAGs misalignment</a:t>
            </a:r>
          </a:p>
          <a:p>
            <a:r>
              <a:rPr lang="en-US" altLang="zh-CN" dirty="0"/>
              <a:t>TDD configuration for sync between NR and NB-</a:t>
            </a:r>
            <a:r>
              <a:rPr lang="en-US" altLang="zh-CN" dirty="0" err="1"/>
              <a:t>IoT</a:t>
            </a:r>
            <a:endParaRPr lang="en-US" altLang="zh-CN" dirty="0"/>
          </a:p>
          <a:p>
            <a:r>
              <a:rPr lang="en-US" altLang="zh-CN" dirty="0"/>
              <a:t>Specification and </a:t>
            </a:r>
            <a:r>
              <a:rPr lang="en-GB" altLang="zh-CN" dirty="0"/>
              <a:t>conformance </a:t>
            </a:r>
            <a:r>
              <a:rPr lang="en-US" altLang="zh-CN" dirty="0"/>
              <a:t>impact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8212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CA" dirty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/>
              <a:t>[1] R4-1903112	System level simulation results for coexistence study between R15 NR and R13/R14/R15 NB-</a:t>
            </a:r>
            <a:r>
              <a:rPr lang="en-US" sz="1400" b="1" dirty="0" err="1"/>
              <a:t>IoT</a:t>
            </a:r>
            <a:r>
              <a:rPr lang="en-US" sz="1400" b="1" dirty="0"/>
              <a:t> standalone operation	Nokia, Nokia Shanghai Bell</a:t>
            </a:r>
          </a:p>
          <a:p>
            <a:pPr marL="0" indent="0">
              <a:buNone/>
            </a:pPr>
            <a:r>
              <a:rPr lang="en-US" altLang="zh-CN" sz="1400" b="1" dirty="0"/>
              <a:t>[2] </a:t>
            </a:r>
            <a:r>
              <a:rPr lang="en-US" sz="1400" b="1" dirty="0"/>
              <a:t>R4-1903113	System level simulation results for coexistence study between R15 NR and R13/R14/R15 NB-</a:t>
            </a:r>
            <a:r>
              <a:rPr lang="en-US" sz="1400" b="1" dirty="0" err="1"/>
              <a:t>IoT</a:t>
            </a:r>
            <a:r>
              <a:rPr lang="en-US" sz="1400" b="1" dirty="0"/>
              <a:t> standalone operation (with NR channel model)	Nokia, Nokia Shanghai Bell</a:t>
            </a:r>
          </a:p>
          <a:p>
            <a:pPr marL="0" indent="0">
              <a:buNone/>
            </a:pPr>
            <a:r>
              <a:rPr lang="en-US" altLang="zh-CN" sz="1400" b="1" dirty="0"/>
              <a:t>[3] </a:t>
            </a:r>
            <a:r>
              <a:rPr lang="en-US" sz="1400" b="1" dirty="0"/>
              <a:t>R4-1903114	Consideration on NB-</a:t>
            </a:r>
            <a:r>
              <a:rPr lang="en-US" sz="1400" b="1" dirty="0" err="1"/>
              <a:t>IoT</a:t>
            </a:r>
            <a:r>
              <a:rPr lang="en-US" sz="1400" b="1" dirty="0"/>
              <a:t> operation within NR channel bandwidth	Nokia, Nokia Shanghai Bell</a:t>
            </a:r>
          </a:p>
          <a:p>
            <a:pPr marL="0" indent="0">
              <a:buNone/>
            </a:pPr>
            <a:r>
              <a:rPr lang="en-US" altLang="zh-CN" sz="1400" b="1" dirty="0"/>
              <a:t>[4] </a:t>
            </a:r>
            <a:r>
              <a:rPr lang="en-US" sz="1400" b="1" dirty="0"/>
              <a:t>R4-1903842	Discussion on NR and NB-</a:t>
            </a:r>
            <a:r>
              <a:rPr lang="en-US" sz="1400" b="1" dirty="0" err="1"/>
              <a:t>IoT</a:t>
            </a:r>
            <a:r>
              <a:rPr lang="en-US" sz="1400" b="1" dirty="0"/>
              <a:t> coexistence 	ZTE Corporation </a:t>
            </a:r>
          </a:p>
          <a:p>
            <a:pPr marL="0" indent="0">
              <a:buNone/>
            </a:pPr>
            <a:r>
              <a:rPr lang="en-US" altLang="zh-CN" sz="1400" b="1" dirty="0"/>
              <a:t>[5] </a:t>
            </a:r>
            <a:r>
              <a:rPr lang="en-US" sz="1400" b="1" dirty="0"/>
              <a:t>R4-1903849	NB-</a:t>
            </a:r>
            <a:r>
              <a:rPr lang="en-US" sz="1400" b="1" dirty="0" err="1"/>
              <a:t>IoT</a:t>
            </a:r>
            <a:r>
              <a:rPr lang="en-US" sz="1400" b="1" dirty="0"/>
              <a:t> standalone operating	Huawei, </a:t>
            </a:r>
            <a:r>
              <a:rPr lang="en-US" sz="1400" b="1" dirty="0" err="1"/>
              <a:t>HiSilicon</a:t>
            </a:r>
            <a:endParaRPr lang="en-US" sz="1400" b="1" dirty="0"/>
          </a:p>
          <a:p>
            <a:pPr marL="0" indent="0">
              <a:buNone/>
            </a:pPr>
            <a:r>
              <a:rPr lang="en-US" altLang="zh-CN" sz="1400" b="1" dirty="0"/>
              <a:t>[6] </a:t>
            </a:r>
            <a:r>
              <a:rPr lang="en-US" sz="1400" b="1" dirty="0"/>
              <a:t>R4-1903850	NB-</a:t>
            </a:r>
            <a:r>
              <a:rPr lang="en-US" sz="1400" b="1" dirty="0" err="1"/>
              <a:t>IoT</a:t>
            </a:r>
            <a:r>
              <a:rPr lang="en-US" sz="1400" b="1" dirty="0"/>
              <a:t> operating in NR guard band	Huawei, </a:t>
            </a:r>
            <a:r>
              <a:rPr lang="en-US" sz="1400" b="1" dirty="0" err="1"/>
              <a:t>HiSilicon</a:t>
            </a:r>
            <a:endParaRPr lang="en-US" sz="1400" b="1" dirty="0"/>
          </a:p>
          <a:p>
            <a:pPr marL="0" indent="0">
              <a:buNone/>
            </a:pPr>
            <a:r>
              <a:rPr lang="en-US" altLang="zh-CN" sz="1400" b="1" dirty="0"/>
              <a:t>[7] </a:t>
            </a:r>
            <a:r>
              <a:rPr lang="en-US" sz="1400" b="1" dirty="0"/>
              <a:t>R4-1903851	System scenarios of NB-</a:t>
            </a:r>
            <a:r>
              <a:rPr lang="en-US" sz="1400" b="1" dirty="0" err="1"/>
              <a:t>IoT</a:t>
            </a:r>
            <a:r>
              <a:rPr lang="en-US" sz="1400" b="1" dirty="0"/>
              <a:t> coexistence with NR	Huawei, </a:t>
            </a:r>
            <a:r>
              <a:rPr lang="en-US" sz="1400" b="1" dirty="0" err="1"/>
              <a:t>HiSilicon</a:t>
            </a:r>
            <a:endParaRPr lang="en-US" sz="1400" b="1" dirty="0"/>
          </a:p>
          <a:p>
            <a:pPr marL="0" indent="0">
              <a:buNone/>
            </a:pPr>
            <a:r>
              <a:rPr lang="en-US" altLang="zh-CN" sz="1400" b="1" dirty="0"/>
              <a:t>[8] </a:t>
            </a:r>
            <a:r>
              <a:rPr lang="en-US" sz="1400" b="1" dirty="0"/>
              <a:t>R4-1903852	Channel raster, subcarrier and PRB alignment	Huawei, </a:t>
            </a:r>
            <a:r>
              <a:rPr lang="en-US" sz="1400" b="1" dirty="0" err="1"/>
              <a:t>HiSilicon</a:t>
            </a:r>
            <a:endParaRPr lang="en-US" sz="1400" b="1" dirty="0"/>
          </a:p>
          <a:p>
            <a:pPr marL="0" indent="0">
              <a:buNone/>
            </a:pPr>
            <a:r>
              <a:rPr lang="en-US" altLang="zh-CN" sz="1400" b="1" dirty="0"/>
              <a:t>[9] </a:t>
            </a:r>
            <a:r>
              <a:rPr lang="en-US" sz="1400" b="1" dirty="0"/>
              <a:t>R4-1903853	Power boosting for coexistence of NB-</a:t>
            </a:r>
            <a:r>
              <a:rPr lang="en-US" sz="1400" b="1" dirty="0" err="1"/>
              <a:t>IoT</a:t>
            </a:r>
            <a:r>
              <a:rPr lang="en-US" sz="1400" b="1" dirty="0"/>
              <a:t> with NR	Huawei, </a:t>
            </a:r>
            <a:r>
              <a:rPr lang="en-US" sz="1400" b="1" dirty="0" err="1"/>
              <a:t>HiSilicon</a:t>
            </a:r>
            <a:endParaRPr lang="en-US" sz="1400" b="1" dirty="0"/>
          </a:p>
          <a:p>
            <a:pPr marL="0" indent="0">
              <a:buNone/>
            </a:pPr>
            <a:r>
              <a:rPr lang="en-US" altLang="zh-CN" sz="1400" b="1" dirty="0"/>
              <a:t>[10] </a:t>
            </a:r>
            <a:r>
              <a:rPr lang="en-US" sz="1400" b="1" dirty="0"/>
              <a:t>R4-1904017	NB-</a:t>
            </a:r>
            <a:r>
              <a:rPr lang="en-US" sz="1400" b="1" dirty="0" err="1"/>
              <a:t>IoT</a:t>
            </a:r>
            <a:r>
              <a:rPr lang="en-US" sz="1400" b="1" dirty="0"/>
              <a:t> - NR coexistence : SCS based channel raster	Ericsson</a:t>
            </a:r>
          </a:p>
          <a:p>
            <a:pPr marL="0" indent="0">
              <a:buNone/>
            </a:pPr>
            <a:r>
              <a:rPr lang="en-US" altLang="zh-CN" sz="1400" b="1" dirty="0"/>
              <a:t>[11] </a:t>
            </a:r>
            <a:r>
              <a:rPr lang="en-US" sz="1400" b="1" dirty="0"/>
              <a:t>R4-1904018	NB-</a:t>
            </a:r>
            <a:r>
              <a:rPr lang="en-US" sz="1400" b="1" dirty="0" err="1"/>
              <a:t>IoT</a:t>
            </a:r>
            <a:r>
              <a:rPr lang="en-US" sz="1400" b="1" dirty="0"/>
              <a:t> - NR coexistence : BS RF topics	Ericsson</a:t>
            </a:r>
          </a:p>
          <a:p>
            <a:pPr marL="0" indent="0">
              <a:buNone/>
            </a:pPr>
            <a:r>
              <a:rPr lang="en-US" altLang="zh-CN" sz="1400" b="1" dirty="0"/>
              <a:t>[12] </a:t>
            </a:r>
            <a:r>
              <a:rPr lang="en-US" sz="1400" b="1" dirty="0"/>
              <a:t>R4-1904019	TP to the new TR related to NB-</a:t>
            </a:r>
            <a:r>
              <a:rPr lang="en-US" sz="1400" b="1" dirty="0" err="1"/>
              <a:t>IoT</a:t>
            </a:r>
            <a:r>
              <a:rPr lang="en-US" sz="1400" b="1" dirty="0"/>
              <a:t> - NR coexistence – channel raster	Ericsson</a:t>
            </a:r>
          </a:p>
        </p:txBody>
      </p:sp>
    </p:spTree>
    <p:extLst>
      <p:ext uri="{BB962C8B-B14F-4D97-AF65-F5344CB8AC3E}">
        <p14:creationId xmlns:p14="http://schemas.microsoft.com/office/powerpoint/2010/main" val="3901106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</TotalTime>
  <Words>86</Words>
  <Application>Microsoft Office PowerPoint</Application>
  <PresentationFormat>全屏显示(4:3)</PresentationFormat>
  <Paragraphs>43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Wingdings</vt:lpstr>
      <vt:lpstr>Office Theme</vt:lpstr>
      <vt:lpstr>WF on coexistence of NB-IoT with NR</vt:lpstr>
      <vt:lpstr>Agreements</vt:lpstr>
      <vt:lpstr>FFS</vt:lpstr>
      <vt:lpstr>References</vt:lpstr>
    </vt:vector>
  </TitlesOfParts>
  <Company>Skyworks Solutions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Liehai</dc:creator>
  <cp:lastModifiedBy>Liuliehai</cp:lastModifiedBy>
  <cp:revision>64</cp:revision>
  <dcterms:created xsi:type="dcterms:W3CDTF">2019-02-25T08:42:30Z</dcterms:created>
  <dcterms:modified xsi:type="dcterms:W3CDTF">2019-04-11T22:33:40Z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(3)fLQflHRmH8pBuqHV4LYYQDLvn5bXTLvvjS5MvzACTumip/Pixm67aJ2b0D2WsvKWaGcJ7lcl
A9bi3roxWkszScLwj5GRFfBngtoYDZQIoCnfoLR8yIHg92xZqUu7ktqLc38t8kt84PgekZ14
bmqtldS2zW+UFDtjWo+7ZmjSx9bKLVOKcbP30d/g8k21bwjMxQLcnc6Y9F18DlKUp4/cgn1k
u3/J0HLiXjQD7NuEwj</vt:lpwstr>
  </property>
  <property fmtid="{D5CDD505-2E9C-101B-9397-08002B2CF9AE}" pid="3" name="_2015_ms_pID_7253431">
    <vt:lpwstr>Xi1yP3jOcbt1/IRedI3qLWeDOVJtGPENY1l1SGecnPX0cI9y0u7los
EZyGul5e4GrtVg/X8WJsC15FY0EgrHxEWXoxAVaO7ds/ouZpVgFVvfbjDHwyJA9ggU7/H7L3
az9Alq+TgYbvRILtv9Irx72TqWl+E3cwlzL3ETqqeeDJyjXg2d6kSDSdvkZEXvGzuHYkcndi
N4JfRjQ9271ye48oSZaKOn6elQp3KkPg9vwd</vt:lpwstr>
  </property>
  <property fmtid="{D5CDD505-2E9C-101B-9397-08002B2CF9AE}" pid="4" name="_2015_ms_pID_7253432">
    <vt:lpwstr>lg==</vt:lpwstr>
  </property>
</Properties>
</file>