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4" r:id="rId3"/>
    <p:sldId id="280" r:id="rId4"/>
    <p:sldId id="281" r:id="rId5"/>
    <p:sldId id="282" r:id="rId6"/>
    <p:sldId id="262" r:id="rId7"/>
    <p:sldId id="28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94" autoAdjust="0"/>
    <p:restoredTop sz="94674"/>
  </p:normalViewPr>
  <p:slideViewPr>
    <p:cSldViewPr>
      <p:cViewPr varScale="1">
        <p:scale>
          <a:sx n="110" d="100"/>
          <a:sy n="110" d="100"/>
        </p:scale>
        <p:origin x="126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BB56FD-196C-437B-98E6-382324021C06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FA7A19-9505-4693-9BBE-D1651BDEDC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985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A7A19-9505-4693-9BBE-D1651BDEDC8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218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741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444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658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667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082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76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112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81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760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20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852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39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1314" y="2740025"/>
            <a:ext cx="8205486" cy="1470025"/>
          </a:xfrm>
        </p:spPr>
        <p:txBody>
          <a:bodyPr>
            <a:normAutofit/>
          </a:bodyPr>
          <a:lstStyle/>
          <a:p>
            <a:r>
              <a:rPr lang="en-GB"/>
              <a:t>WF on General aspects for</a:t>
            </a:r>
            <a:br>
              <a:rPr lang="en-GB"/>
            </a:br>
            <a:r>
              <a:rPr lang="en-GB"/>
              <a:t>7 – 24 GHz SI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1914" y="4495800"/>
            <a:ext cx="6400800" cy="1752600"/>
          </a:xfrm>
        </p:spPr>
        <p:txBody>
          <a:bodyPr>
            <a:normAutofit/>
          </a:bodyPr>
          <a:lstStyle/>
          <a:p>
            <a:r>
              <a:rPr lang="en-CA" altLang="zh-CN" dirty="0"/>
              <a:t>Huawei, </a:t>
            </a:r>
            <a:r>
              <a:rPr lang="en-CA" altLang="zh-CN" dirty="0" err="1" smtClean="0"/>
              <a:t>HiSilicon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228600"/>
            <a:ext cx="5791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TSG-RAN WG4 Meeting#90bis </a:t>
            </a:r>
          </a:p>
          <a:p>
            <a:r>
              <a:rPr lang="en-US" altLang="zh-CN" sz="2400" b="1" dirty="0"/>
              <a:t>Xi’an, China, 8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April– 12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April, 2019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6019800" y="247136"/>
            <a:ext cx="2895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400" b="1" dirty="0" smtClean="0"/>
              <a:t>R4-1905198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631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610600" cy="5668962"/>
          </a:xfrm>
        </p:spPr>
        <p:txBody>
          <a:bodyPr>
            <a:normAutofit fontScale="62500" lnSpcReduction="20000"/>
          </a:bodyPr>
          <a:lstStyle/>
          <a:p>
            <a:pPr hangingPunct="0"/>
            <a:endParaRPr lang="en-GB" altLang="zh-CN" sz="4700" dirty="0"/>
          </a:p>
          <a:p>
            <a:pPr hangingPunct="0"/>
            <a:r>
              <a:rPr lang="en-GB" altLang="zh-CN" sz="4700" dirty="0"/>
              <a:t>During RAN4#90bis contributions on 7-24 GHz SI were submitted in [1-27]. </a:t>
            </a:r>
          </a:p>
          <a:p>
            <a:pPr hangingPunct="0"/>
            <a:r>
              <a:rPr lang="en-GB" altLang="zh-CN" sz="4700" dirty="0"/>
              <a:t>General, UE-, and BS-related aspects were discussed. Based on discussion, multiple open items were identified. </a:t>
            </a:r>
          </a:p>
          <a:p>
            <a:pPr hangingPunct="0"/>
            <a:r>
              <a:rPr lang="en-GB" altLang="zh-CN" sz="4700" dirty="0"/>
              <a:t>This WF captures items which are general for the 7-24 GHz SI and are applicable to UE and BS. </a:t>
            </a:r>
          </a:p>
          <a:p>
            <a:pPr hangingPunct="0"/>
            <a:endParaRPr lang="en-GB" altLang="zh-CN" sz="4700" dirty="0"/>
          </a:p>
          <a:p>
            <a:pPr hangingPunct="0"/>
            <a:r>
              <a:rPr lang="en-GB" altLang="zh-CN" sz="4700" dirty="0"/>
              <a:t>Actions and proposals are provided for approval in the following areas:</a:t>
            </a:r>
          </a:p>
          <a:p>
            <a:pPr lvl="1" hangingPunct="0"/>
            <a:r>
              <a:rPr lang="en-US" altLang="zh-CN" sz="4000" dirty="0"/>
              <a:t>FR1/FR2 differentiators study</a:t>
            </a:r>
          </a:p>
          <a:p>
            <a:pPr lvl="1" hangingPunct="0"/>
            <a:r>
              <a:rPr lang="en-US" altLang="zh-CN" sz="4000" dirty="0"/>
              <a:t>Selection of frequency sub-ranges</a:t>
            </a:r>
          </a:p>
          <a:p>
            <a:pPr lvl="1" hangingPunct="0"/>
            <a:r>
              <a:rPr lang="en-US" altLang="zh-CN" sz="4000" dirty="0"/>
              <a:t>Deployment scenarios</a:t>
            </a:r>
            <a:endParaRPr lang="en-GB" altLang="zh-CN" sz="4000" dirty="0"/>
          </a:p>
        </p:txBody>
      </p:sp>
    </p:spTree>
    <p:extLst>
      <p:ext uri="{BB962C8B-B14F-4D97-AF65-F5344CB8AC3E}">
        <p14:creationId xmlns:p14="http://schemas.microsoft.com/office/powerpoint/2010/main" val="4072182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FR1/FR2 differentiators study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382000" cy="5668962"/>
          </a:xfrm>
        </p:spPr>
        <p:txBody>
          <a:bodyPr>
            <a:normAutofit fontScale="25000" lnSpcReduction="20000"/>
          </a:bodyPr>
          <a:lstStyle/>
          <a:p>
            <a:pPr hangingPunct="0"/>
            <a:r>
              <a:rPr lang="en-GB" altLang="zh-CN" sz="4700" dirty="0"/>
              <a:t>One of the 7-24GHz SID objectives is to: </a:t>
            </a:r>
          </a:p>
          <a:p>
            <a:pPr lvl="1" hangingPunct="0"/>
            <a:r>
              <a:rPr lang="en-GB" altLang="zh-CN" sz="4300" b="1" dirty="0"/>
              <a:t>“</a:t>
            </a:r>
            <a:r>
              <a:rPr lang="en-US" altLang="zh-CN" sz="4300" b="1" i="1" dirty="0"/>
              <a:t>Study how to define a boundary frequency and/or boundary conditions, including extending FR1 upwards and/or FR2 downwards in frequency, or alternatively introduce new frequency range(s)… </a:t>
            </a:r>
            <a:r>
              <a:rPr lang="en-GB" altLang="zh-CN" sz="4300" b="1" dirty="0"/>
              <a:t>”</a:t>
            </a:r>
          </a:p>
          <a:p>
            <a:pPr hangingPunct="0"/>
            <a:r>
              <a:rPr lang="en-GB" altLang="zh-CN" sz="4600" dirty="0"/>
              <a:t>During RAN4#90bis discussion it was identified that for the purpose of SI progress, it is essential to conclude what is meant by “FR1/FR2 frequency ranges extension” as this term was used in multiple contributions and understanding of it’s consequences was varying among companies. </a:t>
            </a:r>
          </a:p>
          <a:p>
            <a:pPr hangingPunct="0"/>
            <a:r>
              <a:rPr lang="en-GB" altLang="zh-CN" sz="4600" dirty="0"/>
              <a:t>For that purpose, multiple NR technology items which differ among FR1 and FR2 were identified as valid inputs to be considered during further investigation on potential “FR1/FR2 extension” consequences: </a:t>
            </a: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US" altLang="zh-CN" sz="4300" dirty="0"/>
              <a:t>Conducted vs. OTA interface, </a:t>
            </a: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US" altLang="zh-CN" sz="4300" dirty="0"/>
              <a:t>Set of SCS and CHBW supported,</a:t>
            </a: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US" altLang="zh-CN" sz="4300" dirty="0"/>
              <a:t>Broadcast channels coverage (beam-sweeping vs. static), </a:t>
            </a: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US" altLang="zh-CN" sz="4300" dirty="0"/>
              <a:t>Set of supported modulation and coding schemes,</a:t>
            </a: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US" altLang="zh-CN" sz="4300" dirty="0"/>
              <a:t>Duplex mode, </a:t>
            </a: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US" altLang="zh-CN" sz="4300" dirty="0"/>
              <a:t>Single/multi-band support,</a:t>
            </a: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US" altLang="zh-CN" sz="4300" dirty="0"/>
              <a:t>Consideration of deployment scenarios,</a:t>
            </a: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US" altLang="zh-CN" sz="4300" dirty="0">
                <a:solidFill>
                  <a:srgbClr val="FF0000"/>
                </a:solidFill>
              </a:rPr>
              <a:t>Consideration of UE types and usage conditions,</a:t>
            </a: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US" altLang="zh-CN" sz="4300" dirty="0"/>
              <a:t>For BS only: </a:t>
            </a:r>
          </a:p>
          <a:p>
            <a:pPr lvl="2" hangingPunct="0"/>
            <a:r>
              <a:rPr lang="en-US" altLang="zh-CN" sz="3900" dirty="0"/>
              <a:t>BS types, </a:t>
            </a:r>
          </a:p>
          <a:p>
            <a:pPr lvl="2" hangingPunct="0"/>
            <a:r>
              <a:rPr lang="en-US" altLang="zh-CN" sz="3900" dirty="0"/>
              <a:t>Presence or lack of certain BS requirements, </a:t>
            </a:r>
          </a:p>
          <a:p>
            <a:pPr lvl="2" hangingPunct="0"/>
            <a:r>
              <a:rPr lang="en-US" altLang="zh-CN" sz="3900" dirty="0"/>
              <a:t>Concept for BS receiver requirements, </a:t>
            </a:r>
          </a:p>
          <a:p>
            <a:pPr lvl="2" hangingPunct="0"/>
            <a:r>
              <a:rPr lang="en-US" altLang="zh-CN" sz="3900" dirty="0"/>
              <a:t>Requirement values common in some cases across an FR.</a:t>
            </a:r>
          </a:p>
          <a:p>
            <a:pPr lvl="1" hangingPunct="0"/>
            <a:r>
              <a:rPr lang="en-US" altLang="zh-CN" sz="4300" dirty="0">
                <a:solidFill>
                  <a:srgbClr val="FF0000"/>
                </a:solidFill>
              </a:rPr>
              <a:t>This list may not be exhaustive; companies are encouraged to indicate next meeting whether there are more aspects to add</a:t>
            </a:r>
          </a:p>
          <a:p>
            <a:pPr hangingPunct="0"/>
            <a:endParaRPr lang="en-US" altLang="zh-CN" sz="4700" b="1" dirty="0"/>
          </a:p>
          <a:p>
            <a:pPr hangingPunct="0"/>
            <a:r>
              <a:rPr lang="en-US" altLang="zh-CN" sz="5500" b="1" dirty="0"/>
              <a:t>Action: Based on the above list, companies are encouraged to provide further analyses of “FR1/FR2 extension” understanding and its potential impact analysis on RAN4 specifications for UE and/or BS.</a:t>
            </a:r>
          </a:p>
        </p:txBody>
      </p:sp>
    </p:spTree>
    <p:extLst>
      <p:ext uri="{BB962C8B-B14F-4D97-AF65-F5344CB8AC3E}">
        <p14:creationId xmlns:p14="http://schemas.microsoft.com/office/powerpoint/2010/main" val="267650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Selection of </a:t>
            </a:r>
            <a:r>
              <a:rPr lang="en-US" altLang="zh-CN" dirty="0" smtClean="0">
                <a:solidFill>
                  <a:srgbClr val="0070C0"/>
                </a:solidFill>
              </a:rPr>
              <a:t>example ranges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382000" cy="5668962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1400" dirty="0"/>
              <a:t>Multiple contributions were submitted to RAN4#90bis on the selection of 7-24GHz </a:t>
            </a:r>
            <a:r>
              <a:rPr lang="en-US" altLang="zh-CN" sz="1400" dirty="0">
                <a:solidFill>
                  <a:srgbClr val="0070C0"/>
                </a:solidFill>
              </a:rPr>
              <a:t>example ranges </a:t>
            </a:r>
            <a:r>
              <a:rPr lang="en-GB" altLang="zh-CN" sz="1400" dirty="0" smtClean="0"/>
              <a:t>for </a:t>
            </a:r>
            <a:r>
              <a:rPr lang="en-GB" altLang="zh-CN" sz="1400" dirty="0"/>
              <a:t>the purpose of the RF technology and RF requirements analyses. The following figure presents summary of selected inputs from companies: </a:t>
            </a:r>
          </a:p>
          <a:p>
            <a:pPr hangingPunct="0"/>
            <a:endParaRPr lang="en-GB" altLang="zh-CN" sz="1400" dirty="0">
              <a:solidFill>
                <a:srgbClr val="FF0000"/>
              </a:solidFill>
            </a:endParaRPr>
          </a:p>
          <a:p>
            <a:pPr hangingPunct="0"/>
            <a:endParaRPr lang="en-GB" altLang="zh-CN" sz="1400" dirty="0">
              <a:solidFill>
                <a:srgbClr val="FF0000"/>
              </a:solidFill>
            </a:endParaRPr>
          </a:p>
          <a:p>
            <a:pPr hangingPunct="0">
              <a:buFont typeface="Wingdings" panose="05000000000000000000" pitchFamily="2" charset="2"/>
              <a:buChar char="l"/>
            </a:pPr>
            <a:endParaRPr lang="en-GB" altLang="zh-CN" sz="1400" dirty="0">
              <a:solidFill>
                <a:srgbClr val="FF0000"/>
              </a:solidFill>
            </a:endParaRPr>
          </a:p>
          <a:p>
            <a:pPr marL="57150" indent="0" hangingPunct="0">
              <a:buNone/>
            </a:pPr>
            <a:endParaRPr lang="en-GB" altLang="zh-CN" sz="1400" dirty="0">
              <a:solidFill>
                <a:srgbClr val="FF0000"/>
              </a:solidFill>
            </a:endParaRPr>
          </a:p>
          <a:p>
            <a:pPr marL="57150" indent="0" hangingPunct="0">
              <a:buNone/>
            </a:pPr>
            <a:endParaRPr lang="en-GB" altLang="zh-CN" sz="1400" dirty="0">
              <a:solidFill>
                <a:srgbClr val="FF0000"/>
              </a:solidFill>
            </a:endParaRPr>
          </a:p>
          <a:p>
            <a:pPr marL="57150" indent="0" hangingPunct="0">
              <a:buNone/>
            </a:pPr>
            <a:endParaRPr lang="en-GB" altLang="zh-CN" sz="1400" dirty="0">
              <a:solidFill>
                <a:srgbClr val="FF0000"/>
              </a:solidFill>
            </a:endParaRPr>
          </a:p>
          <a:p>
            <a:pPr hangingPunct="0"/>
            <a:r>
              <a:rPr lang="en-US" altLang="zh-CN" sz="1400" b="1" dirty="0"/>
              <a:t>Proposal: </a:t>
            </a:r>
            <a:r>
              <a:rPr lang="en-US" altLang="zh-CN" sz="1400" dirty="0"/>
              <a:t>Consider the following 7-24GHz </a:t>
            </a:r>
            <a:r>
              <a:rPr lang="en-US" altLang="zh-CN" sz="1400" dirty="0" smtClean="0">
                <a:solidFill>
                  <a:srgbClr val="FF0000"/>
                </a:solidFill>
              </a:rPr>
              <a:t>example </a:t>
            </a:r>
            <a:r>
              <a:rPr lang="en-US" altLang="zh-CN" sz="1400" dirty="0" smtClean="0">
                <a:solidFill>
                  <a:srgbClr val="0070C0"/>
                </a:solidFill>
              </a:rPr>
              <a:t>ranges </a:t>
            </a:r>
            <a:r>
              <a:rPr lang="en-US" altLang="zh-CN" sz="1400" strike="sngStrike" dirty="0" smtClean="0">
                <a:solidFill>
                  <a:srgbClr val="FF0000"/>
                </a:solidFill>
              </a:rPr>
              <a:t>frequencies </a:t>
            </a:r>
            <a:r>
              <a:rPr lang="en-US" altLang="zh-CN" sz="1400" dirty="0" smtClean="0"/>
              <a:t>for </a:t>
            </a:r>
            <a:r>
              <a:rPr lang="en-US" altLang="zh-CN" sz="1400" dirty="0"/>
              <a:t>the purpose of the RF technology feasibility </a:t>
            </a:r>
            <a:r>
              <a:rPr lang="en-US" altLang="zh-CN" sz="1400" dirty="0" smtClean="0"/>
              <a:t>analyses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marL="457200" lvl="1" indent="0" hangingPunct="0">
              <a:buNone/>
            </a:pPr>
            <a:r>
              <a:rPr lang="en-US" altLang="zh-CN" sz="1200" dirty="0">
                <a:solidFill>
                  <a:srgbClr val="0070C0"/>
                </a:solidFill>
              </a:rPr>
              <a:t>1. example </a:t>
            </a:r>
            <a:r>
              <a:rPr lang="en-US" altLang="zh-CN" sz="1200" dirty="0" smtClean="0">
                <a:solidFill>
                  <a:srgbClr val="0070C0"/>
                </a:solidFill>
              </a:rPr>
              <a:t>range </a:t>
            </a:r>
            <a:r>
              <a:rPr lang="en-US" altLang="zh-CN" sz="1200" dirty="0">
                <a:solidFill>
                  <a:srgbClr val="0070C0"/>
                </a:solidFill>
              </a:rPr>
              <a:t>1: 7.125 – [</a:t>
            </a:r>
            <a:r>
              <a:rPr lang="en-US" altLang="zh-CN" sz="1200" dirty="0" smtClean="0">
                <a:solidFill>
                  <a:srgbClr val="0070C0"/>
                </a:solidFill>
              </a:rPr>
              <a:t>10-1</a:t>
            </a:r>
            <a:r>
              <a:rPr lang="en-US" altLang="zh-CN" sz="1200" dirty="0" smtClean="0">
                <a:solidFill>
                  <a:srgbClr val="00B050"/>
                </a:solidFill>
              </a:rPr>
              <a:t>3</a:t>
            </a:r>
            <a:r>
              <a:rPr lang="en-US" altLang="zh-CN" sz="1200" dirty="0" smtClean="0">
                <a:solidFill>
                  <a:srgbClr val="0070C0"/>
                </a:solidFill>
              </a:rPr>
              <a:t>] </a:t>
            </a:r>
            <a:r>
              <a:rPr lang="en-US" altLang="zh-CN" sz="1200" dirty="0">
                <a:solidFill>
                  <a:srgbClr val="0070C0"/>
                </a:solidFill>
              </a:rPr>
              <a:t>GHz, example frequency: </a:t>
            </a:r>
            <a:r>
              <a:rPr lang="en-US" altLang="zh-CN" sz="1200" dirty="0" smtClean="0">
                <a:solidFill>
                  <a:srgbClr val="0070C0"/>
                </a:solidFill>
              </a:rPr>
              <a:t>10GHz</a:t>
            </a:r>
            <a:endParaRPr lang="en-US" altLang="zh-CN" sz="1200" dirty="0">
              <a:solidFill>
                <a:srgbClr val="0070C0"/>
              </a:solidFill>
            </a:endParaRPr>
          </a:p>
          <a:p>
            <a:pPr marL="457200" lvl="1" indent="0" hangingPunct="0">
              <a:buNone/>
            </a:pPr>
            <a:r>
              <a:rPr lang="en-US" altLang="zh-CN" sz="1200" dirty="0">
                <a:solidFill>
                  <a:srgbClr val="0070C0"/>
                </a:solidFill>
              </a:rPr>
              <a:t>2. example </a:t>
            </a:r>
            <a:r>
              <a:rPr lang="en-US" altLang="zh-CN" sz="1200" dirty="0" smtClean="0">
                <a:solidFill>
                  <a:srgbClr val="0070C0"/>
                </a:solidFill>
              </a:rPr>
              <a:t>range </a:t>
            </a:r>
            <a:r>
              <a:rPr lang="en-US" altLang="zh-CN" sz="1200" dirty="0">
                <a:solidFill>
                  <a:srgbClr val="0070C0"/>
                </a:solidFill>
              </a:rPr>
              <a:t>2: [</a:t>
            </a:r>
            <a:r>
              <a:rPr lang="en-US" altLang="zh-CN" sz="1200" dirty="0" smtClean="0">
                <a:solidFill>
                  <a:srgbClr val="0070C0"/>
                </a:solidFill>
              </a:rPr>
              <a:t>10-1</a:t>
            </a:r>
            <a:r>
              <a:rPr lang="en-US" altLang="zh-CN" sz="1200" dirty="0">
                <a:solidFill>
                  <a:srgbClr val="00B050"/>
                </a:solidFill>
              </a:rPr>
              <a:t>3</a:t>
            </a:r>
            <a:r>
              <a:rPr lang="en-US" altLang="zh-CN" sz="1200" dirty="0" smtClean="0">
                <a:solidFill>
                  <a:srgbClr val="0070C0"/>
                </a:solidFill>
              </a:rPr>
              <a:t>] </a:t>
            </a:r>
            <a:r>
              <a:rPr lang="en-US" altLang="zh-CN" sz="1200" dirty="0">
                <a:solidFill>
                  <a:srgbClr val="0070C0"/>
                </a:solidFill>
              </a:rPr>
              <a:t>– [16-18] GHz, example frequency: </a:t>
            </a:r>
            <a:r>
              <a:rPr lang="en-US" altLang="zh-CN" sz="1200" dirty="0" smtClean="0">
                <a:solidFill>
                  <a:srgbClr val="0070C0"/>
                </a:solidFill>
              </a:rPr>
              <a:t>15GHz</a:t>
            </a:r>
            <a:endParaRPr lang="en-US" altLang="zh-CN" sz="1200" dirty="0">
              <a:solidFill>
                <a:srgbClr val="0070C0"/>
              </a:solidFill>
            </a:endParaRPr>
          </a:p>
          <a:p>
            <a:pPr marL="457200" lvl="1" indent="0" hangingPunct="0">
              <a:buNone/>
            </a:pPr>
            <a:r>
              <a:rPr lang="en-US" altLang="zh-CN" sz="1200" dirty="0">
                <a:solidFill>
                  <a:srgbClr val="0070C0"/>
                </a:solidFill>
              </a:rPr>
              <a:t>3. example </a:t>
            </a:r>
            <a:r>
              <a:rPr lang="en-US" altLang="zh-CN" sz="1200" dirty="0" smtClean="0">
                <a:solidFill>
                  <a:srgbClr val="0070C0"/>
                </a:solidFill>
              </a:rPr>
              <a:t>range </a:t>
            </a:r>
            <a:r>
              <a:rPr lang="en-US" altLang="zh-CN" sz="1200" dirty="0">
                <a:solidFill>
                  <a:srgbClr val="0070C0"/>
                </a:solidFill>
              </a:rPr>
              <a:t>3: [16-18] – 24.25 GHz, example frequency: </a:t>
            </a:r>
            <a:r>
              <a:rPr lang="en-US" altLang="zh-CN" sz="1200" dirty="0" smtClean="0">
                <a:solidFill>
                  <a:srgbClr val="0070C0"/>
                </a:solidFill>
              </a:rPr>
              <a:t>20GHz</a:t>
            </a:r>
            <a:endParaRPr lang="en-US" altLang="zh-CN" sz="1200" dirty="0">
              <a:solidFill>
                <a:srgbClr val="0070C0"/>
              </a:solidFill>
            </a:endParaRPr>
          </a:p>
          <a:p>
            <a:pPr hangingPunct="0"/>
            <a:r>
              <a:rPr lang="en-US" altLang="zh-CN" sz="1400" b="1" dirty="0"/>
              <a:t>Action: Companies are encouraged to provide inputs on the RF technology evaluations for both UE and BS, considering the above </a:t>
            </a:r>
            <a:r>
              <a:rPr lang="en-US" altLang="zh-CN" sz="1400" b="1" dirty="0">
                <a:solidFill>
                  <a:srgbClr val="FF0000"/>
                </a:solidFill>
              </a:rPr>
              <a:t>example </a:t>
            </a:r>
            <a:r>
              <a:rPr lang="en-US" altLang="zh-CN" sz="1400" dirty="0" smtClean="0">
                <a:solidFill>
                  <a:srgbClr val="0070C0"/>
                </a:solidFill>
              </a:rPr>
              <a:t>ranges</a:t>
            </a:r>
            <a:r>
              <a:rPr lang="en-US" altLang="zh-CN" sz="1400" b="1" strike="sngStrike" dirty="0" smtClean="0"/>
              <a:t>, </a:t>
            </a:r>
            <a:r>
              <a:rPr lang="en-US" altLang="zh-CN" sz="1400" b="1" strike="sngStrike" dirty="0"/>
              <a:t>as well as </a:t>
            </a:r>
            <a:r>
              <a:rPr lang="en-US" altLang="zh-CN" sz="1400" b="1" strike="sngStrike" dirty="0" smtClean="0"/>
              <a:t>proposals </a:t>
            </a:r>
            <a:r>
              <a:rPr lang="en-US" altLang="zh-CN" sz="1400" b="1" strike="sngStrike" dirty="0"/>
              <a:t>for the frequency </a:t>
            </a:r>
            <a:r>
              <a:rPr lang="en-US" altLang="zh-CN" sz="1400" b="1" strike="sngStrike" dirty="0">
                <a:solidFill>
                  <a:srgbClr val="FF0000"/>
                </a:solidFill>
              </a:rPr>
              <a:t>sub-</a:t>
            </a:r>
            <a:r>
              <a:rPr lang="en-US" altLang="zh-CN" sz="1400" b="1" strike="sngStrike" dirty="0" err="1">
                <a:solidFill>
                  <a:srgbClr val="FF0000"/>
                </a:solidFill>
              </a:rPr>
              <a:t>rangesbreak</a:t>
            </a:r>
            <a:r>
              <a:rPr lang="en-US" altLang="zh-CN" sz="1400" b="1" strike="sngStrike" dirty="0">
                <a:solidFill>
                  <a:srgbClr val="FF0000"/>
                </a:solidFill>
              </a:rPr>
              <a:t>-points</a:t>
            </a:r>
            <a:r>
              <a:rPr lang="en-US" altLang="zh-CN" sz="1400" b="1" dirty="0"/>
              <a:t>.</a:t>
            </a:r>
          </a:p>
          <a:p>
            <a:pPr marL="0" indent="0" hangingPunct="0">
              <a:buNone/>
            </a:pPr>
            <a:endParaRPr lang="en-US" altLang="zh-CN" sz="1400" dirty="0"/>
          </a:p>
          <a:p>
            <a:pPr marL="0" indent="0" hangingPunct="0">
              <a:buNone/>
            </a:pPr>
            <a:r>
              <a:rPr lang="en-GB" altLang="zh-CN" sz="1400" dirty="0"/>
              <a:t>NOTE 1: the above </a:t>
            </a:r>
            <a:r>
              <a:rPr lang="en-US" altLang="zh-CN" sz="1400" dirty="0">
                <a:solidFill>
                  <a:srgbClr val="0070C0"/>
                </a:solidFill>
              </a:rPr>
              <a:t>example ranges </a:t>
            </a:r>
            <a:r>
              <a:rPr lang="en-GB" altLang="zh-CN" sz="1400" dirty="0" smtClean="0">
                <a:solidFill>
                  <a:srgbClr val="FF0000"/>
                </a:solidFill>
              </a:rPr>
              <a:t>will </a:t>
            </a:r>
            <a:r>
              <a:rPr lang="en-GB" altLang="zh-CN" sz="1400" dirty="0" err="1">
                <a:solidFill>
                  <a:srgbClr val="FF0000"/>
                </a:solidFill>
              </a:rPr>
              <a:t>be</a:t>
            </a:r>
            <a:r>
              <a:rPr lang="en-GB" altLang="zh-CN" sz="1400" strike="sngStrike" dirty="0" err="1">
                <a:solidFill>
                  <a:srgbClr val="FF0000"/>
                </a:solidFill>
              </a:rPr>
              <a:t>are</a:t>
            </a:r>
            <a:r>
              <a:rPr lang="en-GB" altLang="zh-CN" sz="1400" dirty="0"/>
              <a:t> selected only for purpose of RF technology analyses during SI and shall not be confused with potential new Frequency Ranges</a:t>
            </a:r>
            <a:r>
              <a:rPr lang="en-GB" altLang="zh-CN" sz="1400" dirty="0">
                <a:solidFill>
                  <a:srgbClr val="FF0000"/>
                </a:solidFill>
              </a:rPr>
              <a:t> and band plan</a:t>
            </a:r>
            <a:r>
              <a:rPr lang="en-GB" altLang="zh-CN" sz="1400" dirty="0"/>
              <a:t> which could be defined by RAN4 for NR in future.</a:t>
            </a:r>
          </a:p>
          <a:p>
            <a:pPr marL="0" indent="0" hangingPunct="0">
              <a:buNone/>
            </a:pPr>
            <a:r>
              <a:rPr lang="en-GB" altLang="zh-CN" sz="1400" dirty="0"/>
              <a:t>NOTE 2: the above </a:t>
            </a:r>
            <a:r>
              <a:rPr lang="en-US" altLang="zh-CN" sz="1400" dirty="0">
                <a:solidFill>
                  <a:srgbClr val="0070C0"/>
                </a:solidFill>
              </a:rPr>
              <a:t>example ranges </a:t>
            </a:r>
            <a:r>
              <a:rPr lang="en-GB" altLang="zh-CN" sz="1400" dirty="0" smtClean="0"/>
              <a:t>are </a:t>
            </a:r>
            <a:r>
              <a:rPr lang="en-GB" altLang="zh-CN" sz="1400" dirty="0"/>
              <a:t>not fixed and could be modified based on RF technology findings during the SI phase. </a:t>
            </a:r>
          </a:p>
          <a:p>
            <a:pPr marL="0" indent="0" hangingPunct="0">
              <a:buNone/>
            </a:pPr>
            <a:r>
              <a:rPr lang="en-GB" altLang="zh-CN" sz="1400" dirty="0"/>
              <a:t>NOTE 3: in case outcomes of the RF/requirement analyses will be found as sufficiently similar across adjacent </a:t>
            </a:r>
            <a:r>
              <a:rPr lang="en-US" altLang="zh-CN" sz="1400" dirty="0">
                <a:solidFill>
                  <a:srgbClr val="0070C0"/>
                </a:solidFill>
              </a:rPr>
              <a:t>example </a:t>
            </a:r>
            <a:r>
              <a:rPr lang="en-US" altLang="zh-CN" sz="1400" dirty="0" smtClean="0">
                <a:solidFill>
                  <a:srgbClr val="0070C0"/>
                </a:solidFill>
              </a:rPr>
              <a:t>ranges</a:t>
            </a:r>
            <a:r>
              <a:rPr lang="en-GB" altLang="zh-CN" sz="1400" dirty="0" smtClean="0"/>
              <a:t>, </a:t>
            </a:r>
            <a:r>
              <a:rPr lang="en-GB" altLang="zh-CN" sz="1400" dirty="0"/>
              <a:t>RAN4 will consider merging them </a:t>
            </a:r>
            <a:r>
              <a:rPr lang="en-GB" altLang="zh-CN" sz="1400" dirty="0" smtClean="0">
                <a:solidFill>
                  <a:srgbClr val="0070C0"/>
                </a:solidFill>
              </a:rPr>
              <a:t>towards SI conclusion on FR1/FR2 extension and/or new FR introduction</a:t>
            </a:r>
            <a:r>
              <a:rPr lang="en-GB" altLang="zh-CN" sz="1400" dirty="0" smtClean="0"/>
              <a:t>.</a:t>
            </a:r>
            <a:endParaRPr lang="en-GB" altLang="zh-CN" sz="1400" dirty="0"/>
          </a:p>
        </p:txBody>
      </p:sp>
      <p:pic>
        <p:nvPicPr>
          <p:cNvPr id="2050" name="Chart 1" descr="image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034" y="1447800"/>
            <a:ext cx="4640109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0803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7-24GHz deployment scenarios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382000" cy="5668962"/>
          </a:xfrm>
        </p:spPr>
        <p:txBody>
          <a:bodyPr>
            <a:normAutofit fontScale="47500" lnSpcReduction="20000"/>
          </a:bodyPr>
          <a:lstStyle/>
          <a:p>
            <a:pPr hangingPunct="0"/>
            <a:endParaRPr lang="en-GB" altLang="zh-CN" sz="4700" dirty="0"/>
          </a:p>
          <a:p>
            <a:pPr hangingPunct="0"/>
            <a:r>
              <a:rPr lang="en-GB" altLang="zh-CN" sz="4700" dirty="0"/>
              <a:t>During RAN4#90bis meeting, selected aspects of the deployment scenarios were raised, e.g. consideration </a:t>
            </a:r>
            <a:r>
              <a:rPr lang="en-GB" altLang="zh-CN" sz="4700" strike="sngStrike" dirty="0"/>
              <a:t>of 256QAM in DL, CA operation, </a:t>
            </a:r>
            <a:r>
              <a:rPr lang="en-GB" altLang="zh-CN" sz="4700" dirty="0"/>
              <a:t>users mobility, </a:t>
            </a:r>
            <a:r>
              <a:rPr lang="en-GB" altLang="zh-CN" sz="4700" dirty="0">
                <a:solidFill>
                  <a:srgbClr val="FF0000"/>
                </a:solidFill>
              </a:rPr>
              <a:t>ISD,</a:t>
            </a:r>
            <a:r>
              <a:rPr lang="en-GB" altLang="zh-CN" sz="4700" dirty="0"/>
              <a:t> </a:t>
            </a:r>
            <a:r>
              <a:rPr lang="en-GB" altLang="zh-CN" sz="4700" dirty="0">
                <a:solidFill>
                  <a:srgbClr val="FF0000"/>
                </a:solidFill>
              </a:rPr>
              <a:t>BS power, sectorization, beamforming,</a:t>
            </a:r>
            <a:r>
              <a:rPr lang="en-GB" altLang="zh-CN" sz="4700" dirty="0"/>
              <a:t> etc.</a:t>
            </a:r>
          </a:p>
          <a:p>
            <a:pPr hangingPunct="0"/>
            <a:endParaRPr lang="en-GB" altLang="zh-CN" sz="4700" dirty="0"/>
          </a:p>
          <a:p>
            <a:pPr hangingPunct="0"/>
            <a:r>
              <a:rPr lang="en-GB" altLang="zh-CN" sz="4700" dirty="0">
                <a:solidFill>
                  <a:srgbClr val="FF0000"/>
                </a:solidFill>
              </a:rPr>
              <a:t>The deployment scenario may end up very dependent on the spectrum environment in which eventual bands end up; this cannot be known but assumptions on neighbour systems should be documented</a:t>
            </a:r>
          </a:p>
          <a:p>
            <a:pPr hangingPunct="0"/>
            <a:endParaRPr lang="en-GB" altLang="zh-CN" sz="4700" dirty="0"/>
          </a:p>
          <a:p>
            <a:pPr hangingPunct="0"/>
            <a:r>
              <a:rPr lang="en-GB" altLang="zh-CN" sz="4300" dirty="0"/>
              <a:t>According to the agreed work-plan, the discussion on the deployment scenarios was expected to be initiated during next RAN4#91 meeting.</a:t>
            </a:r>
          </a:p>
          <a:p>
            <a:pPr hangingPunct="0"/>
            <a:endParaRPr lang="en-GB" altLang="zh-CN" sz="4300" dirty="0"/>
          </a:p>
          <a:p>
            <a:pPr hangingPunct="0"/>
            <a:r>
              <a:rPr lang="en-GB" altLang="zh-CN" sz="4300" b="1" dirty="0"/>
              <a:t>Action: </a:t>
            </a:r>
            <a:r>
              <a:rPr lang="en-US" altLang="zh-CN" sz="4400" b="1" dirty="0"/>
              <a:t>Companies are encouraged to provide further inputs on the potential 7-24 GHz deployment scenarios.</a:t>
            </a:r>
            <a:endParaRPr lang="en-GB" altLang="zh-CN" sz="4300" b="1" dirty="0"/>
          </a:p>
        </p:txBody>
      </p:sp>
    </p:spTree>
    <p:extLst>
      <p:ext uri="{BB962C8B-B14F-4D97-AF65-F5344CB8AC3E}">
        <p14:creationId xmlns:p14="http://schemas.microsoft.com/office/powerpoint/2010/main" val="460215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CA" dirty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864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400" dirty="0"/>
              <a:t>[1] R4-1903487	7-24 GHz Filter Aspects, Ericsson</a:t>
            </a:r>
          </a:p>
          <a:p>
            <a:pPr marL="0" indent="0">
              <a:buNone/>
            </a:pPr>
            <a:r>
              <a:rPr lang="en-US" sz="1400" dirty="0"/>
              <a:t>[2] R4-1903988	Overview on system parameters for 7-24GHz, ZTE Corporation</a:t>
            </a:r>
          </a:p>
          <a:p>
            <a:pPr marL="0" indent="0">
              <a:buNone/>
            </a:pPr>
            <a:r>
              <a:rPr lang="en-US" sz="1400" dirty="0"/>
              <a:t>[3] R4-1903328	TR 38.820: updated TR skeleton for 7-24GHz SI, Huawei</a:t>
            </a:r>
          </a:p>
          <a:p>
            <a:pPr marL="0" indent="0">
              <a:buNone/>
            </a:pPr>
            <a:r>
              <a:rPr lang="en-US" sz="1400" dirty="0"/>
              <a:t>[4] R4-1903058	Views on FR1 boundary frequency in the 7-24 GHz frequency range, Apple Inc.</a:t>
            </a:r>
          </a:p>
          <a:p>
            <a:pPr marL="0" indent="0">
              <a:buNone/>
            </a:pPr>
            <a:r>
              <a:rPr lang="en-US" sz="1400" dirty="0"/>
              <a:t>[5] R4-1903455	TP to TR 38.820: Addition of example frequencies in </a:t>
            </a:r>
            <a:r>
              <a:rPr lang="en-US" sz="1400" dirty="0" err="1"/>
              <a:t>subclause</a:t>
            </a:r>
            <a:r>
              <a:rPr lang="en-US" sz="1400" dirty="0"/>
              <a:t> 6.2, Ericsson</a:t>
            </a:r>
          </a:p>
          <a:p>
            <a:pPr marL="0" indent="0">
              <a:buNone/>
            </a:pPr>
            <a:r>
              <a:rPr lang="en-US" sz="1400" dirty="0"/>
              <a:t>[6] R4-1903994	On performance of existing RF connector and probe technology, LG Electronics Finland</a:t>
            </a:r>
          </a:p>
          <a:p>
            <a:pPr marL="0" indent="0">
              <a:buNone/>
            </a:pPr>
            <a:r>
              <a:rPr lang="en-US" sz="1400" dirty="0"/>
              <a:t>[7] R4-1903513	7.125 - 24.25GHz Frequency Range from a UE Perspective, Skyworks Solutions Inc.</a:t>
            </a:r>
          </a:p>
          <a:p>
            <a:pPr marL="0" indent="0">
              <a:buNone/>
            </a:pPr>
            <a:r>
              <a:rPr lang="en-US" sz="1400" dirty="0"/>
              <a:t>[8] R4-1904481	Discussion On 7-24GHz UE RF requirement, Huawei, </a:t>
            </a:r>
            <a:r>
              <a:rPr lang="en-US" sz="1400" dirty="0" err="1"/>
              <a:t>HiSilicon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[9] R4-1903329	EMC emission requirements for 7-24GHz range, Huawei</a:t>
            </a:r>
          </a:p>
          <a:p>
            <a:pPr marL="0" indent="0">
              <a:buNone/>
            </a:pPr>
            <a:r>
              <a:rPr lang="en-US" sz="1400" dirty="0"/>
              <a:t>[10] R4-1903342	EMC immunity requirements for 7-24GHz range, Huawei</a:t>
            </a:r>
          </a:p>
          <a:p>
            <a:pPr marL="0" indent="0">
              <a:buNone/>
            </a:pPr>
            <a:r>
              <a:rPr lang="en-US" sz="1400" dirty="0"/>
              <a:t>[11] R4-1903343	BS RF general aspects for 7-24GHz SI, Huawei</a:t>
            </a:r>
          </a:p>
          <a:p>
            <a:pPr marL="0" indent="0">
              <a:buNone/>
            </a:pPr>
            <a:r>
              <a:rPr lang="en-US" sz="1400" dirty="0"/>
              <a:t>[12] R4-1903564	on EMC requirements for 7-24GHz, ZTE Corporation</a:t>
            </a:r>
          </a:p>
          <a:p>
            <a:pPr marL="0" indent="0">
              <a:buNone/>
            </a:pPr>
            <a:r>
              <a:rPr lang="en-US" sz="1400" dirty="0"/>
              <a:t>[13] R4-1903464	7-24 GHz PA considerations and dependencies, Ericsson</a:t>
            </a:r>
          </a:p>
          <a:p>
            <a:pPr marL="0" indent="0">
              <a:buNone/>
            </a:pPr>
            <a:r>
              <a:rPr lang="en-US" sz="1400" dirty="0"/>
              <a:t>[14] R4-1903465	TP to TR: 7-24 GHz power amplifier trends, Ericsson</a:t>
            </a:r>
          </a:p>
          <a:p>
            <a:pPr marL="0" indent="0">
              <a:buNone/>
            </a:pPr>
            <a:r>
              <a:rPr lang="en-US" sz="1400" dirty="0"/>
              <a:t>[15] R4-1903466	TP to TR: 7-24 GHz Phase Noise trends, Ericsson</a:t>
            </a:r>
          </a:p>
          <a:p>
            <a:pPr marL="0" indent="0">
              <a:buNone/>
            </a:pPr>
            <a:r>
              <a:rPr lang="en-US" sz="1400" dirty="0"/>
              <a:t>[16] R4-1903484	On BS types for the 7-24GHz range, Ericsson</a:t>
            </a:r>
          </a:p>
          <a:p>
            <a:pPr marL="0" indent="0">
              <a:buNone/>
            </a:pPr>
            <a:r>
              <a:rPr lang="en-US" sz="1400" dirty="0"/>
              <a:t>[17] R4-1903485	TP to TR 38.820: Impact to BS transmitter requirements, Ericsson</a:t>
            </a:r>
          </a:p>
          <a:p>
            <a:pPr marL="0" indent="0">
              <a:buNone/>
            </a:pPr>
            <a:r>
              <a:rPr lang="en-US" sz="1400" dirty="0"/>
              <a:t>[18] R4-1903486	TP to TR 38.820: Impact to BS receiver requirements, Ericsson</a:t>
            </a:r>
          </a:p>
          <a:p>
            <a:pPr marL="0" indent="0">
              <a:buNone/>
            </a:pPr>
            <a:r>
              <a:rPr lang="en-US" sz="1400" dirty="0"/>
              <a:t>[19] R4-1903565	on out-of-band blocking test for 7-24GHz, ZTE Corporation</a:t>
            </a:r>
          </a:p>
          <a:p>
            <a:pPr marL="0" indent="0">
              <a:buNone/>
            </a:pPr>
            <a:r>
              <a:rPr lang="en-US" sz="1400" dirty="0"/>
              <a:t>[20] R4-1903990	Overview on TX requirement for 7-24GHz, ZTE Corporation </a:t>
            </a:r>
          </a:p>
          <a:p>
            <a:pPr marL="0" indent="0">
              <a:buNone/>
            </a:pPr>
            <a:r>
              <a:rPr lang="en-US" sz="1400" dirty="0"/>
              <a:t>[21] R4-1903991	Overview on RX requirement for 7-24GHz, ZTE Corporation</a:t>
            </a:r>
          </a:p>
          <a:p>
            <a:pPr marL="0" indent="0">
              <a:buNone/>
            </a:pPr>
            <a:r>
              <a:rPr lang="en-US" sz="1400" dirty="0"/>
              <a:t>[22] R4-1904070	7-24 GHz Receiver Aspects, Ericsson</a:t>
            </a:r>
          </a:p>
          <a:p>
            <a:pPr marL="0" indent="0">
              <a:buNone/>
            </a:pPr>
            <a:r>
              <a:rPr lang="en-US" sz="1400" dirty="0"/>
              <a:t>[23] R4-1904127	7-24GHz - discuss implications of FR1 and FR2 architectures, Huawei</a:t>
            </a:r>
          </a:p>
          <a:p>
            <a:pPr marL="0" indent="0">
              <a:buNone/>
            </a:pPr>
            <a:r>
              <a:rPr lang="en-US" sz="1400" dirty="0"/>
              <a:t>[24] R4-1904128	7-24GHz - discuss ACIR requirements and potential frequency ranges of interest, Huawei</a:t>
            </a:r>
          </a:p>
          <a:p>
            <a:pPr marL="0" indent="0">
              <a:buNone/>
            </a:pPr>
            <a:r>
              <a:rPr lang="en-US" sz="1400" dirty="0"/>
              <a:t>[25] R4-1904129	7-24GHz - discuss TX IMD and co-location requirements, Huawei</a:t>
            </a:r>
          </a:p>
          <a:p>
            <a:pPr marL="0" indent="0">
              <a:buNone/>
            </a:pPr>
            <a:r>
              <a:rPr lang="en-US" sz="1400" dirty="0"/>
              <a:t>[26] R4-1904130	[7-24GHz] discussion on specification structure (BS), Huawei</a:t>
            </a:r>
          </a:p>
          <a:p>
            <a:pPr marL="0" indent="0">
              <a:buNone/>
            </a:pPr>
            <a:r>
              <a:rPr lang="en-US" sz="1400" dirty="0"/>
              <a:t>[27] R4-1904319	BS RF technology aspects for 7-24 GHz, Nokia, Nokia Shanghai Bell</a:t>
            </a:r>
          </a:p>
          <a:p>
            <a:pPr marL="0" indent="0">
              <a:buNone/>
            </a:pPr>
            <a:r>
              <a:rPr lang="en-US" sz="1400" dirty="0"/>
              <a:t>[28] R4-1902509	Work plan for the 7-24 GHz study item, Huawei </a:t>
            </a:r>
          </a:p>
          <a:p>
            <a:pPr marL="0" indent="0">
              <a:buNone/>
            </a:pP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901106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82000" cy="1143000"/>
          </a:xfrm>
        </p:spPr>
        <p:txBody>
          <a:bodyPr>
            <a:normAutofit/>
          </a:bodyPr>
          <a:lstStyle/>
          <a:p>
            <a:r>
              <a:rPr lang="en-US" dirty="0"/>
              <a:t>7-24GHz SI work-plan for RAN4#91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29859"/>
              </p:ext>
            </p:extLst>
          </p:nvPr>
        </p:nvGraphicFramePr>
        <p:xfrm>
          <a:off x="304799" y="2286000"/>
          <a:ext cx="8610601" cy="283464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0482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275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7724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45753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15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3GPP meeting	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Dates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Location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Proposed workplan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47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i="0" u="none" dirty="0">
                          <a:effectLst/>
                        </a:rPr>
                        <a:t>3GPP RAN4 #91</a:t>
                      </a:r>
                      <a:endParaRPr lang="en-US" sz="1400" i="0" u="none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13 - 17 May 2019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Reno, Nevada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sz="1400" dirty="0">
                          <a:effectLst/>
                        </a:rPr>
                        <a:t>System parameters: continue discussion</a:t>
                      </a:r>
                      <a:endParaRPr lang="en-US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sz="1400" dirty="0">
                          <a:effectLst/>
                        </a:rPr>
                        <a:t>RF technology aspects: continue discussion</a:t>
                      </a:r>
                      <a:endParaRPr lang="en-US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sz="1400" dirty="0">
                          <a:effectLst/>
                        </a:rPr>
                        <a:t>Deployment scenarios: trigger discussion on possible scenarios, considering technology capabilities</a:t>
                      </a:r>
                      <a:endParaRPr lang="en-US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sz="1400" dirty="0">
                          <a:effectLst/>
                        </a:rPr>
                        <a:t>BS specifications and requirements: continue discussion</a:t>
                      </a:r>
                      <a:endParaRPr lang="en-US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sz="1400" dirty="0">
                          <a:effectLst/>
                        </a:rPr>
                        <a:t>UE specifications and requirements: continue discussion </a:t>
                      </a:r>
                      <a:endParaRPr lang="en-US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sz="1400" dirty="0">
                          <a:effectLst/>
                        </a:rPr>
                        <a:t>BS RF architecture: continue discussion on requirements classification</a:t>
                      </a:r>
                      <a:endParaRPr lang="en-US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sz="1400" dirty="0">
                          <a:effectLst/>
                        </a:rPr>
                        <a:t>UE RF architecture: continue discussion on requirements classification</a:t>
                      </a:r>
                      <a:endParaRPr lang="en-US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sz="1400" dirty="0">
                          <a:effectLst/>
                        </a:rPr>
                        <a:t>EMC: conclusion on requirements impact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382000" cy="5668962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endParaRPr lang="en-GB" altLang="zh-CN" sz="4700" dirty="0"/>
          </a:p>
          <a:p>
            <a:pPr marL="0" indent="0" hangingPunct="0">
              <a:buNone/>
            </a:pPr>
            <a:r>
              <a:rPr lang="en-GB" altLang="zh-CN" sz="2000" dirty="0"/>
              <a:t>Extract from [28]:</a:t>
            </a:r>
            <a:endParaRPr lang="en-GB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4531769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</TotalTime>
  <Words>811</Words>
  <Application>Microsoft Office PowerPoint</Application>
  <PresentationFormat>On-screen Show (4:3)</PresentationFormat>
  <Paragraphs>110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Malgun Gothic</vt:lpstr>
      <vt:lpstr>SimSun</vt:lpstr>
      <vt:lpstr>SimSun</vt:lpstr>
      <vt:lpstr>Arial</vt:lpstr>
      <vt:lpstr>Calibri</vt:lpstr>
      <vt:lpstr>Times New Roman</vt:lpstr>
      <vt:lpstr>Wingdings</vt:lpstr>
      <vt:lpstr>Office Theme</vt:lpstr>
      <vt:lpstr>WF on General aspects for 7 – 24 GHz SI</vt:lpstr>
      <vt:lpstr>Introduction</vt:lpstr>
      <vt:lpstr>FR1/FR2 differentiators study</vt:lpstr>
      <vt:lpstr>Selection of example ranges</vt:lpstr>
      <vt:lpstr>7-24GHz deployment scenarios</vt:lpstr>
      <vt:lpstr>References</vt:lpstr>
      <vt:lpstr>7-24GHz SI work-plan for RAN4#91</vt:lpstr>
    </vt:vector>
  </TitlesOfParts>
  <Company>Skyworks Solutions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Liehai</dc:creator>
  <cp:lastModifiedBy>Michal Szydelko</cp:lastModifiedBy>
  <cp:revision>115</cp:revision>
  <dcterms:created xsi:type="dcterms:W3CDTF">2019-02-25T08:42:30Z</dcterms:created>
  <dcterms:modified xsi:type="dcterms:W3CDTF">2019-04-12T04:17:30Z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(3)fLQflHRmH8pBuqHV4LYYQDLvn5bXTLvvjS5MvzACTumip/Pixm67aJ2b0D2WsvKWaGcJ7lcl
A9bi3roxWkszScLwj5GRFfBngtoYDZQIoCnfoLR8yIHg92xZqUu7ktqLc38t8kt84PgekZ14
bmqtldS2zW+UFDtjWo+7ZmjSx9bKLVOKcbP30d/g8k21bwjMxQLcnc6Y9F18DlKUp4/cgn1k
u3/J0HLiXjQD7NuEwj</vt:lpwstr>
  </property>
  <property fmtid="{D5CDD505-2E9C-101B-9397-08002B2CF9AE}" pid="3" name="_2015_ms_pID_7253431">
    <vt:lpwstr>Xi1yP3jOcbt1/IRedI3qLWeDOVJtGPENY1l1SGecnPX0cI9y0u7los
EZyGul5e4GrtVg/X8WJsC15FY0EgrHxEWXoxAVaO7ds/ouZpVgFVvfbjDHwyJA9ggU7/H7L3
az9Alq+TgYbvRILtv9Irx72TqWl+E3cwlzL3ETqqeeDJyjXg2d6kSDSdvkZEXvGzuHYkcndi
N4JfRjQ9271ye48oSZaKOn6elQp3KkPg9vwd</vt:lpwstr>
  </property>
  <property fmtid="{D5CDD505-2E9C-101B-9397-08002B2CF9AE}" pid="4" name="_2015_ms_pID_7253432">
    <vt:lpwstr>lg==</vt:lpwstr>
  </property>
</Properties>
</file>