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7" r:id="rId3"/>
    <p:sldId id="279" r:id="rId4"/>
    <p:sldId id="278" r:id="rId5"/>
    <p:sldId id="257" r:id="rId6"/>
    <p:sldId id="272" r:id="rId7"/>
    <p:sldId id="267" r:id="rId8"/>
    <p:sldId id="276" r:id="rId9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05" autoAdjust="0"/>
    <p:restoredTop sz="92811" autoAdjust="0"/>
  </p:normalViewPr>
  <p:slideViewPr>
    <p:cSldViewPr>
      <p:cViewPr varScale="1">
        <p:scale>
          <a:sx n="114" d="100"/>
          <a:sy n="114" d="100"/>
        </p:scale>
        <p:origin x="184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376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B5DFD52B-C18F-44BE-BA9A-1EE447ACB9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0825C1D-6ADA-4FD3-A881-377AA94DF1D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1371D0E8-A96A-440F-A1AE-DB491DB5DBE1}" type="datetimeFigureOut">
              <a:rPr lang="ko-KR" altLang="en-US"/>
              <a:pPr>
                <a:defRPr/>
              </a:pPr>
              <a:t>2019-04-11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CD24A50-2A68-4E23-8F56-673943090A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3B178DC-704C-4C91-9449-DF3B6006EB0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6ED710E-6463-4A34-9CB5-7BA736E6533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63916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B630A349-B4EA-42A3-9DDB-AD1CF11A30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90F6402-E83B-4905-A32A-06210650ED5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56D127B8-6F3C-4046-996D-E93DE9EBA703}" type="datetimeFigureOut">
              <a:rPr lang="ko-KR" altLang="en-US"/>
              <a:pPr>
                <a:defRPr/>
              </a:pPr>
              <a:t>2019-04-11</a:t>
            </a:fld>
            <a:endParaRPr lang="ko-KR" altLang="en-US"/>
          </a:p>
        </p:txBody>
      </p:sp>
      <p:sp>
        <p:nvSpPr>
          <p:cNvPr id="4" name="슬라이드 이미지 개체 틀 3">
            <a:extLst>
              <a:ext uri="{FF2B5EF4-FFF2-40B4-BE49-F238E27FC236}">
                <a16:creationId xmlns:a16="http://schemas.microsoft.com/office/drawing/2014/main" id="{373AF09A-F7BB-41C8-9BD2-E1D868B439C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>
            <a:extLst>
              <a:ext uri="{FF2B5EF4-FFF2-40B4-BE49-F238E27FC236}">
                <a16:creationId xmlns:a16="http://schemas.microsoft.com/office/drawing/2014/main" id="{D2DC8DED-94B3-4428-8540-9CBF985BED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9520EAA-4DF3-4224-A7A0-CB67E721213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0353BC8-C9F5-4F3E-8152-1259DFA08E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10C4DE74-A583-4EFD-8F8E-22F0F23E8C1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79147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anose="020B0503020000020004" pitchFamily="50" charset="-127"/>
        <a:ea typeface="MS PGothic" panose="020B0600070205080204" pitchFamily="34" charset="-128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anose="020B0503020000020004" pitchFamily="50" charset="-127"/>
        <a:ea typeface="MS PGothic" panose="020B0600070205080204" pitchFamily="34" charset="-128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anose="020B0503020000020004" pitchFamily="50" charset="-127"/>
        <a:ea typeface="MS PGothic" panose="020B0600070205080204" pitchFamily="34" charset="-128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anose="020B0503020000020004" pitchFamily="50" charset="-127"/>
        <a:ea typeface="MS PGothic" panose="020B0600070205080204" pitchFamily="34" charset="-128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anose="020B0503020000020004" pitchFamily="50" charset="-127"/>
        <a:ea typeface="MS PGothic" panose="020B0600070205080204" pitchFamily="34" charset="-128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슬라이드 이미지 개체 틀 1">
            <a:extLst>
              <a:ext uri="{FF2B5EF4-FFF2-40B4-BE49-F238E27FC236}">
                <a16:creationId xmlns:a16="http://schemas.microsoft.com/office/drawing/2014/main" id="{FC98123E-76B7-458D-BEFF-1FD703D065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슬라이드 노트 개체 틀 2">
            <a:extLst>
              <a:ext uri="{FF2B5EF4-FFF2-40B4-BE49-F238E27FC236}">
                <a16:creationId xmlns:a16="http://schemas.microsoft.com/office/drawing/2014/main" id="{AE8AFE0C-4F6B-442B-8BDD-91B91956AA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latin typeface="맑은 고딕" panose="020B0503020000020004" pitchFamily="34" charset="-127"/>
              <a:ea typeface="맑은 고딕" panose="020B0503020000020004" pitchFamily="34" charset="-127"/>
            </a:endParaRPr>
          </a:p>
        </p:txBody>
      </p:sp>
      <p:sp>
        <p:nvSpPr>
          <p:cNvPr id="7172" name="슬라이드 번호 개체 틀 3">
            <a:extLst>
              <a:ext uri="{FF2B5EF4-FFF2-40B4-BE49-F238E27FC236}">
                <a16:creationId xmlns:a16="http://schemas.microsoft.com/office/drawing/2014/main" id="{F5C86836-B9B6-4CDD-9464-A20668F3D1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0D8FD3D8-3A2C-4511-B1FF-B9DD73439B38}" type="slidenum">
              <a:rPr lang="ko-KR" altLang="en-US" smtClean="0">
                <a:ea typeface="맑은 고딕" panose="020B0503020000020004" pitchFamily="34" charset="-127"/>
              </a:rPr>
              <a:pPr latinLnBrk="0">
                <a:spcBef>
                  <a:spcPct val="0"/>
                </a:spcBef>
              </a:pPr>
              <a:t>2</a:t>
            </a:fld>
            <a:endParaRPr lang="ko-KR" altLang="en-US"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90788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슬라이드 이미지 개체 틀 1">
            <a:extLst>
              <a:ext uri="{FF2B5EF4-FFF2-40B4-BE49-F238E27FC236}">
                <a16:creationId xmlns:a16="http://schemas.microsoft.com/office/drawing/2014/main" id="{FC98123E-76B7-458D-BEFF-1FD703D065A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슬라이드 노트 개체 틀 2">
            <a:extLst>
              <a:ext uri="{FF2B5EF4-FFF2-40B4-BE49-F238E27FC236}">
                <a16:creationId xmlns:a16="http://schemas.microsoft.com/office/drawing/2014/main" id="{AE8AFE0C-4F6B-442B-8BDD-91B91956AA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latin typeface="맑은 고딕" panose="020B0503020000020004" pitchFamily="34" charset="-127"/>
              <a:ea typeface="맑은 고딕" panose="020B0503020000020004" pitchFamily="34" charset="-127"/>
            </a:endParaRPr>
          </a:p>
        </p:txBody>
      </p:sp>
      <p:sp>
        <p:nvSpPr>
          <p:cNvPr id="7172" name="슬라이드 번호 개체 틀 3">
            <a:extLst>
              <a:ext uri="{FF2B5EF4-FFF2-40B4-BE49-F238E27FC236}">
                <a16:creationId xmlns:a16="http://schemas.microsoft.com/office/drawing/2014/main" id="{F5C86836-B9B6-4CDD-9464-A20668F3D1A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0D8FD3D8-3A2C-4511-B1FF-B9DD73439B38}" type="slidenum">
              <a:rPr lang="ko-KR" altLang="en-US" smtClean="0">
                <a:ea typeface="맑은 고딕" panose="020B0503020000020004" pitchFamily="34" charset="-127"/>
              </a:rPr>
              <a:pPr latinLnBrk="0">
                <a:spcBef>
                  <a:spcPct val="0"/>
                </a:spcBef>
              </a:pPr>
              <a:t>3</a:t>
            </a:fld>
            <a:endParaRPr lang="ko-KR" altLang="en-US"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87335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슬라이드 이미지 개체 틀 1">
            <a:extLst>
              <a:ext uri="{FF2B5EF4-FFF2-40B4-BE49-F238E27FC236}">
                <a16:creationId xmlns:a16="http://schemas.microsoft.com/office/drawing/2014/main" id="{D90E53BF-DE51-4207-B150-83AD46EB447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슬라이드 노트 개체 틀 2">
            <a:extLst>
              <a:ext uri="{FF2B5EF4-FFF2-40B4-BE49-F238E27FC236}">
                <a16:creationId xmlns:a16="http://schemas.microsoft.com/office/drawing/2014/main" id="{8AD1086C-38C6-47C2-98A0-2CC473730A7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latin typeface="맑은 고딕" panose="020B0503020000020004" pitchFamily="34" charset="-127"/>
              <a:ea typeface="맑은 고딕" panose="020B0503020000020004" pitchFamily="34" charset="-127"/>
            </a:endParaRPr>
          </a:p>
        </p:txBody>
      </p:sp>
      <p:sp>
        <p:nvSpPr>
          <p:cNvPr id="9220" name="슬라이드 번호 개체 틀 3">
            <a:extLst>
              <a:ext uri="{FF2B5EF4-FFF2-40B4-BE49-F238E27FC236}">
                <a16:creationId xmlns:a16="http://schemas.microsoft.com/office/drawing/2014/main" id="{F37D0A07-C30C-4A17-BBC2-60A1F3577C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7D64381A-022D-47F8-A65D-70885AC165A3}" type="slidenum">
              <a:rPr lang="ko-KR" altLang="en-US" smtClean="0">
                <a:ea typeface="맑은 고딕" panose="020B0503020000020004" pitchFamily="34" charset="-127"/>
              </a:rPr>
              <a:pPr latinLnBrk="0">
                <a:spcBef>
                  <a:spcPct val="0"/>
                </a:spcBef>
              </a:pPr>
              <a:t>4</a:t>
            </a:fld>
            <a:endParaRPr lang="ko-KR" altLang="en-US"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92368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슬라이드 이미지 개체 틀 1">
            <a:extLst>
              <a:ext uri="{FF2B5EF4-FFF2-40B4-BE49-F238E27FC236}">
                <a16:creationId xmlns:a16="http://schemas.microsoft.com/office/drawing/2014/main" id="{23DFCFC9-6816-4E3E-9AC4-47862E331C5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슬라이드 노트 개체 틀 2">
            <a:extLst>
              <a:ext uri="{FF2B5EF4-FFF2-40B4-BE49-F238E27FC236}">
                <a16:creationId xmlns:a16="http://schemas.microsoft.com/office/drawing/2014/main" id="{64900834-9BA7-45F9-AA3F-6D261A640EC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ko-KR" altLang="en-US">
              <a:latin typeface="맑은 고딕" panose="020B0503020000020004" pitchFamily="34" charset="-127"/>
              <a:ea typeface="맑은 고딕" panose="020B0503020000020004" pitchFamily="34" charset="-127"/>
            </a:endParaRPr>
          </a:p>
        </p:txBody>
      </p:sp>
      <p:sp>
        <p:nvSpPr>
          <p:cNvPr id="13316" name="슬라이드 번호 개체 틀 3">
            <a:extLst>
              <a:ext uri="{FF2B5EF4-FFF2-40B4-BE49-F238E27FC236}">
                <a16:creationId xmlns:a16="http://schemas.microsoft.com/office/drawing/2014/main" id="{F8D40A99-3D30-4883-A030-0C8039D895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1pPr>
            <a:lvl2pPr marL="742950" indent="-28575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2pPr>
            <a:lvl3pPr marL="11430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3pPr>
            <a:lvl4pPr marL="16002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4pPr>
            <a:lvl5pPr marL="2057400" indent="-228600" latinLnBrk="1">
              <a:spcBef>
                <a:spcPct val="30000"/>
              </a:spcBef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5pPr>
            <a:lvl6pPr marL="25146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6pPr>
            <a:lvl7pPr marL="29718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7pPr>
            <a:lvl8pPr marL="34290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8pPr>
            <a:lvl9pPr marL="3886200" indent="-228600" eaLnBrk="0" fontAlgn="base" latinLnBrk="1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맑은 고딕" panose="020B0503020000020004" pitchFamily="34" charset="-127"/>
                <a:ea typeface="MS PGothic" panose="020B0600070205080204" pitchFamily="34" charset="-128"/>
              </a:defRPr>
            </a:lvl9pPr>
          </a:lstStyle>
          <a:p>
            <a:pPr latinLnBrk="0">
              <a:spcBef>
                <a:spcPct val="0"/>
              </a:spcBef>
            </a:pPr>
            <a:fld id="{EB3521B4-C30A-40F3-80A7-2B063AF7B0E8}" type="slidenum">
              <a:rPr lang="ko-KR" altLang="en-US" smtClean="0">
                <a:ea typeface="맑은 고딕" panose="020B0503020000020004" pitchFamily="34" charset="-127"/>
              </a:rPr>
              <a:pPr latinLnBrk="0">
                <a:spcBef>
                  <a:spcPct val="0"/>
                </a:spcBef>
              </a:pPr>
              <a:t>5</a:t>
            </a:fld>
            <a:endParaRPr lang="ko-KR" altLang="en-US">
              <a:ea typeface="맑은 고딕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585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23CF16A-062F-41E9-BC18-A82C85553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8D2D7-3F66-4989-8854-735577A49474}" type="datetimeFigureOut">
              <a:rPr lang="ja-JP" altLang="en-US"/>
              <a:pPr>
                <a:defRPr/>
              </a:pPr>
              <a:t>2019/4/11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2C01406-75FC-4612-BAC7-A16E84761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E50F7EC-206E-47F1-9527-6B8B290F5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81132-CD7C-4979-8340-AD2647334ED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13661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E2A33C7-D344-47ED-B086-DE07C29B1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D4EA8-BEB4-447A-A38A-EE0EDC27C419}" type="datetimeFigureOut">
              <a:rPr lang="ja-JP" altLang="en-US"/>
              <a:pPr>
                <a:defRPr/>
              </a:pPr>
              <a:t>2019/4/11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4A06A92-2E36-4B8E-ACB1-3E09CDD7E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EA5E2C9-7CDF-4867-9AF5-562975225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85113" y="6356350"/>
            <a:ext cx="10890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CCB3A-B71E-4235-9137-07AF2DF2714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9960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>
            <a:extLst>
              <a:ext uri="{FF2B5EF4-FFF2-40B4-BE49-F238E27FC236}">
                <a16:creationId xmlns:a16="http://schemas.microsoft.com/office/drawing/2014/main" id="{6194E2E5-B310-4C82-9F5B-84E6595E563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1027" name="テキスト プレースホルダー 2">
            <a:extLst>
              <a:ext uri="{FF2B5EF4-FFF2-40B4-BE49-F238E27FC236}">
                <a16:creationId xmlns:a16="http://schemas.microsoft.com/office/drawing/2014/main" id="{D5127F64-0813-42A1-ADF1-4146EDCE664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B2DC45B-FB9C-47DA-81DB-21EA103E7F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158CFE5F-D7DA-4C29-B4A3-369E18911A11}" type="datetimeFigureOut">
              <a:rPr lang="ja-JP" altLang="en-US"/>
              <a:pPr>
                <a:defRPr/>
              </a:pPr>
              <a:t>2019/4/11</a:t>
            </a:fld>
            <a:endParaRPr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0F144BB-9C0C-4C25-9DC8-4CA11C313A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7E75470-0D79-4A4B-B7AB-AA70D4180F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018463" y="6356350"/>
            <a:ext cx="9461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427FF22A-3F7A-43DA-998A-2C21F1A5929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正方形/長方形 4">
            <a:extLst>
              <a:ext uri="{FF2B5EF4-FFF2-40B4-BE49-F238E27FC236}">
                <a16:creationId xmlns:a16="http://schemas.microsoft.com/office/drawing/2014/main" id="{DE98C1C1-50A1-469D-BF2B-A6B06F941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100" y="115888"/>
            <a:ext cx="88249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 dirty="0">
                <a:cs typeface="Arial" panose="020B0604020202020204" pitchFamily="34" charset="0"/>
              </a:rPr>
              <a:t>3GPP TSG-RAN WG4 Meeting #</a:t>
            </a:r>
            <a:r>
              <a:rPr lang="en-US" altLang="ja-JP" sz="2400" b="1" dirty="0">
                <a:cs typeface="Arial" panose="020B0604020202020204" pitchFamily="34" charset="0"/>
              </a:rPr>
              <a:t>90BIS</a:t>
            </a:r>
            <a:endParaRPr lang="en-GB" altLang="ja-JP" sz="2400" b="1" dirty="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b="1" dirty="0">
                <a:cs typeface="Arial" panose="020B0604020202020204" pitchFamily="34" charset="0"/>
              </a:rPr>
              <a:t>Xian, China, 8</a:t>
            </a:r>
            <a:r>
              <a:rPr lang="en-US" altLang="ko-KR" sz="2400" b="1" baseline="30000" dirty="0">
                <a:cs typeface="Arial" panose="020B0604020202020204" pitchFamily="34" charset="0"/>
              </a:rPr>
              <a:t>th</a:t>
            </a:r>
            <a:r>
              <a:rPr lang="en-US" altLang="ko-KR" sz="2400" b="1" dirty="0">
                <a:cs typeface="Arial" panose="020B0604020202020204" pitchFamily="34" charset="0"/>
              </a:rPr>
              <a:t> – 12</a:t>
            </a:r>
            <a:r>
              <a:rPr lang="en-US" altLang="ko-KR" sz="2400" b="1" baseline="30000" dirty="0">
                <a:cs typeface="Arial" panose="020B0604020202020204" pitchFamily="34" charset="0"/>
              </a:rPr>
              <a:t>th</a:t>
            </a:r>
            <a:r>
              <a:rPr lang="en-US" altLang="ko-KR" sz="2400" b="1" dirty="0">
                <a:cs typeface="Arial" panose="020B0604020202020204" pitchFamily="34" charset="0"/>
              </a:rPr>
              <a:t> April, 2019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altLang="ja-JP" sz="2400" b="1" dirty="0"/>
              <a:t>Agenda item:	8.4.1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>
                <a:cs typeface="Arial" panose="020B0604020202020204" pitchFamily="34" charset="0"/>
              </a:rPr>
              <a:t>Document for : Approval</a:t>
            </a:r>
            <a:endParaRPr lang="ja-JP" altLang="ja-JP" sz="2400" b="1" dirty="0">
              <a:cs typeface="Arial" panose="020B0604020202020204" pitchFamily="34" charset="0"/>
            </a:endParaRPr>
          </a:p>
        </p:txBody>
      </p:sp>
      <p:sp>
        <p:nvSpPr>
          <p:cNvPr id="5123" name="正方形/長方形 6">
            <a:extLst>
              <a:ext uri="{FF2B5EF4-FFF2-40B4-BE49-F238E27FC236}">
                <a16:creationId xmlns:a16="http://schemas.microsoft.com/office/drawing/2014/main" id="{2890A463-91D6-4471-9CEC-18ED6C4C8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2865438"/>
            <a:ext cx="89789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>
              <a:spcBef>
                <a:spcPct val="0"/>
              </a:spcBef>
              <a:buFontTx/>
              <a:buNone/>
            </a:pPr>
            <a:r>
              <a:rPr lang="sv-SE" altLang="ja-JP" sz="4000" b="1" dirty="0"/>
              <a:t>WF on coexistence scenarios for NR V2X</a:t>
            </a:r>
            <a:endParaRPr lang="ja-JP" altLang="ja-JP" sz="4000" dirty="0"/>
          </a:p>
        </p:txBody>
      </p:sp>
      <p:sp>
        <p:nvSpPr>
          <p:cNvPr id="5124" name="正方形/長方形 8">
            <a:extLst>
              <a:ext uri="{FF2B5EF4-FFF2-40B4-BE49-F238E27FC236}">
                <a16:creationId xmlns:a16="http://schemas.microsoft.com/office/drawing/2014/main" id="{594143FF-9079-44F9-82CB-E94A59F5E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8700" y="136525"/>
            <a:ext cx="16962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 dirty="0"/>
              <a:t>R4-190</a:t>
            </a:r>
            <a:r>
              <a:rPr lang="en-US" altLang="ja-JP" sz="2400" b="1"/>
              <a:t>5098</a:t>
            </a:r>
            <a:endParaRPr lang="ja-JP" altLang="en-US" sz="2400" dirty="0">
              <a:solidFill>
                <a:srgbClr val="0000FF"/>
              </a:solidFill>
            </a:endParaRPr>
          </a:p>
        </p:txBody>
      </p:sp>
      <p:sp>
        <p:nvSpPr>
          <p:cNvPr id="5125" name="正方形/長方形 6">
            <a:extLst>
              <a:ext uri="{FF2B5EF4-FFF2-40B4-BE49-F238E27FC236}">
                <a16:creationId xmlns:a16="http://schemas.microsoft.com/office/drawing/2014/main" id="{669A6C07-7BA7-4066-94AE-12285013FF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2275" y="4776788"/>
            <a:ext cx="5688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>
              <a:spcBef>
                <a:spcPct val="0"/>
              </a:spcBef>
              <a:buFontTx/>
              <a:buNone/>
            </a:pPr>
            <a:r>
              <a:rPr lang="en-US" altLang="ja-JP" sz="2800"/>
              <a:t>Qualcomm, LG Electronics</a:t>
            </a:r>
            <a:endParaRPr lang="ja-JP" altLang="ja-JP" sz="2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タイトル 1">
            <a:extLst>
              <a:ext uri="{FF2B5EF4-FFF2-40B4-BE49-F238E27FC236}">
                <a16:creationId xmlns:a16="http://schemas.microsoft.com/office/drawing/2014/main" id="{8B0903D4-67BD-42CC-A2F2-55DF8EC76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ja-JP"/>
              <a:t>Scope for RAN4 work</a:t>
            </a:r>
            <a:endParaRPr lang="ja-JP" altLang="en-US"/>
          </a:p>
        </p:txBody>
      </p:sp>
      <p:sp>
        <p:nvSpPr>
          <p:cNvPr id="6147" name="コンテンツ プレースホルダー 2">
            <a:extLst>
              <a:ext uri="{FF2B5EF4-FFF2-40B4-BE49-F238E27FC236}">
                <a16:creationId xmlns:a16="http://schemas.microsoft.com/office/drawing/2014/main" id="{4F1D7E5F-6A53-4F08-96E2-D56846E03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1052513"/>
            <a:ext cx="8713787" cy="561657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ja-JP" sz="2400" dirty="0"/>
              <a:t>In device coexistence</a:t>
            </a:r>
          </a:p>
          <a:p>
            <a:pPr lvl="1" eaLnBrk="1" hangingPunct="1">
              <a:defRPr/>
            </a:pPr>
            <a:r>
              <a:rPr lang="en-US" altLang="ja-JP" sz="2000" dirty="0"/>
              <a:t>(LTE SL and NR SL operation at ITS spectrum) without (LTE or NR </a:t>
            </a:r>
            <a:r>
              <a:rPr lang="en-US" altLang="ja-JP" sz="2000" dirty="0" err="1"/>
              <a:t>Uu</a:t>
            </a:r>
            <a:r>
              <a:rPr lang="en-US" altLang="ja-JP" sz="2000" dirty="0"/>
              <a:t> in another band) on the same device</a:t>
            </a:r>
          </a:p>
          <a:p>
            <a:pPr lvl="2" eaLnBrk="1" hangingPunct="1">
              <a:defRPr/>
            </a:pPr>
            <a:r>
              <a:rPr lang="en-US" altLang="ja-JP" sz="1600" dirty="0"/>
              <a:t>TDM operation in 5.9 GHz ITS spectrum. </a:t>
            </a:r>
            <a:endParaRPr lang="en-US" altLang="ja-JP" sz="1600" dirty="0">
              <a:highlight>
                <a:srgbClr val="FFFF00"/>
              </a:highlight>
            </a:endParaRPr>
          </a:p>
          <a:p>
            <a:pPr lvl="3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1400" dirty="0"/>
              <a:t>Based on approved WID, </a:t>
            </a:r>
            <a:r>
              <a:rPr lang="en-US" altLang="ja-JP" sz="1400" b="1" dirty="0">
                <a:solidFill>
                  <a:srgbClr val="FF0000"/>
                </a:solidFill>
              </a:rPr>
              <a:t>no self interference issues</a:t>
            </a:r>
            <a:r>
              <a:rPr lang="en-US" altLang="ja-JP" sz="1400" dirty="0">
                <a:solidFill>
                  <a:srgbClr val="0000FF"/>
                </a:solidFill>
              </a:rPr>
              <a:t> </a:t>
            </a:r>
            <a:r>
              <a:rPr lang="en-US" altLang="ja-JP" sz="1400" dirty="0"/>
              <a:t>are identified for the IDC </a:t>
            </a:r>
          </a:p>
          <a:p>
            <a:pPr lvl="4">
              <a:defRPr/>
            </a:pPr>
            <a:r>
              <a:rPr lang="en-US" altLang="ja-JP" sz="1400" dirty="0"/>
              <a:t>Switching times for TDM operation needs to be studied</a:t>
            </a:r>
          </a:p>
          <a:p>
            <a:pPr lvl="2" eaLnBrk="1" hangingPunct="1">
              <a:defRPr/>
            </a:pPr>
            <a:r>
              <a:rPr lang="en-GB" altLang="ko-KR" sz="1600" dirty="0"/>
              <a:t>FDM operation </a:t>
            </a:r>
          </a:p>
          <a:p>
            <a:pPr lvl="3" eaLnBrk="1" hangingPunct="1">
              <a:buFont typeface="Wingdings" panose="05000000000000000000" pitchFamily="2" charset="2"/>
              <a:buChar char="§"/>
              <a:defRPr/>
            </a:pPr>
            <a:r>
              <a:rPr lang="en-GB" altLang="ko-KR" sz="1400" dirty="0"/>
              <a:t>Clarification on the sentence as below</a:t>
            </a:r>
          </a:p>
          <a:p>
            <a:pPr lvl="3" eaLnBrk="1" hangingPunct="1">
              <a:buFont typeface="Wingdings" panose="05000000000000000000" pitchFamily="2" charset="2"/>
              <a:buChar char="§"/>
              <a:defRPr/>
            </a:pPr>
            <a:r>
              <a:rPr lang="en-GB" altLang="ko-KR" sz="1400" dirty="0">
                <a:solidFill>
                  <a:srgbClr val="FF0000"/>
                </a:solidFill>
              </a:rPr>
              <a:t>FDM-based solutions </a:t>
            </a:r>
            <a:r>
              <a:rPr lang="en-GB" altLang="ko-KR" sz="1400" dirty="0"/>
              <a:t>with static power allocation as per the study outcome</a:t>
            </a:r>
            <a:endParaRPr lang="ko-KR" altLang="ko-KR" sz="1400" dirty="0"/>
          </a:p>
          <a:p>
            <a:pPr lvl="4">
              <a:defRPr/>
            </a:pPr>
            <a:r>
              <a:rPr lang="en-GB" altLang="ko-KR" sz="1400" dirty="0"/>
              <a:t>This will not consider the case where LTE and NR </a:t>
            </a:r>
            <a:r>
              <a:rPr lang="en-GB" altLang="ko-KR" sz="1400" dirty="0" err="1"/>
              <a:t>sidelinks</a:t>
            </a:r>
            <a:r>
              <a:rPr lang="en-GB" altLang="ko-KR" sz="1400" dirty="0"/>
              <a:t> are in the same frequency band.</a:t>
            </a:r>
          </a:p>
          <a:p>
            <a:pPr lvl="3">
              <a:defRPr/>
            </a:pPr>
            <a:r>
              <a:rPr lang="en-US" altLang="ja-JP" sz="1600" dirty="0"/>
              <a:t>The inter-band FDM operation includes a band for LTE SL (at 5.9GHz) and a band for NR sidelink operation. </a:t>
            </a:r>
            <a:r>
              <a:rPr lang="en-US" altLang="ja-JP" sz="1600" b="1" dirty="0"/>
              <a:t>RAN4 defers the coexistence discussion to May meeting. Some feedback from 5GAA and operator expected. Final decision on band is discussed in RAN4.</a:t>
            </a:r>
          </a:p>
          <a:p>
            <a:pPr marL="1828800" lvl="4" indent="0">
              <a:buFont typeface="Arial" panose="020B0604020202020204" pitchFamily="34" charset="0"/>
              <a:buNone/>
              <a:defRPr/>
            </a:pPr>
            <a:endParaRPr lang="en-US" altLang="ja-JP" sz="1600" dirty="0">
              <a:solidFill>
                <a:srgbClr val="0000FF"/>
              </a:solidFill>
            </a:endParaRP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endParaRPr lang="ko-KR" altLang="ko-KR" sz="1600" b="1" dirty="0">
              <a:solidFill>
                <a:srgbClr val="FF0000"/>
              </a:solidFill>
            </a:endParaRPr>
          </a:p>
          <a:p>
            <a:pPr lvl="1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en-US" altLang="ja-JP" sz="2400" b="1" dirty="0">
                <a:solidFill>
                  <a:srgbClr val="FF0000"/>
                </a:solidFill>
              </a:rPr>
              <a:t>  * There is no self interference problem in ITS spectrum</a:t>
            </a:r>
          </a:p>
        </p:txBody>
      </p:sp>
      <p:sp>
        <p:nvSpPr>
          <p:cNvPr id="6148" name="슬라이드 번호 개체 틀 3">
            <a:extLst>
              <a:ext uri="{FF2B5EF4-FFF2-40B4-BE49-F238E27FC236}">
                <a16:creationId xmlns:a16="http://schemas.microsoft.com/office/drawing/2014/main" id="{F9746150-36B8-4EE9-8E0C-6E179A08D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1989004-1BDE-4445-9641-4B2440B9447A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タイトル 1">
            <a:extLst>
              <a:ext uri="{FF2B5EF4-FFF2-40B4-BE49-F238E27FC236}">
                <a16:creationId xmlns:a16="http://schemas.microsoft.com/office/drawing/2014/main" id="{8B0903D4-67BD-42CC-A2F2-55DF8EC76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ja-JP"/>
              <a:t>Scope for RAN4 work</a:t>
            </a:r>
            <a:endParaRPr lang="ja-JP" altLang="en-US"/>
          </a:p>
        </p:txBody>
      </p:sp>
      <p:sp>
        <p:nvSpPr>
          <p:cNvPr id="6147" name="コンテンツ プレースホルダー 2">
            <a:extLst>
              <a:ext uri="{FF2B5EF4-FFF2-40B4-BE49-F238E27FC236}">
                <a16:creationId xmlns:a16="http://schemas.microsoft.com/office/drawing/2014/main" id="{4F1D7E5F-6A53-4F08-96E2-D56846E03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1052513"/>
            <a:ext cx="8713787" cy="561657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ja-JP" sz="2400" dirty="0"/>
              <a:t>In-device Inter-band con-current operation </a:t>
            </a:r>
          </a:p>
          <a:p>
            <a:pPr lvl="1" eaLnBrk="1" hangingPunct="1">
              <a:defRPr/>
            </a:pPr>
            <a:r>
              <a:rPr lang="en-US" altLang="ja-JP" sz="2000" dirty="0"/>
              <a:t>(LTE SL and NR SL operation at ITS spectrum) with (LTE or NR </a:t>
            </a:r>
            <a:r>
              <a:rPr lang="en-US" altLang="ja-JP" sz="2000" dirty="0" err="1"/>
              <a:t>Uu</a:t>
            </a:r>
            <a:r>
              <a:rPr lang="en-US" altLang="ja-JP" sz="2000" dirty="0"/>
              <a:t> in another band) on the same device</a:t>
            </a:r>
          </a:p>
          <a:p>
            <a:pPr lvl="2" eaLnBrk="1" hangingPunct="1">
              <a:defRPr/>
            </a:pPr>
            <a:r>
              <a:rPr lang="en-US" altLang="ja-JP" sz="1600" dirty="0"/>
              <a:t>Both TDM/FDM operation will be studied based on </a:t>
            </a:r>
            <a:r>
              <a:rPr lang="en-US" altLang="ja-JP" sz="1600" b="1" dirty="0"/>
              <a:t>operator request</a:t>
            </a:r>
          </a:p>
          <a:p>
            <a:pPr marL="1828800" lvl="4" indent="0">
              <a:buFont typeface="Arial" panose="020B0604020202020204" pitchFamily="34" charset="0"/>
              <a:buNone/>
              <a:defRPr/>
            </a:pPr>
            <a:endParaRPr lang="en-US" altLang="ja-JP" sz="1600" dirty="0">
              <a:solidFill>
                <a:srgbClr val="0000FF"/>
              </a:solidFill>
            </a:endParaRPr>
          </a:p>
          <a:p>
            <a:pPr lvl="2">
              <a:defRPr/>
            </a:pPr>
            <a:r>
              <a:rPr lang="en-US" altLang="ja-JP" sz="1800" b="1" dirty="0"/>
              <a:t>RAN4 defers the coexistence discussion to May meeting. Final decision on band combinations are discussed in RAN4.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endParaRPr lang="ko-KR" altLang="ko-KR" sz="1600" b="1" dirty="0">
              <a:solidFill>
                <a:srgbClr val="FF0000"/>
              </a:solidFill>
            </a:endParaRPr>
          </a:p>
          <a:p>
            <a:pPr lvl="1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en-US" altLang="ja-JP" sz="2400" b="1" dirty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6148" name="슬라이드 번호 개체 틀 3">
            <a:extLst>
              <a:ext uri="{FF2B5EF4-FFF2-40B4-BE49-F238E27FC236}">
                <a16:creationId xmlns:a16="http://schemas.microsoft.com/office/drawing/2014/main" id="{F9746150-36B8-4EE9-8E0C-6E179A08D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1989004-1BDE-4445-9641-4B2440B9447A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235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>
            <a:extLst>
              <a:ext uri="{FF2B5EF4-FFF2-40B4-BE49-F238E27FC236}">
                <a16:creationId xmlns:a16="http://schemas.microsoft.com/office/drawing/2014/main" id="{BEA9478C-3973-4ACF-B461-3DF2F9D25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ja-JP"/>
              <a:t>Scope for RAN4 work</a:t>
            </a:r>
            <a:endParaRPr lang="ja-JP" altLang="en-US"/>
          </a:p>
        </p:txBody>
      </p:sp>
      <p:sp>
        <p:nvSpPr>
          <p:cNvPr id="6147" name="コンテンツ プレースホルダー 2">
            <a:extLst>
              <a:ext uri="{FF2B5EF4-FFF2-40B4-BE49-F238E27FC236}">
                <a16:creationId xmlns:a16="http://schemas.microsoft.com/office/drawing/2014/main" id="{65C85867-DC3C-4DBE-A68B-569F953BF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981075"/>
            <a:ext cx="8794750" cy="561657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ja-JP" sz="2400" dirty="0"/>
              <a:t>UE-to-UE coexistence</a:t>
            </a:r>
          </a:p>
          <a:p>
            <a:pPr lvl="1" eaLnBrk="1" hangingPunct="1">
              <a:defRPr/>
            </a:pPr>
            <a:r>
              <a:rPr lang="en-US" altLang="ja-JP" sz="2000" dirty="0"/>
              <a:t>1) 5.9 GHz ITS spectrum</a:t>
            </a:r>
          </a:p>
          <a:p>
            <a:pPr lvl="2" eaLnBrk="1" hangingPunct="1">
              <a:defRPr/>
            </a:pPr>
            <a:r>
              <a:rPr lang="en-US" altLang="ja-JP" sz="1600" dirty="0"/>
              <a:t>Aggressor-to-Victim UE coexistence </a:t>
            </a:r>
          </a:p>
          <a:p>
            <a:pPr lvl="3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1600" dirty="0"/>
              <a:t>NR SL-to-DSRC, NR SL-to-LTE SL</a:t>
            </a:r>
          </a:p>
          <a:p>
            <a:pPr lvl="3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1600" dirty="0"/>
              <a:t>DSRC-to-NR SL, LTE SL-to-NR SL</a:t>
            </a:r>
          </a:p>
          <a:p>
            <a:pPr lvl="2" eaLnBrk="1" hangingPunct="1">
              <a:defRPr/>
            </a:pPr>
            <a:r>
              <a:rPr lang="en-US" altLang="ja-JP" sz="1600" dirty="0"/>
              <a:t>In LTE SL WI, RAN4 already analyze the DSRC impact </a:t>
            </a:r>
          </a:p>
          <a:p>
            <a:pPr lvl="2" eaLnBrk="1" hangingPunct="1">
              <a:defRPr/>
            </a:pPr>
            <a:r>
              <a:rPr lang="en-US" altLang="ja-JP" sz="1600" dirty="0"/>
              <a:t>For the new unlicensed ITS spectrum, RAN4 will discuss when it is available</a:t>
            </a:r>
          </a:p>
          <a:p>
            <a:pPr lvl="3" eaLnBrk="1" hangingPunct="1">
              <a:defRPr/>
            </a:pPr>
            <a:endParaRPr lang="en-US" altLang="ja-JP" sz="800" dirty="0"/>
          </a:p>
          <a:p>
            <a:pPr lvl="1" eaLnBrk="1" hangingPunct="1">
              <a:defRPr/>
            </a:pPr>
            <a:r>
              <a:rPr lang="en-US" altLang="ja-JP" sz="2000" dirty="0"/>
              <a:t>2) Licensed spectrum</a:t>
            </a:r>
          </a:p>
          <a:p>
            <a:pPr lvl="2" eaLnBrk="1" hangingPunct="1">
              <a:defRPr/>
            </a:pPr>
            <a:r>
              <a:rPr lang="en-US" altLang="ja-JP" sz="1600" dirty="0"/>
              <a:t>Aggressor-to-Victim UE coexistence </a:t>
            </a:r>
          </a:p>
          <a:p>
            <a:pPr lvl="3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1600" dirty="0"/>
              <a:t>NR SL-to-NR/LTE </a:t>
            </a:r>
            <a:r>
              <a:rPr lang="en-US" altLang="ja-JP" sz="1600" dirty="0" err="1"/>
              <a:t>Uu</a:t>
            </a:r>
            <a:endParaRPr lang="en-US" altLang="ja-JP" sz="1600" dirty="0"/>
          </a:p>
          <a:p>
            <a:pPr lvl="3" eaLnBrk="1" hangingPunct="1">
              <a:buFont typeface="Wingdings" panose="05000000000000000000" pitchFamily="2" charset="2"/>
              <a:buChar char="§"/>
              <a:defRPr/>
            </a:pPr>
            <a:r>
              <a:rPr lang="en-US" altLang="ja-JP" sz="1600" dirty="0"/>
              <a:t>LTE/NR </a:t>
            </a:r>
            <a:r>
              <a:rPr lang="en-US" altLang="ja-JP" sz="1600" dirty="0" err="1"/>
              <a:t>Uu</a:t>
            </a:r>
            <a:r>
              <a:rPr lang="en-US" altLang="ja-JP" sz="1600" dirty="0"/>
              <a:t>-to-NR SL</a:t>
            </a:r>
          </a:p>
          <a:p>
            <a:pPr lvl="2" eaLnBrk="1" hangingPunct="1">
              <a:defRPr/>
            </a:pPr>
            <a:r>
              <a:rPr lang="en-US" altLang="ja-JP" sz="1600" dirty="0"/>
              <a:t>RAN4 need to UE-to-UE coexistence parameters and assumptions for these scenarios.</a:t>
            </a:r>
          </a:p>
          <a:p>
            <a:pPr lvl="2" eaLnBrk="1" hangingPunct="1">
              <a:defRPr/>
            </a:pPr>
            <a:r>
              <a:rPr lang="en-US" altLang="ja-JP" sz="1600" dirty="0"/>
              <a:t>However</a:t>
            </a:r>
            <a:r>
              <a:rPr lang="en-US" altLang="ja-JP" sz="1600" b="1" dirty="0"/>
              <a:t>, RAN4 defer the coexistence discussion at May meeting. Some feedback from 5GAA and operator expected. Final decision on bands are discussed in RAN4.</a:t>
            </a:r>
          </a:p>
          <a:p>
            <a:pPr lvl="2" eaLnBrk="1" hangingPunct="1">
              <a:defRPr/>
            </a:pPr>
            <a:endParaRPr lang="en-US" altLang="ja-JP" sz="800" dirty="0"/>
          </a:p>
          <a:p>
            <a:pPr marL="514350" lvl="1" indent="0" eaLnBrk="1" hangingPunct="1">
              <a:buNone/>
              <a:defRPr/>
            </a:pPr>
            <a:endParaRPr lang="en-US" altLang="ja-JP" sz="2400" b="1" dirty="0">
              <a:solidFill>
                <a:srgbClr val="FF0000"/>
              </a:solidFill>
            </a:endParaRPr>
          </a:p>
        </p:txBody>
      </p:sp>
      <p:sp>
        <p:nvSpPr>
          <p:cNvPr id="8196" name="슬라이드 번호 개체 틀 3">
            <a:extLst>
              <a:ext uri="{FF2B5EF4-FFF2-40B4-BE49-F238E27FC236}">
                <a16:creationId xmlns:a16="http://schemas.microsoft.com/office/drawing/2014/main" id="{56C376AF-E47C-4160-B14F-F86D40FB6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D14F9D7-BF9E-4881-8712-226E2E2AD0A1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タイトル 1">
            <a:extLst>
              <a:ext uri="{FF2B5EF4-FFF2-40B4-BE49-F238E27FC236}">
                <a16:creationId xmlns:a16="http://schemas.microsoft.com/office/drawing/2014/main" id="{A3511A27-BFDE-4B47-A09B-F45F38312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ja-JP"/>
              <a:t>Objective</a:t>
            </a:r>
            <a:endParaRPr lang="ja-JP" altLang="en-US"/>
          </a:p>
        </p:txBody>
      </p:sp>
      <p:sp>
        <p:nvSpPr>
          <p:cNvPr id="12291" name="コンテンツ プレースホルダー 2">
            <a:extLst>
              <a:ext uri="{FF2B5EF4-FFF2-40B4-BE49-F238E27FC236}">
                <a16:creationId xmlns:a16="http://schemas.microsoft.com/office/drawing/2014/main" id="{C6505F39-D715-4284-A789-413B43DE06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908050"/>
            <a:ext cx="8723312" cy="5616575"/>
          </a:xfrm>
        </p:spPr>
        <p:txBody>
          <a:bodyPr/>
          <a:lstStyle/>
          <a:p>
            <a:pPr eaLnBrk="1" hangingPunct="1"/>
            <a:r>
              <a:rPr lang="en-US" altLang="ja-JP" sz="2400" dirty="0"/>
              <a:t>Define adjacent channel coexistence evaluations scenarios and parameters </a:t>
            </a:r>
            <a:r>
              <a:rPr lang="en-US" altLang="ja-JP" sz="2400" dirty="0">
                <a:solidFill>
                  <a:srgbClr val="FF0000"/>
                </a:solidFill>
              </a:rPr>
              <a:t>at 5.9GHz ITS spectrum</a:t>
            </a:r>
            <a:r>
              <a:rPr lang="en-US" altLang="ja-JP" sz="2400" dirty="0"/>
              <a:t> to support to NR sidelink</a:t>
            </a:r>
            <a:r>
              <a:rPr lang="en-US" altLang="ja-JP" sz="2400" dirty="0">
                <a:solidFill>
                  <a:srgbClr val="FF0000"/>
                </a:solidFill>
              </a:rPr>
              <a:t> </a:t>
            </a:r>
            <a:r>
              <a:rPr lang="en-US" altLang="ja-JP" sz="2400" dirty="0"/>
              <a:t>V2X operation.</a:t>
            </a:r>
          </a:p>
          <a:p>
            <a:pPr eaLnBrk="1" hangingPunct="1"/>
            <a:endParaRPr lang="en-US" altLang="ja-JP" sz="1400" dirty="0"/>
          </a:p>
          <a:p>
            <a:pPr eaLnBrk="1" hangingPunct="1">
              <a:buFont typeface="Arial" panose="020B0604020202020204" pitchFamily="34" charset="0"/>
              <a:buAutoNum type="arabicParenR"/>
            </a:pPr>
            <a:r>
              <a:rPr lang="en-US" altLang="ja-JP" sz="2400" dirty="0"/>
              <a:t>5.9GHz SL adjacent channel operation</a:t>
            </a:r>
          </a:p>
          <a:p>
            <a:pPr lvl="1" eaLnBrk="1" hangingPunct="1"/>
            <a:r>
              <a:rPr lang="en-US" altLang="ja-JP" sz="2000" dirty="0"/>
              <a:t>Adjacent channel coexistence evaluation with DSRC/802.11p or LTE V2X in ITS spectrum</a:t>
            </a:r>
          </a:p>
          <a:p>
            <a:pPr lvl="1" eaLnBrk="1" hangingPunct="1"/>
            <a:r>
              <a:rPr lang="en-US" altLang="ja-JP" sz="2000" dirty="0"/>
              <a:t>Consider following interference scenarios </a:t>
            </a:r>
          </a:p>
          <a:p>
            <a:pPr lvl="2" eaLnBrk="1" hangingPunct="1"/>
            <a:r>
              <a:rPr lang="en-US" altLang="ja-JP" sz="1800" b="1" dirty="0">
                <a:solidFill>
                  <a:srgbClr val="0000FF"/>
                </a:solidFill>
              </a:rPr>
              <a:t>REF : DSRC UE-to-DSRC UE </a:t>
            </a:r>
          </a:p>
          <a:p>
            <a:pPr lvl="3" eaLnBrk="1" hangingPunct="1"/>
            <a:r>
              <a:rPr lang="en-US" altLang="ja-JP" sz="1400" dirty="0"/>
              <a:t>Case1: NR V2X UE-to-DSRC UE: </a:t>
            </a:r>
          </a:p>
          <a:p>
            <a:pPr lvl="3" eaLnBrk="1" hangingPunct="1"/>
            <a:r>
              <a:rPr lang="en-US" altLang="ja-JP" sz="1400" dirty="0"/>
              <a:t>Case2: DSRC UE-to-NR V2X UE:</a:t>
            </a:r>
            <a:endParaRPr lang="en-US" altLang="ja-JP" sz="1800" b="1" dirty="0">
              <a:solidFill>
                <a:srgbClr val="0000FF"/>
              </a:solidFill>
            </a:endParaRPr>
          </a:p>
          <a:p>
            <a:pPr lvl="2" eaLnBrk="1" hangingPunct="1"/>
            <a:r>
              <a:rPr lang="en-US" altLang="ja-JP" sz="1800" b="1" dirty="0">
                <a:solidFill>
                  <a:srgbClr val="0000FF"/>
                </a:solidFill>
              </a:rPr>
              <a:t>REF: LTE V2X UE-to-LTE V2X UE</a:t>
            </a:r>
          </a:p>
          <a:p>
            <a:pPr lvl="3" eaLnBrk="1" hangingPunct="1"/>
            <a:r>
              <a:rPr lang="en-US" altLang="en-US" sz="1400" dirty="0"/>
              <a:t>Assume all devices will support both LTE V2X and NR V2X</a:t>
            </a:r>
          </a:p>
          <a:p>
            <a:pPr lvl="4" eaLnBrk="1" hangingPunct="1"/>
            <a:r>
              <a:rPr lang="en-US" altLang="en-US" sz="1400" dirty="0"/>
              <a:t>Assume from a device perspective Tx between LTE V2X and NR V2X is TDM while </a:t>
            </a:r>
            <a:r>
              <a:rPr lang="en-US" altLang="en-US" sz="1400" dirty="0" err="1"/>
              <a:t>rx</a:t>
            </a:r>
            <a:r>
              <a:rPr lang="en-US" altLang="en-US" sz="1400" dirty="0"/>
              <a:t> of LTE V2X and NR V2X is simultaneous </a:t>
            </a:r>
            <a:r>
              <a:rPr lang="en-US" altLang="en-US" sz="1400" dirty="0">
                <a:sym typeface="Wingdings" panose="05000000000000000000" pitchFamily="2" charset="2"/>
              </a:rPr>
              <a:t>(as reflected in figures in slide 7) </a:t>
            </a:r>
            <a:endParaRPr lang="en-US" altLang="en-US" sz="1400" dirty="0"/>
          </a:p>
          <a:p>
            <a:pPr lvl="3" eaLnBrk="1" hangingPunct="1"/>
            <a:r>
              <a:rPr lang="en-US" altLang="ja-JP" sz="1400" dirty="0"/>
              <a:t>Case3: NR V2X UE-to-LTE V2X UE : </a:t>
            </a:r>
          </a:p>
          <a:p>
            <a:pPr lvl="3" eaLnBrk="1" hangingPunct="1"/>
            <a:r>
              <a:rPr lang="en-US" altLang="ja-JP" sz="1400" dirty="0"/>
              <a:t>Case4: LTE V2X UE-to-NR V2X UE:</a:t>
            </a:r>
            <a:endParaRPr lang="en-US" altLang="ja-JP" sz="1400" dirty="0">
              <a:solidFill>
                <a:srgbClr val="FF0000"/>
              </a:solidFill>
            </a:endParaRPr>
          </a:p>
        </p:txBody>
      </p:sp>
      <p:sp>
        <p:nvSpPr>
          <p:cNvPr id="12292" name="슬라이드 번호 개체 틀 3">
            <a:extLst>
              <a:ext uri="{FF2B5EF4-FFF2-40B4-BE49-F238E27FC236}">
                <a16:creationId xmlns:a16="http://schemas.microsoft.com/office/drawing/2014/main" id="{3CD0F895-E628-4C7C-90DA-184710175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088F11-5C59-466D-BB94-84D75DA5F85D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タイトル 1">
            <a:extLst>
              <a:ext uri="{FF2B5EF4-FFF2-40B4-BE49-F238E27FC236}">
                <a16:creationId xmlns:a16="http://schemas.microsoft.com/office/drawing/2014/main" id="{53FEDBD1-D74C-4028-BD05-702AA0272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ja-JP"/>
              <a:t>Coexistence Scenarios at 5.9GHz</a:t>
            </a:r>
            <a:endParaRPr lang="ja-JP" altLang="en-US"/>
          </a:p>
        </p:txBody>
      </p:sp>
      <p:sp>
        <p:nvSpPr>
          <p:cNvPr id="16387" name="コンテンツ プレースホルダー 2">
            <a:extLst>
              <a:ext uri="{FF2B5EF4-FFF2-40B4-BE49-F238E27FC236}">
                <a16:creationId xmlns:a16="http://schemas.microsoft.com/office/drawing/2014/main" id="{3BB376B9-F9E4-4978-A0B6-FEE642B351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1484313"/>
            <a:ext cx="8642350" cy="5257800"/>
          </a:xfrm>
        </p:spPr>
        <p:txBody>
          <a:bodyPr anchor="ctr"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ja-JP" sz="2400" dirty="0"/>
              <a:t>1)  Case 1 (Aggressor-Victim)</a:t>
            </a:r>
          </a:p>
          <a:p>
            <a:pPr marL="857250" lvl="1" indent="-457200" eaLnBrk="1" hangingPunct="1">
              <a:defRPr/>
            </a:pPr>
            <a:r>
              <a:rPr lang="en-US" altLang="ja-JP" sz="2000" dirty="0"/>
              <a:t>NR V2X UE-to-DSRC UE</a:t>
            </a:r>
          </a:p>
          <a:p>
            <a:pPr marL="800100" lvl="2" indent="0" eaLnBrk="1" hangingPunct="1">
              <a:buFont typeface="Arial" panose="020B0604020202020204" pitchFamily="34" charset="0"/>
              <a:buNone/>
              <a:defRPr/>
            </a:pPr>
            <a:endParaRPr lang="en-US" altLang="ja-JP" sz="1800" dirty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ja-JP" sz="2400" dirty="0"/>
              <a:t>2)  Case 2 (Aggressor-Victim)</a:t>
            </a:r>
          </a:p>
          <a:p>
            <a:pPr marL="857250" lvl="1" indent="-457200" eaLnBrk="1" hangingPunct="1">
              <a:defRPr/>
            </a:pPr>
            <a:r>
              <a:rPr lang="en-US" altLang="ja-JP" sz="2000" dirty="0"/>
              <a:t>DSRC UE-to-NR V2X UE</a:t>
            </a:r>
          </a:p>
          <a:p>
            <a:pPr marL="857250" lvl="1" indent="-457200" eaLnBrk="1" hangingPunct="1">
              <a:buFont typeface="Arial" panose="020B0604020202020204" pitchFamily="34" charset="0"/>
              <a:buNone/>
              <a:defRPr/>
            </a:pPr>
            <a:endParaRPr lang="en-US" altLang="ja-JP" sz="2000" dirty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ja-JP" sz="2400" dirty="0"/>
              <a:t>3)  Case 3 (Aggressor-Victim)</a:t>
            </a:r>
          </a:p>
          <a:p>
            <a:pPr marL="857250" lvl="1" indent="-457200" eaLnBrk="1" hangingPunct="1">
              <a:defRPr/>
            </a:pPr>
            <a:r>
              <a:rPr lang="en-US" altLang="ja-JP" sz="2000" dirty="0"/>
              <a:t>NR V2X UE-to-LTE V2X UE</a:t>
            </a:r>
          </a:p>
          <a:p>
            <a:pPr marL="857250" lvl="1" indent="-457200" eaLnBrk="1" hangingPunct="1">
              <a:defRPr/>
            </a:pPr>
            <a:endParaRPr lang="en-US" altLang="ja-JP" sz="2000" dirty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ja-JP" sz="2400" dirty="0"/>
              <a:t>4)  Case 4 (Aggressor-Victim)</a:t>
            </a:r>
            <a:endParaRPr lang="en-US" altLang="ja-JP" sz="2000" dirty="0"/>
          </a:p>
          <a:p>
            <a:pPr marL="857250" lvl="1" indent="-457200" eaLnBrk="1" hangingPunct="1">
              <a:defRPr/>
            </a:pPr>
            <a:r>
              <a:rPr lang="en-US" altLang="ja-JP" sz="2000" dirty="0"/>
              <a:t>LTE V2X UE-to-NR V2X UE</a:t>
            </a:r>
          </a:p>
          <a:p>
            <a:pPr marL="400050" lvl="1" indent="0" eaLnBrk="1" hangingPunct="1">
              <a:buFont typeface="Arial" panose="020B0604020202020204" pitchFamily="34" charset="0"/>
              <a:buNone/>
              <a:defRPr/>
            </a:pPr>
            <a:endParaRPr lang="en-US" altLang="ja-JP" sz="1400" dirty="0"/>
          </a:p>
          <a:p>
            <a:pPr marL="400050" lvl="1" indent="0" eaLnBrk="1" hangingPunct="1">
              <a:buFont typeface="Arial" panose="020B0604020202020204" pitchFamily="34" charset="0"/>
              <a:buNone/>
              <a:defRPr/>
            </a:pPr>
            <a:endParaRPr lang="en-US" altLang="ja-JP" sz="1200" dirty="0"/>
          </a:p>
          <a:p>
            <a:pPr marL="857250" lvl="1" indent="-457200" eaLnBrk="1" hangingPunct="1">
              <a:buFont typeface="Wingdings" panose="05000000000000000000" pitchFamily="2" charset="2"/>
              <a:buChar char="v"/>
              <a:defRPr/>
            </a:pPr>
            <a:r>
              <a:rPr lang="en-US" altLang="ja-JP" sz="2000" dirty="0"/>
              <a:t>Consider NR/LTE V2X SL operation at 5.9GHz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  <a:defRPr/>
            </a:pPr>
            <a:r>
              <a:rPr lang="en-US" altLang="ja-JP" sz="1400" dirty="0"/>
              <a:t> No LBT mechanism for LTE V2X UE &amp; NR V2X UE</a:t>
            </a:r>
          </a:p>
          <a:p>
            <a:pPr marL="800100" lvl="2" indent="0" eaLnBrk="1" hangingPunct="1">
              <a:buFont typeface="Wingdings" panose="05000000000000000000" pitchFamily="2" charset="2"/>
              <a:buChar char="l"/>
              <a:defRPr/>
            </a:pPr>
            <a:r>
              <a:rPr lang="en-US" altLang="ja-JP" sz="1400" dirty="0"/>
              <a:t> Max. output power for DSRC, NR and LTE V2X UE: </a:t>
            </a:r>
            <a:r>
              <a:rPr lang="en-US" altLang="ja-JP" sz="1400" dirty="0">
                <a:solidFill>
                  <a:srgbClr val="FF0000"/>
                </a:solidFill>
              </a:rPr>
              <a:t>23dBm or 33dBm</a:t>
            </a:r>
          </a:p>
          <a:p>
            <a:pPr marL="400050" lvl="1" indent="0" eaLnBrk="1" hangingPunct="1">
              <a:buFont typeface="Arial" panose="020B0604020202020204" pitchFamily="34" charset="0"/>
              <a:buNone/>
              <a:defRPr/>
            </a:pPr>
            <a:endParaRPr lang="en-US" altLang="ja-JP" sz="1600" dirty="0"/>
          </a:p>
        </p:txBody>
      </p:sp>
      <p:sp>
        <p:nvSpPr>
          <p:cNvPr id="14340" name="슬라이드 번호 개체 틀 10">
            <a:extLst>
              <a:ext uri="{FF2B5EF4-FFF2-40B4-BE49-F238E27FC236}">
                <a16:creationId xmlns:a16="http://schemas.microsoft.com/office/drawing/2014/main" id="{A835396D-0BD3-400E-9027-87ECD560D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7885113" y="6376988"/>
            <a:ext cx="108902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A449D5F-ED92-432C-A5A7-E72C2BD5CB78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ja-JP" altLang="en-US" sz="1200">
              <a:solidFill>
                <a:srgbClr val="898989"/>
              </a:solidFill>
            </a:endParaRPr>
          </a:p>
        </p:txBody>
      </p:sp>
      <p:grpSp>
        <p:nvGrpSpPr>
          <p:cNvPr id="14341" name="그룹 1">
            <a:extLst>
              <a:ext uri="{FF2B5EF4-FFF2-40B4-BE49-F238E27FC236}">
                <a16:creationId xmlns:a16="http://schemas.microsoft.com/office/drawing/2014/main" id="{F6664DCD-01F2-4983-96F1-3B28EE2197D2}"/>
              </a:ext>
            </a:extLst>
          </p:cNvPr>
          <p:cNvGrpSpPr>
            <a:grpSpLocks/>
          </p:cNvGrpSpPr>
          <p:nvPr/>
        </p:nvGrpSpPr>
        <p:grpSpPr bwMode="auto">
          <a:xfrm>
            <a:off x="5003800" y="1052513"/>
            <a:ext cx="3382963" cy="847725"/>
            <a:chOff x="5076825" y="1412776"/>
            <a:chExt cx="3767138" cy="1288491"/>
          </a:xfrm>
        </p:grpSpPr>
        <p:sp>
          <p:nvSpPr>
            <p:cNvPr id="14366" name="TextBox 35">
              <a:extLst>
                <a:ext uri="{FF2B5EF4-FFF2-40B4-BE49-F238E27FC236}">
                  <a16:creationId xmlns:a16="http://schemas.microsoft.com/office/drawing/2014/main" id="{FF00AE5F-4F58-4977-9200-1135A58BDE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DSRC</a:t>
              </a:r>
            </a:p>
          </p:txBody>
        </p:sp>
        <p:sp>
          <p:nvSpPr>
            <p:cNvPr id="14367" name="TextBox 36">
              <a:extLst>
                <a:ext uri="{FF2B5EF4-FFF2-40B4-BE49-F238E27FC236}">
                  <a16:creationId xmlns:a16="http://schemas.microsoft.com/office/drawing/2014/main" id="{BF5E4E21-0E22-4CCD-A43A-D9D361BCEE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cxnSp>
          <p:nvCxnSpPr>
            <p:cNvPr id="26" name="Straight Arrow Connector 8">
              <a:extLst>
                <a:ext uri="{FF2B5EF4-FFF2-40B4-BE49-F238E27FC236}">
                  <a16:creationId xmlns:a16="http://schemas.microsoft.com/office/drawing/2014/main" id="{E3A927FD-E527-495C-982F-F10E677FD465}"/>
                </a:ext>
              </a:extLst>
            </p:cNvPr>
            <p:cNvCxnSpPr/>
            <p:nvPr/>
          </p:nvCxnSpPr>
          <p:spPr bwMode="auto">
            <a:xfrm>
              <a:off x="5076825" y="2479280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69" name="TextBox 38">
              <a:extLst>
                <a:ext uri="{FF2B5EF4-FFF2-40B4-BE49-F238E27FC236}">
                  <a16:creationId xmlns:a16="http://schemas.microsoft.com/office/drawing/2014/main" id="{9B12099D-05CE-468C-9E01-4568294F1C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31" name="Right Arrow 15">
              <a:extLst>
                <a:ext uri="{FF2B5EF4-FFF2-40B4-BE49-F238E27FC236}">
                  <a16:creationId xmlns:a16="http://schemas.microsoft.com/office/drawing/2014/main" id="{7A1C608B-167B-44DB-A4D6-08831E5150A9}"/>
                </a:ext>
              </a:extLst>
            </p:cNvPr>
            <p:cNvSpPr/>
            <p:nvPr/>
          </p:nvSpPr>
          <p:spPr bwMode="auto">
            <a:xfrm>
              <a:off x="6024355" y="1412776"/>
              <a:ext cx="754842" cy="2992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2" name="Right Arrow 15">
              <a:extLst>
                <a:ext uri="{FF2B5EF4-FFF2-40B4-BE49-F238E27FC236}">
                  <a16:creationId xmlns:a16="http://schemas.microsoft.com/office/drawing/2014/main" id="{0A7575CB-BE76-44F0-A713-3FC03C978D04}"/>
                </a:ext>
              </a:extLst>
            </p:cNvPr>
            <p:cNvSpPr/>
            <p:nvPr/>
          </p:nvSpPr>
          <p:spPr>
            <a:xfrm rot="16200000">
              <a:off x="6087232" y="2115994"/>
              <a:ext cx="422258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3" name="Right Arrow 15">
              <a:extLst>
                <a:ext uri="{FF2B5EF4-FFF2-40B4-BE49-F238E27FC236}">
                  <a16:creationId xmlns:a16="http://schemas.microsoft.com/office/drawing/2014/main" id="{1259BA37-8E57-44E4-B517-5E6C1FB1B442}"/>
                </a:ext>
              </a:extLst>
            </p:cNvPr>
            <p:cNvSpPr/>
            <p:nvPr/>
          </p:nvSpPr>
          <p:spPr>
            <a:xfrm rot="16200000">
              <a:off x="7373290" y="2112699"/>
              <a:ext cx="422259" cy="40658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4342" name="그룹 23">
            <a:extLst>
              <a:ext uri="{FF2B5EF4-FFF2-40B4-BE49-F238E27FC236}">
                <a16:creationId xmlns:a16="http://schemas.microsoft.com/office/drawing/2014/main" id="{4F176C56-2BA8-4AF7-AABE-CC8FDB2404B2}"/>
              </a:ext>
            </a:extLst>
          </p:cNvPr>
          <p:cNvGrpSpPr>
            <a:grpSpLocks/>
          </p:cNvGrpSpPr>
          <p:nvPr/>
        </p:nvGrpSpPr>
        <p:grpSpPr bwMode="auto">
          <a:xfrm>
            <a:off x="5003800" y="3617913"/>
            <a:ext cx="3382963" cy="847725"/>
            <a:chOff x="5076825" y="1412776"/>
            <a:chExt cx="3767138" cy="1288491"/>
          </a:xfrm>
        </p:grpSpPr>
        <p:sp>
          <p:nvSpPr>
            <p:cNvPr id="14359" name="TextBox 35">
              <a:extLst>
                <a:ext uri="{FF2B5EF4-FFF2-40B4-BE49-F238E27FC236}">
                  <a16:creationId xmlns:a16="http://schemas.microsoft.com/office/drawing/2014/main" id="{D3175847-1223-4B01-9208-E62B3F33D0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LTE V2X</a:t>
              </a:r>
            </a:p>
          </p:txBody>
        </p:sp>
        <p:sp>
          <p:nvSpPr>
            <p:cNvPr id="14360" name="TextBox 36">
              <a:extLst>
                <a:ext uri="{FF2B5EF4-FFF2-40B4-BE49-F238E27FC236}">
                  <a16:creationId xmlns:a16="http://schemas.microsoft.com/office/drawing/2014/main" id="{F74DF48C-7E81-41DC-B59A-B45200C208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cxnSp>
          <p:nvCxnSpPr>
            <p:cNvPr id="28" name="Straight Arrow Connector 8">
              <a:extLst>
                <a:ext uri="{FF2B5EF4-FFF2-40B4-BE49-F238E27FC236}">
                  <a16:creationId xmlns:a16="http://schemas.microsoft.com/office/drawing/2014/main" id="{5E7DED6D-6FCA-4708-A1B4-C027BFDCCBD4}"/>
                </a:ext>
              </a:extLst>
            </p:cNvPr>
            <p:cNvCxnSpPr/>
            <p:nvPr/>
          </p:nvCxnSpPr>
          <p:spPr bwMode="auto">
            <a:xfrm>
              <a:off x="5076825" y="2479280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62" name="TextBox 38">
              <a:extLst>
                <a:ext uri="{FF2B5EF4-FFF2-40B4-BE49-F238E27FC236}">
                  <a16:creationId xmlns:a16="http://schemas.microsoft.com/office/drawing/2014/main" id="{68798A44-3FCA-4C59-968B-AD6AF6BFB0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30" name="Right Arrow 15">
              <a:extLst>
                <a:ext uri="{FF2B5EF4-FFF2-40B4-BE49-F238E27FC236}">
                  <a16:creationId xmlns:a16="http://schemas.microsoft.com/office/drawing/2014/main" id="{44CB085F-E082-45FA-977D-6B9D457BE79F}"/>
                </a:ext>
              </a:extLst>
            </p:cNvPr>
            <p:cNvSpPr/>
            <p:nvPr/>
          </p:nvSpPr>
          <p:spPr bwMode="auto">
            <a:xfrm>
              <a:off x="6024355" y="1412776"/>
              <a:ext cx="754842" cy="2992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Right Arrow 15">
              <a:extLst>
                <a:ext uri="{FF2B5EF4-FFF2-40B4-BE49-F238E27FC236}">
                  <a16:creationId xmlns:a16="http://schemas.microsoft.com/office/drawing/2014/main" id="{13A8209A-730B-45C0-B461-B3612E6D3998}"/>
                </a:ext>
              </a:extLst>
            </p:cNvPr>
            <p:cNvSpPr/>
            <p:nvPr/>
          </p:nvSpPr>
          <p:spPr>
            <a:xfrm rot="16200000">
              <a:off x="6097839" y="2115994"/>
              <a:ext cx="422258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3" name="Right Arrow 15">
              <a:extLst>
                <a:ext uri="{FF2B5EF4-FFF2-40B4-BE49-F238E27FC236}">
                  <a16:creationId xmlns:a16="http://schemas.microsoft.com/office/drawing/2014/main" id="{6C7A8330-897A-4EE3-A8AD-CDD50CA085C1}"/>
                </a:ext>
              </a:extLst>
            </p:cNvPr>
            <p:cNvSpPr/>
            <p:nvPr/>
          </p:nvSpPr>
          <p:spPr>
            <a:xfrm rot="16200000">
              <a:off x="7431627" y="2098220"/>
              <a:ext cx="422259" cy="40659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4343" name="그룹 33">
            <a:extLst>
              <a:ext uri="{FF2B5EF4-FFF2-40B4-BE49-F238E27FC236}">
                <a16:creationId xmlns:a16="http://schemas.microsoft.com/office/drawing/2014/main" id="{00E42BBB-88F9-4905-A066-DA5A8FE01898}"/>
              </a:ext>
            </a:extLst>
          </p:cNvPr>
          <p:cNvGrpSpPr>
            <a:grpSpLocks/>
          </p:cNvGrpSpPr>
          <p:nvPr/>
        </p:nvGrpSpPr>
        <p:grpSpPr bwMode="auto">
          <a:xfrm>
            <a:off x="5003800" y="2349500"/>
            <a:ext cx="3382963" cy="849313"/>
            <a:chOff x="5076825" y="1412776"/>
            <a:chExt cx="3767138" cy="1288491"/>
          </a:xfrm>
        </p:grpSpPr>
        <p:sp>
          <p:nvSpPr>
            <p:cNvPr id="14352" name="TextBox 35">
              <a:extLst>
                <a:ext uri="{FF2B5EF4-FFF2-40B4-BE49-F238E27FC236}">
                  <a16:creationId xmlns:a16="http://schemas.microsoft.com/office/drawing/2014/main" id="{5D733BDE-F6D1-4808-96F8-E20A2F566C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sp>
          <p:nvSpPr>
            <p:cNvPr id="14353" name="TextBox 36">
              <a:extLst>
                <a:ext uri="{FF2B5EF4-FFF2-40B4-BE49-F238E27FC236}">
                  <a16:creationId xmlns:a16="http://schemas.microsoft.com/office/drawing/2014/main" id="{D7573799-73FF-4214-BD91-CC75CB820D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DSRC</a:t>
              </a:r>
            </a:p>
          </p:txBody>
        </p:sp>
        <p:cxnSp>
          <p:nvCxnSpPr>
            <p:cNvPr id="38" name="Straight Arrow Connector 8">
              <a:extLst>
                <a:ext uri="{FF2B5EF4-FFF2-40B4-BE49-F238E27FC236}">
                  <a16:creationId xmlns:a16="http://schemas.microsoft.com/office/drawing/2014/main" id="{1EB948AE-391F-4C8D-B110-6829EF559503}"/>
                </a:ext>
              </a:extLst>
            </p:cNvPr>
            <p:cNvCxnSpPr/>
            <p:nvPr/>
          </p:nvCxnSpPr>
          <p:spPr bwMode="auto">
            <a:xfrm>
              <a:off x="5076825" y="2479695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55" name="TextBox 38">
              <a:extLst>
                <a:ext uri="{FF2B5EF4-FFF2-40B4-BE49-F238E27FC236}">
                  <a16:creationId xmlns:a16="http://schemas.microsoft.com/office/drawing/2014/main" id="{DCB44275-FA1C-44EF-A897-BE39603422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40" name="Right Arrow 15">
              <a:extLst>
                <a:ext uri="{FF2B5EF4-FFF2-40B4-BE49-F238E27FC236}">
                  <a16:creationId xmlns:a16="http://schemas.microsoft.com/office/drawing/2014/main" id="{59A6C311-9F15-4F3B-BE3A-4FE7CCDFC37E}"/>
                </a:ext>
              </a:extLst>
            </p:cNvPr>
            <p:cNvSpPr/>
            <p:nvPr/>
          </p:nvSpPr>
          <p:spPr bwMode="auto">
            <a:xfrm>
              <a:off x="6024355" y="1412776"/>
              <a:ext cx="754842" cy="298641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 dirty="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1" name="Right Arrow 15">
              <a:extLst>
                <a:ext uri="{FF2B5EF4-FFF2-40B4-BE49-F238E27FC236}">
                  <a16:creationId xmlns:a16="http://schemas.microsoft.com/office/drawing/2014/main" id="{076ADAB1-49F9-4C76-993F-4F4C8474714A}"/>
                </a:ext>
              </a:extLst>
            </p:cNvPr>
            <p:cNvSpPr/>
            <p:nvPr/>
          </p:nvSpPr>
          <p:spPr>
            <a:xfrm rot="16200000">
              <a:off x="6087627" y="2117052"/>
              <a:ext cx="421468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45" name="Right Arrow 15">
              <a:extLst>
                <a:ext uri="{FF2B5EF4-FFF2-40B4-BE49-F238E27FC236}">
                  <a16:creationId xmlns:a16="http://schemas.microsoft.com/office/drawing/2014/main" id="{DA27EEB0-AFA3-460A-B971-3854490B572A}"/>
                </a:ext>
              </a:extLst>
            </p:cNvPr>
            <p:cNvSpPr/>
            <p:nvPr/>
          </p:nvSpPr>
          <p:spPr>
            <a:xfrm rot="16200000">
              <a:off x="7431703" y="2113440"/>
              <a:ext cx="423877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4344" name="그룹 45">
            <a:extLst>
              <a:ext uri="{FF2B5EF4-FFF2-40B4-BE49-F238E27FC236}">
                <a16:creationId xmlns:a16="http://schemas.microsoft.com/office/drawing/2014/main" id="{BA540275-EFAF-4709-8514-FFEA6A553E6D}"/>
              </a:ext>
            </a:extLst>
          </p:cNvPr>
          <p:cNvGrpSpPr>
            <a:grpSpLocks/>
          </p:cNvGrpSpPr>
          <p:nvPr/>
        </p:nvGrpSpPr>
        <p:grpSpPr bwMode="auto">
          <a:xfrm>
            <a:off x="5003800" y="4741863"/>
            <a:ext cx="3382963" cy="847725"/>
            <a:chOff x="5076825" y="1412776"/>
            <a:chExt cx="3767138" cy="1288491"/>
          </a:xfrm>
        </p:grpSpPr>
        <p:sp>
          <p:nvSpPr>
            <p:cNvPr id="14345" name="TextBox 35">
              <a:extLst>
                <a:ext uri="{FF2B5EF4-FFF2-40B4-BE49-F238E27FC236}">
                  <a16:creationId xmlns:a16="http://schemas.microsoft.com/office/drawing/2014/main" id="{917A662B-E080-4B6E-AD2B-E0110F3905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00053" y="1775059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NR V2X</a:t>
              </a:r>
            </a:p>
          </p:txBody>
        </p:sp>
        <p:sp>
          <p:nvSpPr>
            <p:cNvPr id="14346" name="TextBox 36">
              <a:extLst>
                <a:ext uri="{FF2B5EF4-FFF2-40B4-BE49-F238E27FC236}">
                  <a16:creationId xmlns:a16="http://schemas.microsoft.com/office/drawing/2014/main" id="{9250A84C-0983-4E6E-B38A-ADE154B9E9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6825" y="1774377"/>
              <a:ext cx="1320203" cy="701296"/>
            </a:xfrm>
            <a:prstGeom prst="rect">
              <a:avLst/>
            </a:prstGeom>
            <a:noFill/>
            <a:ln w="2540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400" b="1"/>
                <a:t>LTE V2X</a:t>
              </a:r>
            </a:p>
          </p:txBody>
        </p:sp>
        <p:cxnSp>
          <p:nvCxnSpPr>
            <p:cNvPr id="49" name="Straight Arrow Connector 8">
              <a:extLst>
                <a:ext uri="{FF2B5EF4-FFF2-40B4-BE49-F238E27FC236}">
                  <a16:creationId xmlns:a16="http://schemas.microsoft.com/office/drawing/2014/main" id="{90FF423B-3EC7-4C4B-AF6D-C058B04ADC0C}"/>
                </a:ext>
              </a:extLst>
            </p:cNvPr>
            <p:cNvCxnSpPr/>
            <p:nvPr/>
          </p:nvCxnSpPr>
          <p:spPr bwMode="auto">
            <a:xfrm>
              <a:off x="5076825" y="2479280"/>
              <a:ext cx="3521416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48" name="TextBox 38">
              <a:extLst>
                <a:ext uri="{FF2B5EF4-FFF2-40B4-BE49-F238E27FC236}">
                  <a16:creationId xmlns:a16="http://schemas.microsoft.com/office/drawing/2014/main" id="{919733B1-B397-40D4-A13F-DA75780C38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97369" y="2093477"/>
              <a:ext cx="246594" cy="60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sv-SE" altLang="zh-CN" sz="2000" b="1" i="1"/>
                <a:t>f</a:t>
              </a:r>
            </a:p>
          </p:txBody>
        </p:sp>
        <p:sp>
          <p:nvSpPr>
            <p:cNvPr id="51" name="Right Arrow 15">
              <a:extLst>
                <a:ext uri="{FF2B5EF4-FFF2-40B4-BE49-F238E27FC236}">
                  <a16:creationId xmlns:a16="http://schemas.microsoft.com/office/drawing/2014/main" id="{E26F7C2E-7214-418B-ADDC-76C76F214B07}"/>
                </a:ext>
              </a:extLst>
            </p:cNvPr>
            <p:cNvSpPr/>
            <p:nvPr/>
          </p:nvSpPr>
          <p:spPr bwMode="auto">
            <a:xfrm>
              <a:off x="6024355" y="1412776"/>
              <a:ext cx="754842" cy="299200"/>
            </a:xfrm>
            <a:prstGeom prst="righ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2" name="Right Arrow 15">
              <a:extLst>
                <a:ext uri="{FF2B5EF4-FFF2-40B4-BE49-F238E27FC236}">
                  <a16:creationId xmlns:a16="http://schemas.microsoft.com/office/drawing/2014/main" id="{0643B532-BB88-42DB-8951-2CE1BBFA91AA}"/>
                </a:ext>
              </a:extLst>
            </p:cNvPr>
            <p:cNvSpPr/>
            <p:nvPr/>
          </p:nvSpPr>
          <p:spPr>
            <a:xfrm rot="16200000">
              <a:off x="6097839" y="2115994"/>
              <a:ext cx="422258" cy="38891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3" name="Right Arrow 15">
              <a:extLst>
                <a:ext uri="{FF2B5EF4-FFF2-40B4-BE49-F238E27FC236}">
                  <a16:creationId xmlns:a16="http://schemas.microsoft.com/office/drawing/2014/main" id="{E1E5BC49-F8DF-455F-A322-4DFD875DA96C}"/>
                </a:ext>
              </a:extLst>
            </p:cNvPr>
            <p:cNvSpPr/>
            <p:nvPr/>
          </p:nvSpPr>
          <p:spPr>
            <a:xfrm rot="16200000">
              <a:off x="7431627" y="2098220"/>
              <a:ext cx="422259" cy="40659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SimSun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endParaRPr lang="sv-SE" altLang="zh-CN" sz="105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0240C494-CD5E-492C-92B5-26CBCCE2A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v-SE" altLang="zh-CN"/>
              <a:t>Evaluation methodology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48E9EC60-6F2F-46A2-9E5C-680E63EA4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913"/>
          </a:xfrm>
        </p:spPr>
        <p:txBody>
          <a:bodyPr/>
          <a:lstStyle/>
          <a:p>
            <a:pPr eaLnBrk="1" hangingPunct="1"/>
            <a:r>
              <a:rPr lang="sv-SE" altLang="ko-KR" sz="2800" dirty="0"/>
              <a:t>Static simulations</a:t>
            </a:r>
          </a:p>
          <a:p>
            <a:pPr lvl="1" eaLnBrk="1" hangingPunct="1"/>
            <a:r>
              <a:rPr lang="sv-SE" altLang="ko-KR" sz="2400" dirty="0"/>
              <a:t>Monte-carlo based static simulations.</a:t>
            </a:r>
          </a:p>
          <a:p>
            <a:pPr eaLnBrk="1" hangingPunct="1"/>
            <a:endParaRPr lang="sv-SE" altLang="ko-KR" sz="2000" dirty="0"/>
          </a:p>
          <a:p>
            <a:pPr eaLnBrk="1" hangingPunct="1"/>
            <a:r>
              <a:rPr lang="sv-SE" altLang="ko-KR" sz="2800" dirty="0"/>
              <a:t>Evaluation metric</a:t>
            </a:r>
          </a:p>
          <a:p>
            <a:pPr lvl="1" eaLnBrk="1" hangingPunct="1"/>
            <a:r>
              <a:rPr lang="sv-SE" altLang="ko-KR" sz="2000" dirty="0"/>
              <a:t>PRR degradation due to adjacent channel interferer(s)  for both DSRC and NR/LTE V2X system at 5.9GHz</a:t>
            </a:r>
          </a:p>
          <a:p>
            <a:pPr lvl="1" eaLnBrk="1" hangingPunct="1"/>
            <a:r>
              <a:rPr lang="sv-SE" altLang="ko-KR" sz="2000" dirty="0"/>
              <a:t>FFS Link level simulation mapping model for NR V2X UE.</a:t>
            </a:r>
          </a:p>
        </p:txBody>
      </p:sp>
      <p:sp>
        <p:nvSpPr>
          <p:cNvPr id="15364" name="슬라이드 번호 개체 틀 3">
            <a:extLst>
              <a:ext uri="{FF2B5EF4-FFF2-40B4-BE49-F238E27FC236}">
                <a16:creationId xmlns:a16="http://schemas.microsoft.com/office/drawing/2014/main" id="{BB8615D4-E45E-47A0-BDF0-268E0E9DD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B3EDB98-0A32-49C9-9E45-BDA2350E1391}" type="slidenum">
              <a:rPr lang="ja-JP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ja-JP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56F8A36B-BC53-4B1A-8A87-BD6774654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References</a:t>
            </a:r>
          </a:p>
        </p:txBody>
      </p:sp>
      <p:sp>
        <p:nvSpPr>
          <p:cNvPr id="16387" name="Inhaltsplatzhalter 2">
            <a:extLst>
              <a:ext uri="{FF2B5EF4-FFF2-40B4-BE49-F238E27FC236}">
                <a16:creationId xmlns:a16="http://schemas.microsoft.com/office/drawing/2014/main" id="{7362DAFE-EFDD-4775-8EAC-089C8A986AA2}"/>
              </a:ext>
            </a:extLst>
          </p:cNvPr>
          <p:cNvSpPr txBox="1">
            <a:spLocks/>
          </p:cNvSpPr>
          <p:nvPr/>
        </p:nvSpPr>
        <p:spPr bwMode="auto">
          <a:xfrm>
            <a:off x="323850" y="1420813"/>
            <a:ext cx="8599488" cy="387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ts val="300"/>
              </a:spcBef>
              <a:spcAft>
                <a:spcPts val="200"/>
              </a:spcAft>
              <a:buFont typeface="Arial" panose="020B0604020202020204" pitchFamily="34" charset="0"/>
              <a:buNone/>
            </a:pPr>
            <a:r>
              <a:rPr lang="en-US" altLang="ko-KR" sz="2000"/>
              <a:t>[1] </a:t>
            </a:r>
            <a:r>
              <a:rPr lang="en-US" altLang="ja-JP" sz="2000"/>
              <a:t>RP-190766, “New WID on 5G V2X with NR sidelink”, LG Electronics, Huawei</a:t>
            </a:r>
          </a:p>
          <a:p>
            <a:pPr>
              <a:spcBef>
                <a:spcPts val="300"/>
              </a:spcBef>
              <a:spcAft>
                <a:spcPts val="200"/>
              </a:spcAft>
              <a:buFont typeface="Arial" panose="020B0604020202020204" pitchFamily="34" charset="0"/>
              <a:buNone/>
            </a:pPr>
            <a:r>
              <a:rPr lang="en-US" altLang="ja-JP" sz="2000"/>
              <a:t>[2] R4-1903031, "Initial coexistence simulation assumptions of NR V2X," LG Electronics France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59101</TotalTime>
  <Words>691</Words>
  <Application>Microsoft Office PowerPoint</Application>
  <PresentationFormat>On-screen Show (4:3)</PresentationFormat>
  <Paragraphs>107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맑은 고딕</vt:lpstr>
      <vt:lpstr>Arial</vt:lpstr>
      <vt:lpstr>Calibri</vt:lpstr>
      <vt:lpstr>Wingdings</vt:lpstr>
      <vt:lpstr>Office ​​テーマ</vt:lpstr>
      <vt:lpstr>PowerPoint Presentation</vt:lpstr>
      <vt:lpstr>Scope for RAN4 work</vt:lpstr>
      <vt:lpstr>Scope for RAN4 work</vt:lpstr>
      <vt:lpstr>Scope for RAN4 work</vt:lpstr>
      <vt:lpstr>Objective</vt:lpstr>
      <vt:lpstr>Coexistence Scenarios at 5.9GHz</vt:lpstr>
      <vt:lpstr>Evaluation methodology</vt:lpstr>
      <vt:lpstr>References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V2X scenarios and parameters at 5.9GHz</dc:title>
  <dc:creator>suhwan Lim</dc:creator>
  <cp:lastModifiedBy>Prashanth Akula</cp:lastModifiedBy>
  <cp:revision>373</cp:revision>
  <dcterms:created xsi:type="dcterms:W3CDTF">2015-01-05T09:38:53Z</dcterms:created>
  <dcterms:modified xsi:type="dcterms:W3CDTF">2019-04-12T05:36:43Z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(3)Ye2/E0lYtfCL7u/wBRi4dtU4T5+FF4zYdrM/zzjXPY+9ZhtDMdXNDaHYwDWnq/4ueoQhDRDk_x000d_
IsPhkICxjALJUy27iPVjQ2CkyjMTpOfAWOcjpIqorEhONYnXC4H4vODYnC/7f37QXJdZnoP9_x000d_
L9GTfCraUFucThmvYUwB5RauDEq0I2ydLZZNNZQwaMJh43o2R57XDItb27lAcLky2P7H+ccg_x000d_
nsXHuasPXmQT50X5DJ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0J3unluV6VJzJ2qkNj62E0RiReY/l4ZXWX9JiLKAYLNdp3yq3BpmXD_x000d_
E+mjUfIEhncdlTX01duRbt53SHLLkcvAsb8m6jBgIn6SldTDDke69wWiraBrcknKj+Rx6D3t_x000d_
jeveg29sLLm3W6BS5ZjDZhVy638qmj8be94ZzO9bVgSKNhrIKvFLUEJQ2VVewlwDannIOx2y_x000d_
0SwDqIEjTAwi/huNSZ7ECCrYuk7jPBlIWvk7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F4Bwynrgu5ZO87a3pVhyAR/34vtaho8qdLuj_x000d_
sjCeRrWO3arY5jg/ECAwA9xqW0HoXGMq+ixm31Otu1sBu8zM29h1fIP4bV2zEJnMK0/EQn7O_x000d_
</vt:lpwstr>
  </property>
  <property fmtid="{D5CDD505-2E9C-101B-9397-08002B2CF9AE}" pid="7" name="_2015_ms_pID_7253432_00">
    <vt:lpwstr>_2015_ms_pID_7253432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1460342046</vt:lpwstr>
  </property>
</Properties>
</file>