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84" r:id="rId3"/>
    <p:sldId id="283"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616"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4/11/2019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4/11/2019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Cell Detection for Inter-RAT RSTD Measurements in NR</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 MediaTek, Nokia, Verizon Wireless</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#90bis	                                                                                                                        R4-1904822</a:t>
            </a:r>
          </a:p>
          <a:p>
            <a:pPr hangingPunct="0"/>
            <a:r>
              <a:rPr lang="en-GB" b="1" dirty="0"/>
              <a:t>Xi’an, People’s Republic of China, 8</a:t>
            </a:r>
            <a:r>
              <a:rPr lang="en-GB" b="1" baseline="30000" dirty="0"/>
              <a:t>th</a:t>
            </a:r>
            <a:r>
              <a:rPr lang="en-GB" b="1" dirty="0"/>
              <a:t> – 12</a:t>
            </a:r>
            <a:r>
              <a:rPr lang="en-GB" b="1" baseline="30000" dirty="0"/>
              <a:t>th</a:t>
            </a:r>
            <a:r>
              <a:rPr lang="en-GB" b="1" dirty="0"/>
              <a:t> April 2019</a:t>
            </a:r>
          </a:p>
          <a:p>
            <a:pPr hangingPunct="0"/>
            <a:r>
              <a:rPr lang="en-GB" b="1" dirty="0"/>
              <a:t>Agenda Item: 6.10.3.3</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Background</a:t>
            </a:r>
            <a:endParaRPr lang="en-GB" strike="sngStrike" dirty="0"/>
          </a:p>
        </p:txBody>
      </p:sp>
      <p:sp>
        <p:nvSpPr>
          <p:cNvPr id="3" name="Content Placeholder 2"/>
          <p:cNvSpPr>
            <a:spLocks noGrp="1"/>
          </p:cNvSpPr>
          <p:nvPr>
            <p:ph idx="1"/>
          </p:nvPr>
        </p:nvSpPr>
        <p:spPr>
          <a:xfrm>
            <a:off x="118280" y="2092101"/>
            <a:ext cx="11955439" cy="4162927"/>
          </a:xfrm>
        </p:spPr>
        <p:txBody>
          <a:bodyPr>
            <a:normAutofit fontScale="85000" lnSpcReduction="20000"/>
          </a:bodyPr>
          <a:lstStyle/>
          <a:p>
            <a:pPr lvl="1"/>
            <a:r>
              <a:rPr lang="en-US" sz="3000" dirty="0"/>
              <a:t>TS 38.133 contains requirements for detecting the E-UTRA OTDOA assistance data reference cell when the UE needs to acquire the subframe and slot timing of the cell, provided the UE is configured with measurement gaps</a:t>
            </a:r>
          </a:p>
          <a:p>
            <a:pPr lvl="1"/>
            <a:endParaRPr lang="en-US" sz="3000" dirty="0"/>
          </a:p>
          <a:p>
            <a:pPr lvl="1"/>
            <a:r>
              <a:rPr lang="en-US" sz="3000" dirty="0"/>
              <a:t>LS to RAN2 in RAN4#89 (R4-1815764, LS on SFN offset for OTDOA):</a:t>
            </a:r>
          </a:p>
          <a:p>
            <a:pPr lvl="2"/>
            <a:r>
              <a:rPr lang="en-GB" dirty="0"/>
              <a:t>RAN4 has specified requirements for acquiring SFN of the inter-RAT E-UTRA reference cell in the OTDOA assistance data based on autonomous gaps. RAN4 has also specified the requirements for acquiring subframe and slot timing of the inter-RAT E-UTRA reference cell in the OTDOA assistance data based on measurement gaps, for which case </a:t>
            </a:r>
            <a:r>
              <a:rPr lang="en-GB" u="sng" dirty="0"/>
              <a:t>the UE shall be able to request measurement gaps</a:t>
            </a:r>
            <a:r>
              <a:rPr lang="en-GB" dirty="0"/>
              <a:t> without </a:t>
            </a:r>
            <a:r>
              <a:rPr lang="en-GB" i="1" dirty="0" err="1"/>
              <a:t>measPRS</a:t>
            </a:r>
            <a:r>
              <a:rPr lang="en-GB" i="1" dirty="0"/>
              <a:t>-Offset</a:t>
            </a:r>
            <a:r>
              <a:rPr lang="en-GB" dirty="0"/>
              <a:t> which is not yet known to the UE at this stage. The UE is not expected to use these measurement gaps for acquiring SFN. When both SFN and the subframe and slot timing are known to the UE, the UE may request measurement gaps for performing RSTD measurements.</a:t>
            </a:r>
            <a:endParaRPr lang="sv-SE" dirty="0"/>
          </a:p>
          <a:p>
            <a:pPr lvl="2"/>
            <a:endParaRPr lang="en-US" sz="2600" dirty="0"/>
          </a:p>
          <a:p>
            <a:pPr lvl="1"/>
            <a:r>
              <a:rPr lang="en-US" sz="3000" dirty="0"/>
              <a:t>Chairman’s notes from RAN4#90:</a:t>
            </a:r>
          </a:p>
          <a:p>
            <a:pPr lvl="2"/>
            <a:r>
              <a:rPr lang="en-US" sz="2600" dirty="0">
                <a:highlight>
                  <a:srgbClr val="00FF00"/>
                </a:highlight>
              </a:rPr>
              <a:t>Agreement: Whether to define the requirements for cell detection with autonomous gap is FFS until the next meeting</a:t>
            </a:r>
          </a:p>
        </p:txBody>
      </p:sp>
    </p:spTree>
    <p:extLst>
      <p:ext uri="{BB962C8B-B14F-4D97-AF65-F5344CB8AC3E}">
        <p14:creationId xmlns:p14="http://schemas.microsoft.com/office/powerpoint/2010/main" val="1904138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Way Forward</a:t>
            </a:r>
            <a:endParaRPr lang="en-GB" strike="sngStrike" dirty="0"/>
          </a:p>
        </p:txBody>
      </p:sp>
      <p:sp>
        <p:nvSpPr>
          <p:cNvPr id="3" name="Content Placeholder 2"/>
          <p:cNvSpPr>
            <a:spLocks noGrp="1"/>
          </p:cNvSpPr>
          <p:nvPr>
            <p:ph idx="1"/>
          </p:nvPr>
        </p:nvSpPr>
        <p:spPr>
          <a:xfrm>
            <a:off x="118280" y="2092101"/>
            <a:ext cx="11955439" cy="4162927"/>
          </a:xfrm>
        </p:spPr>
        <p:txBody>
          <a:bodyPr>
            <a:normAutofit/>
          </a:bodyPr>
          <a:lstStyle/>
          <a:p>
            <a:pPr lvl="1"/>
            <a:r>
              <a:rPr lang="en-US" sz="3200" dirty="0"/>
              <a:t>No requirements for cell detection with autonomous gap will be defined by RAN4 for acquiring the subframe and slot timing in relation to inter-RAT NR-E-UTRAN RSTD measurements</a:t>
            </a:r>
          </a:p>
          <a:p>
            <a:pPr lvl="2"/>
            <a:r>
              <a:rPr lang="en-US" sz="2800" dirty="0"/>
              <a:t>UE autonomous gaps are not supported for cell detection in this case</a:t>
            </a:r>
            <a:endParaRPr lang="en-US" sz="2600" dirty="0"/>
          </a:p>
        </p:txBody>
      </p:sp>
    </p:spTree>
    <p:extLst>
      <p:ext uri="{BB962C8B-B14F-4D97-AF65-F5344CB8AC3E}">
        <p14:creationId xmlns:p14="http://schemas.microsoft.com/office/powerpoint/2010/main" val="34139459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8406</TotalTime>
  <Words>258</Words>
  <Application>Microsoft Office PowerPoint</Application>
  <PresentationFormat>Widescreen</PresentationFormat>
  <Paragraphs>16</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Cell Detection for Inter-RAT RSTD Measurements in NR</vt:lpstr>
      <vt:lpstr>Background</vt:lpstr>
      <vt:lpstr>Way Forward</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776</cp:revision>
  <dcterms:created xsi:type="dcterms:W3CDTF">2016-04-13T15:12:29Z</dcterms:created>
  <dcterms:modified xsi:type="dcterms:W3CDTF">2019-04-11T15:25:35Z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