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rels" ContentType="application/vnd.openxmlformats-package.relationships+xml"/>
  <Default Extension="vml" ContentType="application/vnd.openxmlformats-officedocument.vmlDrawing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18"/>
  </p:notesMasterIdLst>
  <p:sldIdLst>
    <p:sldId id="256" r:id="rId5"/>
    <p:sldId id="452" r:id="rId6"/>
    <p:sldId id="453" r:id="rId7"/>
    <p:sldId id="454" r:id="rId8"/>
    <p:sldId id="455" r:id="rId9"/>
    <p:sldId id="457" r:id="rId10"/>
    <p:sldId id="460" r:id="rId11"/>
    <p:sldId id="459" r:id="rId12"/>
    <p:sldId id="461" r:id="rId13"/>
    <p:sldId id="462" r:id="rId14"/>
    <p:sldId id="464" r:id="rId15"/>
    <p:sldId id="465" r:id="rId16"/>
    <p:sldId id="466" r:id="rId17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4F81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6000" autoAdjust="0"/>
    <p:restoredTop sz="90618" autoAdjust="0"/>
  </p:normalViewPr>
  <p:slideViewPr>
    <p:cSldViewPr>
      <p:cViewPr varScale="1">
        <p:scale>
          <a:sx n="97" d="100"/>
          <a:sy n="97" d="100"/>
        </p:scale>
        <p:origin x="80" y="6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2.wmf"/><Relationship Id="rId1" Type="http://schemas.openxmlformats.org/officeDocument/2006/relationships/image" Target="../media/image1.wmf"/><Relationship Id="rId5" Type="http://schemas.openxmlformats.org/officeDocument/2006/relationships/image" Target="../media/image5.wmf"/><Relationship Id="rId4" Type="http://schemas.openxmlformats.org/officeDocument/2006/relationships/image" Target="../media/image4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2.wmf"/><Relationship Id="rId1" Type="http://schemas.openxmlformats.org/officeDocument/2006/relationships/image" Target="../media/image1.wmf"/><Relationship Id="rId4" Type="http://schemas.openxmlformats.org/officeDocument/2006/relationships/image" Target="../media/image4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image" Target="../media/image7.wmf"/><Relationship Id="rId1" Type="http://schemas.openxmlformats.org/officeDocument/2006/relationships/image" Target="../media/image6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image" Target="../media/image10.wmf"/><Relationship Id="rId1" Type="http://schemas.openxmlformats.org/officeDocument/2006/relationships/image" Target="../media/image9.wmf"/><Relationship Id="rId4" Type="http://schemas.openxmlformats.org/officeDocument/2006/relationships/image" Target="../media/image1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75537853-6863-43AE-85A5-FD2BFAE74ADB}" type="datetimeFigureOut">
              <a:rPr lang="ru-RU"/>
              <a:pPr>
                <a:defRPr/>
              </a:pPr>
              <a:t>10.04.2019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/>
              <a:t>Click to edit Master text styles</a:t>
            </a:r>
          </a:p>
          <a:p>
            <a:pPr lvl="1"/>
            <a:r>
              <a:rPr lang="en-US" altLang="zh-CN" noProof="0"/>
              <a:t>Second level</a:t>
            </a:r>
          </a:p>
          <a:p>
            <a:pPr lvl="2"/>
            <a:r>
              <a:rPr lang="en-US" altLang="zh-CN" noProof="0"/>
              <a:t>Third level</a:t>
            </a:r>
          </a:p>
          <a:p>
            <a:pPr lvl="3"/>
            <a:r>
              <a:rPr lang="en-US" altLang="zh-CN" noProof="0"/>
              <a:t>Fourth level</a:t>
            </a:r>
          </a:p>
          <a:p>
            <a:pPr lvl="4"/>
            <a:r>
              <a:rPr lang="en-US" altLang="zh-CN" noProof="0"/>
              <a:t>Fifth level</a:t>
            </a:r>
            <a:endParaRPr lang="ru-RU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27CD4769-0BB6-45D4-A064-74B83B7F08AD}" type="slidenum">
              <a:rPr lang="ru-RU" altLang="zh-CN"/>
              <a:pPr>
                <a:defRPr/>
              </a:pPr>
              <a:t>‹#›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82698925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BC4CC9-6CB1-437C-8D3A-FA6995039102}" type="datetime1">
              <a:rPr lang="en-US" altLang="zh-CN"/>
              <a:pPr>
                <a:defRPr/>
              </a:pPr>
              <a:t>4/10/2019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849302-6650-4055-83F8-DA6D08ACFB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04440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A79AAC-5642-4F71-8177-64111B0BF4D0}" type="datetime1">
              <a:rPr lang="en-US" altLang="zh-CN"/>
              <a:pPr>
                <a:defRPr/>
              </a:pPr>
              <a:t>4/10/2019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5A969E-5C91-486B-A857-B8BBFC6B2E7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804041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4EB096-859F-4893-9F1B-B8A59FA668CF}" type="datetime1">
              <a:rPr lang="en-US" altLang="zh-CN"/>
              <a:pPr>
                <a:defRPr/>
              </a:pPr>
              <a:t>4/10/2019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ACC07C-8C39-42AD-87B8-871AB2DE586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183869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F5C329-75CE-4A6D-B5E7-4752A06958A6}" type="datetime1">
              <a:rPr lang="en-US" altLang="zh-CN"/>
              <a:pPr>
                <a:defRPr/>
              </a:pPr>
              <a:t>4/10/2019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42F0DE-7C71-41E7-B4AE-5A68D73E055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102382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045E17-89E3-4769-AE64-2B62E066696A}" type="datetime1">
              <a:rPr lang="en-US" altLang="zh-CN"/>
              <a:pPr>
                <a:defRPr/>
              </a:pPr>
              <a:t>4/10/2019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1952A3-AB64-4612-8C6C-13B7E916577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664625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7DAC5F-74A5-4C1D-B7B8-9A6BF01BB73B}" type="datetime1">
              <a:rPr lang="en-US" altLang="zh-CN"/>
              <a:pPr>
                <a:defRPr/>
              </a:pPr>
              <a:t>4/10/2019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4182F7-EE69-412D-A062-2B0476207AB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17011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657A4B-F923-47F7-80E1-128ACDCB0439}" type="datetime1">
              <a:rPr lang="en-US" altLang="zh-CN"/>
              <a:pPr>
                <a:defRPr/>
              </a:pPr>
              <a:t>4/10/2019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4AEEA2-3481-4E5C-8CB1-930B394477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30564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E13CFB-026D-4E5F-9883-A175DE4CF109}" type="datetime1">
              <a:rPr lang="en-US" altLang="zh-CN"/>
              <a:pPr>
                <a:defRPr/>
              </a:pPr>
              <a:t>4/10/2019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0B388A-8BD3-4B0F-840B-09B37A17269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589004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649C7-FA0E-496C-AC49-A32A1ECA3AF3}" type="datetime1">
              <a:rPr lang="en-US" altLang="zh-CN"/>
              <a:pPr>
                <a:defRPr/>
              </a:pPr>
              <a:t>4/10/2019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E1543B-E6D4-4420-A69A-678F14AB25F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67872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1A6E54-37F6-482B-AAB4-F1C37D5B425C}" type="datetime1">
              <a:rPr lang="en-US" altLang="zh-CN"/>
              <a:pPr>
                <a:defRPr/>
              </a:pPr>
              <a:t>4/10/2019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5DFAAE-6313-4347-9F3B-EDDB7B297E1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536123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B86E9C-760C-48F7-A642-B4481A2DB990}" type="datetime1">
              <a:rPr lang="en-US" altLang="zh-CN"/>
              <a:pPr>
                <a:defRPr/>
              </a:pPr>
              <a:t>4/10/2019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C4FB88-7B7D-4DBD-B264-A12BF7B529F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15182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219200"/>
            <a:ext cx="8229600" cy="4906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C59409CB-252A-4827-ACE8-6A0B23E018A7}" type="datetime1">
              <a:rPr lang="en-US" altLang="zh-CN"/>
              <a:pPr>
                <a:defRPr/>
              </a:pPr>
              <a:t>4/10/2019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E1758D0-0D5E-407D-BE7F-8007B73ECF6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wmf"/><Relationship Id="rId13" Type="http://schemas.openxmlformats.org/officeDocument/2006/relationships/oleObject" Target="../embeddings/oleObject6.bin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12" Type="http://schemas.openxmlformats.org/officeDocument/2006/relationships/image" Target="../media/image5.wmf"/><Relationship Id="rId17" Type="http://schemas.openxmlformats.org/officeDocument/2006/relationships/oleObject" Target="../embeddings/oleObject10.bin"/><Relationship Id="rId2" Type="http://schemas.openxmlformats.org/officeDocument/2006/relationships/slideLayout" Target="../slideLayouts/slideLayout2.xml"/><Relationship Id="rId16" Type="http://schemas.openxmlformats.org/officeDocument/2006/relationships/oleObject" Target="../embeddings/oleObject9.bin"/><Relationship Id="rId1" Type="http://schemas.openxmlformats.org/officeDocument/2006/relationships/vmlDrawing" Target="../drawings/vmlDrawing1.vml"/><Relationship Id="rId6" Type="http://schemas.openxmlformats.org/officeDocument/2006/relationships/image" Target="../media/image2.wmf"/><Relationship Id="rId11" Type="http://schemas.openxmlformats.org/officeDocument/2006/relationships/oleObject" Target="../embeddings/oleObject5.bin"/><Relationship Id="rId5" Type="http://schemas.openxmlformats.org/officeDocument/2006/relationships/oleObject" Target="../embeddings/oleObject2.bin"/><Relationship Id="rId15" Type="http://schemas.openxmlformats.org/officeDocument/2006/relationships/oleObject" Target="../embeddings/oleObject8.bin"/><Relationship Id="rId10" Type="http://schemas.openxmlformats.org/officeDocument/2006/relationships/image" Target="../media/image4.wmf"/><Relationship Id="rId4" Type="http://schemas.openxmlformats.org/officeDocument/2006/relationships/image" Target="../media/image1.wmf"/><Relationship Id="rId9" Type="http://schemas.openxmlformats.org/officeDocument/2006/relationships/oleObject" Target="../embeddings/oleObject4.bin"/><Relationship Id="rId14" Type="http://schemas.openxmlformats.org/officeDocument/2006/relationships/oleObject" Target="../embeddings/oleObject7.bin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wmf"/><Relationship Id="rId3" Type="http://schemas.openxmlformats.org/officeDocument/2006/relationships/oleObject" Target="../embeddings/oleObject11.bin"/><Relationship Id="rId7" Type="http://schemas.openxmlformats.org/officeDocument/2006/relationships/oleObject" Target="../embeddings/oleObject1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2.wmf"/><Relationship Id="rId5" Type="http://schemas.openxmlformats.org/officeDocument/2006/relationships/oleObject" Target="../embeddings/oleObject12.bin"/><Relationship Id="rId10" Type="http://schemas.openxmlformats.org/officeDocument/2006/relationships/image" Target="../media/image4.wmf"/><Relationship Id="rId4" Type="http://schemas.openxmlformats.org/officeDocument/2006/relationships/image" Target="../media/image1.wmf"/><Relationship Id="rId9" Type="http://schemas.openxmlformats.org/officeDocument/2006/relationships/oleObject" Target="../embeddings/oleObject14.bin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wmf"/><Relationship Id="rId3" Type="http://schemas.openxmlformats.org/officeDocument/2006/relationships/oleObject" Target="../embeddings/oleObject15.bin"/><Relationship Id="rId7" Type="http://schemas.openxmlformats.org/officeDocument/2006/relationships/oleObject" Target="../embeddings/oleObject1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7.wmf"/><Relationship Id="rId5" Type="http://schemas.openxmlformats.org/officeDocument/2006/relationships/oleObject" Target="../embeddings/oleObject16.bin"/><Relationship Id="rId4" Type="http://schemas.openxmlformats.org/officeDocument/2006/relationships/image" Target="../media/image6.w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wmf"/><Relationship Id="rId3" Type="http://schemas.openxmlformats.org/officeDocument/2006/relationships/oleObject" Target="../embeddings/oleObject18.bin"/><Relationship Id="rId7" Type="http://schemas.openxmlformats.org/officeDocument/2006/relationships/oleObject" Target="../embeddings/oleObject2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10.wmf"/><Relationship Id="rId5" Type="http://schemas.openxmlformats.org/officeDocument/2006/relationships/oleObject" Target="../embeddings/oleObject19.bin"/><Relationship Id="rId10" Type="http://schemas.openxmlformats.org/officeDocument/2006/relationships/image" Target="../media/image12.wmf"/><Relationship Id="rId4" Type="http://schemas.openxmlformats.org/officeDocument/2006/relationships/image" Target="../media/image9.wmf"/><Relationship Id="rId9" Type="http://schemas.openxmlformats.org/officeDocument/2006/relationships/oleObject" Target="../embeddings/oleObject21.bin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963738"/>
          </a:xfrm>
        </p:spPr>
        <p:txBody>
          <a:bodyPr/>
          <a:lstStyle/>
          <a:p>
            <a:pPr eaLnBrk="1" hangingPunct="1"/>
            <a:r>
              <a:rPr lang="en-GB" sz="4000" dirty="0"/>
              <a:t>Way forward on SDR requirements</a:t>
            </a:r>
            <a:endParaRPr lang="en-GB" altLang="en-US" sz="4000" dirty="0"/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533400" y="4654550"/>
            <a:ext cx="7924800" cy="1752600"/>
          </a:xfrm>
        </p:spPr>
        <p:txBody>
          <a:bodyPr/>
          <a:lstStyle/>
          <a:p>
            <a:pPr eaLnBrk="1" hangingPunct="1"/>
            <a:r>
              <a:rPr lang="en-US" altLang="en-US" sz="2800" dirty="0">
                <a:solidFill>
                  <a:srgbClr val="898989"/>
                </a:solidFill>
              </a:rPr>
              <a:t>NTT DOCOMO, …</a:t>
            </a:r>
          </a:p>
        </p:txBody>
      </p:sp>
      <p:sp>
        <p:nvSpPr>
          <p:cNvPr id="3076" name="TextBox 3"/>
          <p:cNvSpPr txBox="1">
            <a:spLocks noChangeArrowheads="1"/>
          </p:cNvSpPr>
          <p:nvPr/>
        </p:nvSpPr>
        <p:spPr bwMode="auto">
          <a:xfrm>
            <a:off x="296863" y="323850"/>
            <a:ext cx="3660810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1800" b="1" dirty="0"/>
              <a:t>3GPP TSG-RAN WG4 Meeting #90bis</a:t>
            </a:r>
          </a:p>
          <a:p>
            <a:pPr>
              <a:buNone/>
            </a:pPr>
            <a:r>
              <a:rPr lang="en-US" sz="1800" b="1" dirty="0"/>
              <a:t>Xi’an, China, 8 April – 12 April 2018</a:t>
            </a:r>
            <a:br>
              <a:rPr lang="en-GB" sz="1800" b="1" dirty="0"/>
            </a:br>
            <a:r>
              <a:rPr lang="en-US" altLang="zh-CN" sz="1800" b="1" dirty="0"/>
              <a:t>Agenda Item: </a:t>
            </a:r>
            <a:r>
              <a:rPr lang="en-GB" altLang="zh-CN" sz="1800" b="1" dirty="0"/>
              <a:t>6</a:t>
            </a:r>
            <a:r>
              <a:rPr lang="en-GB" sz="1800" b="1" dirty="0"/>
              <a:t>.12.1.2</a:t>
            </a:r>
            <a:endParaRPr lang="en-US" altLang="zh-CN" sz="1800" b="1" dirty="0">
              <a:solidFill>
                <a:srgbClr val="FF0000"/>
              </a:solidFill>
            </a:endParaRPr>
          </a:p>
        </p:txBody>
      </p:sp>
      <p:sp>
        <p:nvSpPr>
          <p:cNvPr id="3077" name="TextBox 4"/>
          <p:cNvSpPr txBox="1">
            <a:spLocks noChangeArrowheads="1"/>
          </p:cNvSpPr>
          <p:nvPr/>
        </p:nvSpPr>
        <p:spPr bwMode="auto">
          <a:xfrm>
            <a:off x="7479904" y="323850"/>
            <a:ext cx="13211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/>
              <a:t>R4-</a:t>
            </a:r>
            <a:r>
              <a:rPr lang="en-GB" sz="1800" b="1" dirty="0"/>
              <a:t>1904755</a:t>
            </a:r>
            <a:endParaRPr lang="zh-CN" altLang="en-US" sz="1800" b="1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CE676F0-2DA7-4A29-B68F-8952D44A44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ja-JP" dirty="0"/>
              <a:t>SDR methodology for EN-DC including FR2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6B233118-ADDB-4A91-8509-B4757A4A664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ja-JP" sz="2000" dirty="0"/>
              <a:t>Current options(Cont.):</a:t>
            </a:r>
          </a:p>
          <a:p>
            <a:pPr lvl="1"/>
            <a:r>
              <a:rPr kumimoji="1" lang="en-US" altLang="ja-JP" sz="1600" dirty="0"/>
              <a:t>Option 1 (Intel):</a:t>
            </a:r>
          </a:p>
          <a:p>
            <a:pPr lvl="2"/>
            <a:r>
              <a:rPr kumimoji="1" lang="en-US" altLang="ja-JP" sz="1400" dirty="0"/>
              <a:t>Step 3: Select one EN-DC bandwidth combination among all supported EN-DC configurations and set of per component carrier (CC) UE capabilities among all supported UE capabilities that provides the largest total data rate (</a:t>
            </a:r>
            <a:r>
              <a:rPr kumimoji="1" lang="en-US" altLang="ja-JP" sz="1400" dirty="0" err="1"/>
              <a:t>DataRateEUTRA</a:t>
            </a:r>
            <a:r>
              <a:rPr kumimoji="1" lang="en-US" altLang="ja-JP" sz="1400" dirty="0"/>
              <a:t>+ DataRateFR2)</a:t>
            </a:r>
          </a:p>
          <a:p>
            <a:pPr lvl="2"/>
            <a:r>
              <a:rPr kumimoji="1" lang="en-US" altLang="ja-JP" sz="1400" dirty="0"/>
              <a:t>Step 4: For each NR FR2 CC in EN-DC bandwidth combination, use MCSs from Step 1-4 for selected EN-DC bandwidth combination.</a:t>
            </a:r>
          </a:p>
          <a:p>
            <a:endParaRPr kumimoji="1" lang="en-US" altLang="ja-JP" sz="2000" dirty="0"/>
          </a:p>
          <a:p>
            <a:r>
              <a:rPr kumimoji="1" lang="en-US" altLang="ja-JP" sz="2000" dirty="0"/>
              <a:t>Proposal:</a:t>
            </a:r>
          </a:p>
          <a:p>
            <a:pPr lvl="1"/>
            <a:r>
              <a:rPr kumimoji="1" lang="en-US" altLang="ja-JP" sz="1600" dirty="0"/>
              <a:t>Taking Option 1 as baseline</a:t>
            </a:r>
          </a:p>
          <a:p>
            <a:pPr lvl="1"/>
            <a:endParaRPr kumimoji="1" lang="en-US" altLang="ja-JP" sz="1600" dirty="0"/>
          </a:p>
          <a:p>
            <a:pPr lvl="1"/>
            <a:endParaRPr kumimoji="1" lang="en-US" altLang="ja-JP" sz="1600" dirty="0"/>
          </a:p>
          <a:p>
            <a:pPr lvl="1"/>
            <a:endParaRPr kumimoji="1" lang="en-US" altLang="ja-JP" sz="1600" dirty="0"/>
          </a:p>
          <a:p>
            <a:pPr lvl="1"/>
            <a:endParaRPr kumimoji="1" lang="en-US" altLang="ja-JP" sz="1600" dirty="0"/>
          </a:p>
          <a:p>
            <a:pPr lvl="1"/>
            <a:endParaRPr kumimoji="1" lang="en-US" altLang="ja-JP" sz="1600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FA56BA6B-DF2A-49FF-BD17-FC36324682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10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8857471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CE676F0-2DA7-4A29-B68F-8952D44A44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SDR methodology for EN-DC including FR1 and FR2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6B233118-ADDB-4A91-8509-B4757A4A664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ja-JP" sz="2000" dirty="0"/>
              <a:t>Previous agreement: </a:t>
            </a:r>
          </a:p>
          <a:p>
            <a:pPr lvl="1"/>
            <a:r>
              <a:rPr kumimoji="1" lang="en-US" altLang="ja-JP" sz="1600" dirty="0"/>
              <a:t>Same as for SDR methodology for EN-DC within FR1</a:t>
            </a:r>
          </a:p>
          <a:p>
            <a:r>
              <a:rPr kumimoji="1" lang="en-US" altLang="ja-JP" sz="2000" dirty="0"/>
              <a:t>Current options:</a:t>
            </a:r>
          </a:p>
          <a:p>
            <a:pPr lvl="1"/>
            <a:r>
              <a:rPr kumimoji="1" lang="en-US" altLang="ja-JP" sz="1600" dirty="0"/>
              <a:t>Option 1 (Intel):</a:t>
            </a:r>
          </a:p>
          <a:p>
            <a:pPr lvl="2"/>
            <a:r>
              <a:rPr kumimoji="1" lang="en-US" altLang="ja-JP" sz="1400" dirty="0"/>
              <a:t>Step 1: Calculate data rate (DataRateFR2) for FR2 CCs for all supported EN-DC configurations and set of per component carrier (CC) UE capabilities among all supported UE capabilities:</a:t>
            </a:r>
          </a:p>
          <a:p>
            <a:pPr lvl="3"/>
            <a:r>
              <a:rPr kumimoji="1" lang="en-US" altLang="ja-JP" sz="1200" dirty="0"/>
              <a:t>Step 1-1: Select </a:t>
            </a:r>
            <a:r>
              <a:rPr kumimoji="1" lang="en-US" altLang="ja-JP" sz="1200" dirty="0" err="1"/>
              <a:t>MCSupperbound</a:t>
            </a:r>
            <a:r>
              <a:rPr kumimoji="1" lang="en-US" altLang="ja-JP" sz="1200" dirty="0"/>
              <a:t> which allows to achieve the largest data rate [TS 38.306 [14, Section 4.1.2]] based on UE capabilities. </a:t>
            </a:r>
          </a:p>
          <a:p>
            <a:pPr lvl="3"/>
            <a:r>
              <a:rPr kumimoji="1" lang="en-US" altLang="ja-JP" sz="1200" dirty="0"/>
              <a:t>Step 1-2: Identify testable SNR value for particular test configuration based on test equipment characteristics</a:t>
            </a:r>
          </a:p>
          <a:p>
            <a:pPr lvl="3"/>
            <a:r>
              <a:rPr kumimoji="1" lang="en-US" altLang="ja-JP" sz="1200" dirty="0"/>
              <a:t>Step 1-3: Use “SNR to </a:t>
            </a:r>
            <a:r>
              <a:rPr kumimoji="1" lang="en-US" altLang="ja-JP" sz="1200" dirty="0" err="1"/>
              <a:t>MCS+Rank</a:t>
            </a:r>
            <a:r>
              <a:rPr kumimoji="1" lang="en-US" altLang="ja-JP" sz="1200" dirty="0"/>
              <a:t>” table to find </a:t>
            </a:r>
            <a:r>
              <a:rPr kumimoji="1" lang="en-US" altLang="ja-JP" sz="1200" dirty="0" err="1"/>
              <a:t>MCSpractical</a:t>
            </a:r>
            <a:r>
              <a:rPr kumimoji="1" lang="en-US" altLang="ja-JP" sz="1200" dirty="0"/>
              <a:t> for each FR2 CC in EN-DC bandwidth combination</a:t>
            </a:r>
          </a:p>
          <a:p>
            <a:pPr lvl="3"/>
            <a:r>
              <a:rPr kumimoji="1" lang="en-US" altLang="ja-JP" sz="1200" dirty="0"/>
              <a:t>Step 1-4: Calculate data rate using the MCS = min(</a:t>
            </a:r>
            <a:r>
              <a:rPr kumimoji="1" lang="en-US" altLang="ja-JP" sz="1200" dirty="0" err="1"/>
              <a:t>MCSupperbound</a:t>
            </a:r>
            <a:r>
              <a:rPr kumimoji="1" lang="en-US" altLang="ja-JP" sz="1200" dirty="0"/>
              <a:t>, </a:t>
            </a:r>
            <a:r>
              <a:rPr kumimoji="1" lang="en-US" altLang="ja-JP" sz="1200" dirty="0" err="1"/>
              <a:t>MCSpractical</a:t>
            </a:r>
            <a:r>
              <a:rPr kumimoji="1" lang="en-US" altLang="ja-JP" sz="1200" dirty="0"/>
              <a:t>) for each FR2 CC in EN-DC bandwidth combination</a:t>
            </a:r>
          </a:p>
          <a:p>
            <a:pPr lvl="2"/>
            <a:r>
              <a:rPr kumimoji="1" lang="en-US" altLang="ja-JP" sz="1400" dirty="0"/>
              <a:t>Step 2: Calculate data rate (DataRateFR1 + </a:t>
            </a:r>
            <a:r>
              <a:rPr kumimoji="1" lang="en-US" altLang="ja-JP" sz="1400" dirty="0" err="1"/>
              <a:t>DataRateEUTRA</a:t>
            </a:r>
            <a:r>
              <a:rPr kumimoji="1" lang="en-US" altLang="ja-JP" sz="1400" dirty="0"/>
              <a:t>) for FR1 NR and EUTRA CCs for all supported EN-DC configurations and set of per component carrier (CC) UE capabilities among all supported UE capabilities using equation from [TS 38.306 [14, Section 4.1.2]]</a:t>
            </a:r>
          </a:p>
          <a:p>
            <a:pPr lvl="3"/>
            <a:r>
              <a:rPr kumimoji="1" lang="en-US" altLang="ja-JP" sz="1200" dirty="0"/>
              <a:t>Set of per NR CC UE capabilities includes channel bandwidth, subcarrier spacing, number of PDSCH MIMO layers, modulation format and scaling factor [TS 38.306 [14, Section 4.1.2]].</a:t>
            </a:r>
          </a:p>
          <a:p>
            <a:pPr lvl="3"/>
            <a:r>
              <a:rPr kumimoji="1" lang="en-US" altLang="ja-JP" sz="1200" dirty="0"/>
              <a:t>Set of per EUTRA CC UE capabilities includes channel bandwidth, number of PDSCH MIMO layers and modulation format [TS 38.306 [14, Section 4.1.2]].</a:t>
            </a:r>
          </a:p>
          <a:p>
            <a:pPr lvl="2"/>
            <a:endParaRPr kumimoji="1" lang="en-US" altLang="ja-JP" sz="1400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FA56BA6B-DF2A-49FF-BD17-FC36324682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11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6435024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CE676F0-2DA7-4A29-B68F-8952D44A44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SDR methodology for EN-DC including FR1 and FR2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6B233118-ADDB-4A91-8509-B4757A4A664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ja-JP" sz="2000" dirty="0"/>
              <a:t>Current options(Cont.):</a:t>
            </a:r>
          </a:p>
          <a:p>
            <a:pPr lvl="1"/>
            <a:r>
              <a:rPr kumimoji="1" lang="en-US" altLang="ja-JP" sz="1600" dirty="0"/>
              <a:t>Option 1 (Intel):</a:t>
            </a:r>
          </a:p>
          <a:p>
            <a:pPr lvl="2"/>
            <a:r>
              <a:rPr kumimoji="1" lang="en-US" altLang="ja-JP" sz="1400" dirty="0" err="1"/>
              <a:t>SStep</a:t>
            </a:r>
            <a:r>
              <a:rPr kumimoji="1" lang="en-US" altLang="ja-JP" sz="1400" dirty="0"/>
              <a:t> 3: Select one EN-DC bandwidth combination among all supported EN-DC configurations and set of per component carrier (CC) UE capabilities among all supported UE capabilities that provides the largest total data rate (DataRateFR1 + </a:t>
            </a:r>
            <a:r>
              <a:rPr kumimoji="1" lang="en-US" altLang="ja-JP" sz="1400" dirty="0" err="1"/>
              <a:t>DataRateEUTRA</a:t>
            </a:r>
            <a:r>
              <a:rPr kumimoji="1" lang="en-US" altLang="ja-JP" sz="1400" dirty="0"/>
              <a:t>+ DataRateFR2).</a:t>
            </a:r>
          </a:p>
          <a:p>
            <a:pPr lvl="2"/>
            <a:r>
              <a:rPr kumimoji="1" lang="en-US" altLang="ja-JP" sz="1400" dirty="0"/>
              <a:t>Step 4: For each NR FR2 CC in EN-DC bandwidth combination, use MCSs from Step 1-4 for selected EN-DC bandwidth combination.</a:t>
            </a:r>
          </a:p>
          <a:p>
            <a:r>
              <a:rPr kumimoji="1" lang="en-US" altLang="ja-JP" sz="2000" dirty="0"/>
              <a:t>Proposal</a:t>
            </a:r>
          </a:p>
          <a:p>
            <a:pPr lvl="1"/>
            <a:r>
              <a:rPr kumimoji="1" lang="en-US" altLang="ja-JP" sz="1600" dirty="0"/>
              <a:t>Taking Option 1 as baseline</a:t>
            </a:r>
          </a:p>
          <a:p>
            <a:pPr lvl="2"/>
            <a:endParaRPr kumimoji="1" lang="en-US" altLang="ja-JP" sz="1400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FA56BA6B-DF2A-49FF-BD17-FC36324682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12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115682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AB22E77-1684-4997-91FB-CCCDD26E1B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Others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072AADF2-C254-41A1-9EFF-EC1FF55FA49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ja-JP" sz="2000" dirty="0"/>
              <a:t>Issue: HARQ process for </a:t>
            </a:r>
            <a:r>
              <a:rPr lang="en-US" altLang="ja-JP" sz="2000" dirty="0"/>
              <a:t>scenarios with 60 kHz SCS with TDD DL-UL patter DDSU</a:t>
            </a:r>
            <a:endParaRPr kumimoji="1" lang="en-US" altLang="ja-JP" sz="2000" dirty="0"/>
          </a:p>
          <a:p>
            <a:pPr lvl="1"/>
            <a:r>
              <a:rPr lang="en-US" altLang="ja-JP" sz="1800" dirty="0"/>
              <a:t>Proposal: Configure maximum number of HARQ process equal to 10</a:t>
            </a:r>
            <a:endParaRPr lang="ja-JP" altLang="ja-JP" sz="1800" dirty="0"/>
          </a:p>
          <a:p>
            <a:pPr lvl="1"/>
            <a:endParaRPr kumimoji="1" lang="ja-JP" altLang="en-US" sz="1800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54BCAF00-DBE2-4F2B-A629-B4AD5CEB86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13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578063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ja-JP" dirty="0"/>
              <a:t>Upper bound/Practical MCS for FR1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3" indent="-342900">
              <a:buFont typeface="Arial" panose="020B0604020202020204" pitchFamily="34" charset="0"/>
              <a:buChar char="•"/>
            </a:pPr>
            <a:r>
              <a:rPr lang="en-US" sz="2000" dirty="0"/>
              <a:t>Previous agreement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495144" y="6356350"/>
            <a:ext cx="2133600" cy="365125"/>
          </a:xfrm>
        </p:spPr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2</a:t>
            </a:fld>
            <a:endParaRPr lang="en-US" altLang="zh-CN"/>
          </a:p>
        </p:txBody>
      </p:sp>
      <p:graphicFrame>
        <p:nvGraphicFramePr>
          <p:cNvPr id="11" name="表 10">
            <a:extLst>
              <a:ext uri="{FF2B5EF4-FFF2-40B4-BE49-F238E27FC236}">
                <a16:creationId xmlns:a16="http://schemas.microsoft.com/office/drawing/2014/main" id="{1D13ECA5-9C10-48EE-9792-DFC716B4AEB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2088804"/>
              </p:ext>
            </p:extLst>
          </p:nvPr>
        </p:nvGraphicFramePr>
        <p:xfrm>
          <a:off x="322944" y="1732497"/>
          <a:ext cx="4191000" cy="4947302"/>
        </p:xfrm>
        <a:graphic>
          <a:graphicData uri="http://schemas.openxmlformats.org/drawingml/2006/table">
            <a:tbl>
              <a:tblPr firstRow="1" firstCol="1" bandRow="1"/>
              <a:tblGrid>
                <a:gridCol w="643167">
                  <a:extLst>
                    <a:ext uri="{9D8B030D-6E8A-4147-A177-3AD203B41FA5}">
                      <a16:colId xmlns:a16="http://schemas.microsoft.com/office/drawing/2014/main" val="1355346881"/>
                    </a:ext>
                  </a:extLst>
                </a:gridCol>
                <a:gridCol w="503046">
                  <a:extLst>
                    <a:ext uri="{9D8B030D-6E8A-4147-A177-3AD203B41FA5}">
                      <a16:colId xmlns:a16="http://schemas.microsoft.com/office/drawing/2014/main" val="3999500192"/>
                    </a:ext>
                  </a:extLst>
                </a:gridCol>
                <a:gridCol w="501784">
                  <a:extLst>
                    <a:ext uri="{9D8B030D-6E8A-4147-A177-3AD203B41FA5}">
                      <a16:colId xmlns:a16="http://schemas.microsoft.com/office/drawing/2014/main" val="3809398693"/>
                    </a:ext>
                  </a:extLst>
                </a:gridCol>
                <a:gridCol w="503046">
                  <a:extLst>
                    <a:ext uri="{9D8B030D-6E8A-4147-A177-3AD203B41FA5}">
                      <a16:colId xmlns:a16="http://schemas.microsoft.com/office/drawing/2014/main" val="4095392148"/>
                    </a:ext>
                  </a:extLst>
                </a:gridCol>
                <a:gridCol w="1020610">
                  <a:extLst>
                    <a:ext uri="{9D8B030D-6E8A-4147-A177-3AD203B41FA5}">
                      <a16:colId xmlns:a16="http://schemas.microsoft.com/office/drawing/2014/main" val="1622582116"/>
                    </a:ext>
                  </a:extLst>
                </a:gridCol>
                <a:gridCol w="1019347">
                  <a:extLst>
                    <a:ext uri="{9D8B030D-6E8A-4147-A177-3AD203B41FA5}">
                      <a16:colId xmlns:a16="http://schemas.microsoft.com/office/drawing/2014/main" val="2987298468"/>
                    </a:ext>
                  </a:extLst>
                </a:gridCol>
              </a:tblGrid>
              <a:tr h="337983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  <a:tabLst>
                          <a:tab pos="540385" algn="l"/>
                        </a:tabLst>
                      </a:pPr>
                      <a:r>
                        <a:rPr lang="en-GB" sz="1050" b="1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UE capability</a:t>
                      </a:r>
                      <a:br>
                        <a:rPr lang="en-GB" sz="1050" b="1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</a:br>
                      <a:r>
                        <a:rPr lang="en-GB" sz="1050" b="1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index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7590" marR="27590" marT="68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  <a:tabLst>
                          <a:tab pos="540385" algn="l"/>
                        </a:tabLst>
                      </a:pPr>
                      <a:endParaRPr lang="en-US" sz="105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27590" marR="27590" marT="68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  <a:tabLst>
                          <a:tab pos="540385" algn="l"/>
                        </a:tabLst>
                      </a:pPr>
                      <a:endParaRPr lang="en-US" sz="105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27590" marR="27590" marT="68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  <a:tabLst>
                          <a:tab pos="540385" algn="l"/>
                        </a:tabLst>
                      </a:pPr>
                      <a:endParaRPr lang="en-US" sz="105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27590" marR="27590" marT="68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  <a:tabLst>
                          <a:tab pos="540385" algn="l"/>
                        </a:tabLst>
                      </a:pPr>
                      <a:endParaRPr lang="en-US" sz="105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27590" marR="27590" marT="68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  <a:tabLst>
                          <a:tab pos="540385" algn="l"/>
                        </a:tabLst>
                      </a:pPr>
                      <a:endParaRPr lang="en-US" sz="105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27590" marR="27590" marT="68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18980607"/>
                  </a:ext>
                </a:extLst>
              </a:tr>
              <a:tr h="9518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1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9663" marR="49663" marT="68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1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9663" marR="49663" marT="68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8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9663" marR="49663" marT="68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1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9663" marR="49663" marT="68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en-GB" sz="1000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26</a:t>
                      </a:r>
                      <a:endParaRPr lang="ja-JP" sz="10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9663" marR="49663" marT="689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  <a:tabLst>
                          <a:tab pos="540385" algn="l"/>
                        </a:tabLs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[26]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9663" marR="49663" marT="68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06891541"/>
                  </a:ext>
                </a:extLst>
              </a:tr>
              <a:tr h="9518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2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9663" marR="49663" marT="68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1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9663" marR="49663" marT="68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8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9663" marR="49663" marT="68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0.8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9663" marR="49663" marT="68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21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9663" marR="49663" marT="689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46764091"/>
                  </a:ext>
                </a:extLst>
              </a:tr>
              <a:tr h="9518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3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9663" marR="49663" marT="68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1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9663" marR="49663" marT="68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8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9663" marR="49663" marT="68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0.75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9663" marR="49663" marT="68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20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9663" marR="49663" marT="689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17170585"/>
                  </a:ext>
                </a:extLst>
              </a:tr>
              <a:tr h="9518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4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9663" marR="49663" marT="68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1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9663" marR="49663" marT="68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8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9663" marR="49663" marT="68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0.4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9663" marR="49663" marT="68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11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9663" marR="49663" marT="689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63698209"/>
                  </a:ext>
                </a:extLst>
              </a:tr>
              <a:tr h="9518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5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9663" marR="49663" marT="68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1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9663" marR="49663" marT="68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6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9663" marR="49663" marT="68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1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9663" marR="49663" marT="68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27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9663" marR="49663" marT="689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  <a:tabLst>
                          <a:tab pos="540385" algn="l"/>
                        </a:tabLs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[27]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9663" marR="49663" marT="68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33079957"/>
                  </a:ext>
                </a:extLst>
              </a:tr>
              <a:tr h="9518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6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9663" marR="49663" marT="68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1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9663" marR="49663" marT="68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6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9663" marR="49663" marT="68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0.8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9663" marR="49663" marT="68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23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9663" marR="49663" marT="689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4515976"/>
                  </a:ext>
                </a:extLst>
              </a:tr>
              <a:tr h="9518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7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9663" marR="49663" marT="68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1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9663" marR="49663" marT="68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6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9663" marR="49663" marT="68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0.75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9663" marR="49663" marT="68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22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9663" marR="49663" marT="689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38570562"/>
                  </a:ext>
                </a:extLst>
              </a:tr>
              <a:tr h="9518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8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9663" marR="49663" marT="68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1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9663" marR="49663" marT="68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6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9663" marR="49663" marT="68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0.4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9663" marR="49663" marT="68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14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9663" marR="49663" marT="689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68773250"/>
                  </a:ext>
                </a:extLst>
              </a:tr>
              <a:tr h="9518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9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9663" marR="49663" marT="68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1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9663" marR="49663" marT="68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4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9663" marR="49663" marT="68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1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9663" marR="49663" marT="68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16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9663" marR="49663" marT="689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  <a:tabLst>
                          <a:tab pos="540385" algn="l"/>
                        </a:tabLs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[16]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9663" marR="49663" marT="68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02169878"/>
                  </a:ext>
                </a:extLst>
              </a:tr>
              <a:tr h="9518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10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9663" marR="49663" marT="68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1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9663" marR="49663" marT="68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4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9663" marR="49663" marT="68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0.8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9663" marR="49663" marT="68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16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9663" marR="49663" marT="689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58913381"/>
                  </a:ext>
                </a:extLst>
              </a:tr>
              <a:tr h="9518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11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9663" marR="49663" marT="68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1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9663" marR="49663" marT="68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4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9663" marR="49663" marT="68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0.75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9663" marR="49663" marT="68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16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9663" marR="49663" marT="689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7250004"/>
                  </a:ext>
                </a:extLst>
              </a:tr>
              <a:tr h="9518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12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9663" marR="49663" marT="68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1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9663" marR="49663" marT="68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4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9663" marR="49663" marT="68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0.4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9663" marR="49663" marT="68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10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9663" marR="49663" marT="689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53071489"/>
                  </a:ext>
                </a:extLst>
              </a:tr>
              <a:tr h="9518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13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9663" marR="49663" marT="68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1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9663" marR="49663" marT="68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2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9663" marR="49663" marT="68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1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9663" marR="49663" marT="68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9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9663" marR="49663" marT="689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  <a:tabLst>
                          <a:tab pos="540385" algn="l"/>
                        </a:tabLs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[9]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9663" marR="49663" marT="68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80179421"/>
                  </a:ext>
                </a:extLst>
              </a:tr>
              <a:tr h="9518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14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9663" marR="49663" marT="68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1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9663" marR="49663" marT="68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2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9663" marR="49663" marT="68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0.8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9663" marR="49663" marT="68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9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9663" marR="49663" marT="689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62460255"/>
                  </a:ext>
                </a:extLst>
              </a:tr>
              <a:tr h="9518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15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9663" marR="49663" marT="68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1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9663" marR="49663" marT="68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2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9663" marR="49663" marT="68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0.75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9663" marR="49663" marT="68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9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9663" marR="49663" marT="689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00539264"/>
                  </a:ext>
                </a:extLst>
              </a:tr>
              <a:tr h="9518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16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9663" marR="49663" marT="68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1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9663" marR="49663" marT="68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2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9663" marR="49663" marT="68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0.4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9663" marR="49663" marT="68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4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9663" marR="49663" marT="689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66938068"/>
                  </a:ext>
                </a:extLst>
              </a:tr>
              <a:tr h="9518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17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9663" marR="49663" marT="68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2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9663" marR="49663" marT="68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8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9663" marR="49663" marT="68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1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9663" marR="49663" marT="68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26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9663" marR="49663" marT="689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  <a:tabLst>
                          <a:tab pos="540385" algn="l"/>
                        </a:tabLst>
                      </a:pPr>
                      <a:r>
                        <a:rPr lang="en-GB" sz="1000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[26]</a:t>
                      </a:r>
                      <a:endParaRPr lang="ja-JP" sz="10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9663" marR="49663" marT="68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83828466"/>
                  </a:ext>
                </a:extLst>
              </a:tr>
              <a:tr h="9518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18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9663" marR="49663" marT="68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2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9663" marR="49663" marT="68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8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9663" marR="49663" marT="68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0.8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9663" marR="49663" marT="68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21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9663" marR="49663" marT="689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31171257"/>
                  </a:ext>
                </a:extLst>
              </a:tr>
              <a:tr h="9518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19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9663" marR="49663" marT="68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2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9663" marR="49663" marT="689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8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9663" marR="49663" marT="68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0.75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9663" marR="49663" marT="68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20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9663" marR="49663" marT="689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21340572"/>
                  </a:ext>
                </a:extLst>
              </a:tr>
              <a:tr h="9518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20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9663" marR="49663" marT="68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2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9663" marR="49663" marT="689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8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9663" marR="49663" marT="68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0.4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9663" marR="49663" marT="68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11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9663" marR="49663" marT="689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64934121"/>
                  </a:ext>
                </a:extLst>
              </a:tr>
              <a:tr h="9518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21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9663" marR="49663" marT="68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2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9663" marR="49663" marT="689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6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9663" marR="49663" marT="68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1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9663" marR="49663" marT="68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27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9663" marR="49663" marT="689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  <a:tabLst>
                          <a:tab pos="540385" algn="l"/>
                        </a:tabLs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[27]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9663" marR="49663" marT="68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23996428"/>
                  </a:ext>
                </a:extLst>
              </a:tr>
              <a:tr h="9518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22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9663" marR="49663" marT="68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2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9663" marR="49663" marT="689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6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9663" marR="49663" marT="68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0.8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9663" marR="49663" marT="68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23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9663" marR="49663" marT="689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81656583"/>
                  </a:ext>
                </a:extLst>
              </a:tr>
              <a:tr h="9518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23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9663" marR="49663" marT="68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2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9663" marR="49663" marT="689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6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9663" marR="49663" marT="68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0.75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9663" marR="49663" marT="68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22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9663" marR="49663" marT="689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1654628"/>
                  </a:ext>
                </a:extLst>
              </a:tr>
              <a:tr h="9518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24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9663" marR="49663" marT="68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2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9663" marR="49663" marT="689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6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9663" marR="49663" marT="68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0.4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9663" marR="49663" marT="68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14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9663" marR="49663" marT="689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89639740"/>
                  </a:ext>
                </a:extLst>
              </a:tr>
              <a:tr h="9518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25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9663" marR="49663" marT="68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2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9663" marR="49663" marT="689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4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9663" marR="49663" marT="68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1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9663" marR="49663" marT="68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16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9663" marR="49663" marT="689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  <a:tabLst>
                          <a:tab pos="540385" algn="l"/>
                        </a:tabLs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[16]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9663" marR="49663" marT="68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47291038"/>
                  </a:ext>
                </a:extLst>
              </a:tr>
              <a:tr h="9518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26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9663" marR="49663" marT="68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2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9663" marR="49663" marT="689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4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9663" marR="49663" marT="68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0.8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9663" marR="49663" marT="68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16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9663" marR="49663" marT="689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69623604"/>
                  </a:ext>
                </a:extLst>
              </a:tr>
              <a:tr h="9518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27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9663" marR="49663" marT="68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2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9663" marR="49663" marT="689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4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9663" marR="49663" marT="68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0.75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9663" marR="49663" marT="68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16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9663" marR="49663" marT="689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06428265"/>
                  </a:ext>
                </a:extLst>
              </a:tr>
              <a:tr h="9518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28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9663" marR="49663" marT="68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2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9663" marR="49663" marT="689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4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9663" marR="49663" marT="68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0.4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9663" marR="49663" marT="68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en-GB" sz="1000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10</a:t>
                      </a:r>
                      <a:endParaRPr lang="ja-JP" sz="10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9663" marR="49663" marT="689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02555748"/>
                  </a:ext>
                </a:extLst>
              </a:tr>
            </a:tbl>
          </a:graphicData>
        </a:graphic>
      </p:graphicFrame>
      <p:graphicFrame>
        <p:nvGraphicFramePr>
          <p:cNvPr id="12" name="オブジェクト 11">
            <a:extLst>
              <a:ext uri="{FF2B5EF4-FFF2-40B4-BE49-F238E27FC236}">
                <a16:creationId xmlns:a16="http://schemas.microsoft.com/office/drawing/2014/main" id="{9256B9FB-5014-45AC-AF5C-C4CCC48A138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14932389"/>
              </p:ext>
            </p:extLst>
          </p:nvPr>
        </p:nvGraphicFramePr>
        <p:xfrm>
          <a:off x="1054436" y="1847418"/>
          <a:ext cx="304800" cy="266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55" name="Equation" r:id="rId3" imgW="304536" imgH="266469" progId="Equation.DSMT4">
                  <p:embed/>
                </p:oleObj>
              </mc:Choice>
              <mc:Fallback>
                <p:oleObj name="Equation" r:id="rId3" imgW="304536" imgH="266469" progId="Equation.DSMT4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54436" y="1847418"/>
                        <a:ext cx="304800" cy="266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オブジェクト 12">
            <a:extLst>
              <a:ext uri="{FF2B5EF4-FFF2-40B4-BE49-F238E27FC236}">
                <a16:creationId xmlns:a16="http://schemas.microsoft.com/office/drawing/2014/main" id="{ABCAF0DA-E88B-4724-AAEA-109095478D0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27063494"/>
              </p:ext>
            </p:extLst>
          </p:nvPr>
        </p:nvGraphicFramePr>
        <p:xfrm>
          <a:off x="1547874" y="1860118"/>
          <a:ext cx="215900" cy="241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56" name="Equation" r:id="rId5" imgW="215713" imgH="241091" progId="Equation.DSMT4">
                  <p:embed/>
                </p:oleObj>
              </mc:Choice>
              <mc:Fallback>
                <p:oleObj name="Equation" r:id="rId5" imgW="215713" imgH="241091" progId="Equation.DSMT4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47874" y="1860118"/>
                        <a:ext cx="215900" cy="2413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オブジェクト 13">
            <a:extLst>
              <a:ext uri="{FF2B5EF4-FFF2-40B4-BE49-F238E27FC236}">
                <a16:creationId xmlns:a16="http://schemas.microsoft.com/office/drawing/2014/main" id="{1C0E7FBA-7CE6-46CF-B857-381F9B355E1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92477934"/>
              </p:ext>
            </p:extLst>
          </p:nvPr>
        </p:nvGraphicFramePr>
        <p:xfrm>
          <a:off x="2089402" y="1853768"/>
          <a:ext cx="209550" cy="241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57" name="Equation" r:id="rId7" imgW="203112" imgH="241195" progId="Equation.DSMT4">
                  <p:embed/>
                </p:oleObj>
              </mc:Choice>
              <mc:Fallback>
                <p:oleObj name="Equation" r:id="rId7" imgW="203112" imgH="241195" progId="Equation.DSMT4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89402" y="1853768"/>
                        <a:ext cx="209550" cy="2413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オブジェクト 14">
            <a:extLst>
              <a:ext uri="{FF2B5EF4-FFF2-40B4-BE49-F238E27FC236}">
                <a16:creationId xmlns:a16="http://schemas.microsoft.com/office/drawing/2014/main" id="{46F283CC-9D8F-48CB-84B9-44CFD35CECE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98409550"/>
              </p:ext>
            </p:extLst>
          </p:nvPr>
        </p:nvGraphicFramePr>
        <p:xfrm>
          <a:off x="2624580" y="1853768"/>
          <a:ext cx="800100" cy="25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58" name="Equation" r:id="rId9" imgW="799753" imgH="253890" progId="Equation.DSMT4">
                  <p:embed/>
                </p:oleObj>
              </mc:Choice>
              <mc:Fallback>
                <p:oleObj name="Equation" r:id="rId9" imgW="799753" imgH="253890" progId="Equation.DSMT4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24580" y="1853768"/>
                        <a:ext cx="800100" cy="254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オブジェクト 15">
            <a:extLst>
              <a:ext uri="{FF2B5EF4-FFF2-40B4-BE49-F238E27FC236}">
                <a16:creationId xmlns:a16="http://schemas.microsoft.com/office/drawing/2014/main" id="{5D65B334-2214-442C-8B89-DFF6D44438B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83675184"/>
              </p:ext>
            </p:extLst>
          </p:nvPr>
        </p:nvGraphicFramePr>
        <p:xfrm>
          <a:off x="3620062" y="1853768"/>
          <a:ext cx="698500" cy="25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59" name="Equation" r:id="rId11" imgW="698197" imgH="253890" progId="Equation.DSMT4">
                  <p:embed/>
                </p:oleObj>
              </mc:Choice>
              <mc:Fallback>
                <p:oleObj name="Equation" r:id="rId11" imgW="698197" imgH="253890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20062" y="1853768"/>
                        <a:ext cx="698500" cy="254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表 16">
            <a:extLst>
              <a:ext uri="{FF2B5EF4-FFF2-40B4-BE49-F238E27FC236}">
                <a16:creationId xmlns:a16="http://schemas.microsoft.com/office/drawing/2014/main" id="{DB0CB56D-B475-4581-B8B0-7B4D141A727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8785380"/>
              </p:ext>
            </p:extLst>
          </p:nvPr>
        </p:nvGraphicFramePr>
        <p:xfrm>
          <a:off x="4666344" y="1719942"/>
          <a:ext cx="4191000" cy="3672918"/>
        </p:xfrm>
        <a:graphic>
          <a:graphicData uri="http://schemas.openxmlformats.org/drawingml/2006/table">
            <a:tbl>
              <a:tblPr firstRow="1" firstCol="1" bandRow="1"/>
              <a:tblGrid>
                <a:gridCol w="643167">
                  <a:extLst>
                    <a:ext uri="{9D8B030D-6E8A-4147-A177-3AD203B41FA5}">
                      <a16:colId xmlns:a16="http://schemas.microsoft.com/office/drawing/2014/main" val="1355346881"/>
                    </a:ext>
                  </a:extLst>
                </a:gridCol>
                <a:gridCol w="503046">
                  <a:extLst>
                    <a:ext uri="{9D8B030D-6E8A-4147-A177-3AD203B41FA5}">
                      <a16:colId xmlns:a16="http://schemas.microsoft.com/office/drawing/2014/main" val="3999500192"/>
                    </a:ext>
                  </a:extLst>
                </a:gridCol>
                <a:gridCol w="501784">
                  <a:extLst>
                    <a:ext uri="{9D8B030D-6E8A-4147-A177-3AD203B41FA5}">
                      <a16:colId xmlns:a16="http://schemas.microsoft.com/office/drawing/2014/main" val="3809398693"/>
                    </a:ext>
                  </a:extLst>
                </a:gridCol>
                <a:gridCol w="503046">
                  <a:extLst>
                    <a:ext uri="{9D8B030D-6E8A-4147-A177-3AD203B41FA5}">
                      <a16:colId xmlns:a16="http://schemas.microsoft.com/office/drawing/2014/main" val="4095392148"/>
                    </a:ext>
                  </a:extLst>
                </a:gridCol>
                <a:gridCol w="1020610">
                  <a:extLst>
                    <a:ext uri="{9D8B030D-6E8A-4147-A177-3AD203B41FA5}">
                      <a16:colId xmlns:a16="http://schemas.microsoft.com/office/drawing/2014/main" val="1622582116"/>
                    </a:ext>
                  </a:extLst>
                </a:gridCol>
                <a:gridCol w="1019347">
                  <a:extLst>
                    <a:ext uri="{9D8B030D-6E8A-4147-A177-3AD203B41FA5}">
                      <a16:colId xmlns:a16="http://schemas.microsoft.com/office/drawing/2014/main" val="2987298468"/>
                    </a:ext>
                  </a:extLst>
                </a:gridCol>
              </a:tblGrid>
              <a:tr h="337983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  <a:tabLst>
                          <a:tab pos="540385" algn="l"/>
                        </a:tabLst>
                      </a:pPr>
                      <a:r>
                        <a:rPr lang="en-GB" sz="1050" b="1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UE capability</a:t>
                      </a:r>
                      <a:br>
                        <a:rPr lang="en-GB" sz="1050" b="1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</a:br>
                      <a:r>
                        <a:rPr lang="en-GB" sz="1050" b="1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index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7590" marR="27590" marT="68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  <a:tabLst>
                          <a:tab pos="540385" algn="l"/>
                        </a:tabLst>
                      </a:pPr>
                      <a:endParaRPr lang="en-US" sz="105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27590" marR="27590" marT="68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  <a:tabLst>
                          <a:tab pos="540385" algn="l"/>
                        </a:tabLst>
                      </a:pPr>
                      <a:endParaRPr lang="en-US" sz="105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27590" marR="27590" marT="68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  <a:tabLst>
                          <a:tab pos="540385" algn="l"/>
                        </a:tabLst>
                      </a:pPr>
                      <a:endParaRPr lang="en-US" sz="105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27590" marR="27590" marT="68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  <a:tabLst>
                          <a:tab pos="540385" algn="l"/>
                        </a:tabLst>
                      </a:pPr>
                      <a:endParaRPr lang="en-US" sz="105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27590" marR="27590" marT="68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  <a:tabLst>
                          <a:tab pos="540385" algn="l"/>
                        </a:tabLst>
                      </a:pPr>
                      <a:endParaRPr lang="en-US" sz="105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27590" marR="27590" marT="68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18980607"/>
                  </a:ext>
                </a:extLst>
              </a:tr>
              <a:tr h="9518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29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9663" marR="49663" marT="68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2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9663" marR="49663" marT="689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2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9663" marR="49663" marT="68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1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9663" marR="49663" marT="68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9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9663" marR="49663" marT="689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  <a:tabLst>
                          <a:tab pos="540385" algn="l"/>
                        </a:tabLst>
                      </a:pPr>
                      <a:r>
                        <a:rPr lang="en-GB" sz="1000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[9]</a:t>
                      </a:r>
                      <a:endParaRPr lang="ja-JP" sz="10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9663" marR="49663" marT="68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99389254"/>
                  </a:ext>
                </a:extLst>
              </a:tr>
              <a:tr h="9518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30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9663" marR="49663" marT="68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2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9663" marR="49663" marT="689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2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9663" marR="49663" marT="68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0.8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9663" marR="49663" marT="68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9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9663" marR="49663" marT="689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46468669"/>
                  </a:ext>
                </a:extLst>
              </a:tr>
              <a:tr h="9518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31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9663" marR="49663" marT="68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2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9663" marR="49663" marT="689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2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9663" marR="49663" marT="68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0.75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9663" marR="49663" marT="68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9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9663" marR="49663" marT="689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13029522"/>
                  </a:ext>
                </a:extLst>
              </a:tr>
              <a:tr h="9518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32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9663" marR="49663" marT="68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2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9663" marR="49663" marT="689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2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9663" marR="49663" marT="68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0.4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9663" marR="49663" marT="68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4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9663" marR="49663" marT="689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30763402"/>
                  </a:ext>
                </a:extLst>
              </a:tr>
              <a:tr h="9518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33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9663" marR="49663" marT="689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4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9663" marR="49663" marT="689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8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9663" marR="49663" marT="68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1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9663" marR="49663" marT="68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27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9663" marR="49663" marT="689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  <a:tabLst>
                          <a:tab pos="540385" algn="l"/>
                        </a:tabLs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[26]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9663" marR="49663" marT="68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37190031"/>
                  </a:ext>
                </a:extLst>
              </a:tr>
              <a:tr h="9518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34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9663" marR="49663" marT="689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4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9663" marR="49663" marT="689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8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9663" marR="49663" marT="68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0.8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9663" marR="49663" marT="68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2</a:t>
                      </a:r>
                      <a:r>
                        <a:rPr lang="en-US" sz="10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3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9663" marR="49663" marT="689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84734146"/>
                  </a:ext>
                </a:extLst>
              </a:tr>
              <a:tr h="9518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35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9663" marR="49663" marT="689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4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9663" marR="49663" marT="689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8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9663" marR="49663" marT="68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0.75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9663" marR="49663" marT="68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22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9663" marR="49663" marT="689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10611227"/>
                  </a:ext>
                </a:extLst>
              </a:tr>
              <a:tr h="9518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36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9663" marR="49663" marT="689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4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9663" marR="49663" marT="689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8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9663" marR="49663" marT="68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0.4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9663" marR="49663" marT="68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12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9663" marR="49663" marT="689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52669370"/>
                  </a:ext>
                </a:extLst>
              </a:tr>
              <a:tr h="9518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37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9663" marR="49663" marT="689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4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9663" marR="49663" marT="689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6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9663" marR="49663" marT="68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1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9663" marR="49663" marT="68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28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9663" marR="49663" marT="689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  <a:tabLst>
                          <a:tab pos="540385" algn="l"/>
                        </a:tabLs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[27]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9663" marR="49663" marT="68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95763118"/>
                  </a:ext>
                </a:extLst>
              </a:tr>
              <a:tr h="9518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38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9663" marR="49663" marT="689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4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9663" marR="49663" marT="689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6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9663" marR="49663" marT="68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0.8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9663" marR="49663" marT="68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24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9663" marR="49663" marT="689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44942834"/>
                  </a:ext>
                </a:extLst>
              </a:tr>
              <a:tr h="9518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39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9663" marR="49663" marT="689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4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9663" marR="49663" marT="689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6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9663" marR="49663" marT="68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0.75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9663" marR="49663" marT="68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23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9663" marR="49663" marT="689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51609528"/>
                  </a:ext>
                </a:extLst>
              </a:tr>
              <a:tr h="9518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40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9663" marR="49663" marT="689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4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9663" marR="49663" marT="689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6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9663" marR="49663" marT="68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0.4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9663" marR="49663" marT="68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14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9663" marR="49663" marT="689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12469196"/>
                  </a:ext>
                </a:extLst>
              </a:tr>
              <a:tr h="9518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41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9663" marR="49663" marT="689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4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9663" marR="49663" marT="689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4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9663" marR="49663" marT="68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1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9663" marR="49663" marT="68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16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9663" marR="49663" marT="689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  <a:tabLst>
                          <a:tab pos="540385" algn="l"/>
                        </a:tabLs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[16]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9663" marR="49663" marT="68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3955841"/>
                  </a:ext>
                </a:extLst>
              </a:tr>
              <a:tr h="9518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42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9663" marR="49663" marT="689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4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9663" marR="49663" marT="689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4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9663" marR="49663" marT="68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0.8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9663" marR="49663" marT="68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16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9663" marR="49663" marT="689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80532004"/>
                  </a:ext>
                </a:extLst>
              </a:tr>
              <a:tr h="9518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43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9663" marR="49663" marT="689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4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9663" marR="49663" marT="689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4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9663" marR="49663" marT="68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0.75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9663" marR="49663" marT="68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16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9663" marR="49663" marT="689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18385599"/>
                  </a:ext>
                </a:extLst>
              </a:tr>
              <a:tr h="9518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44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9663" marR="49663" marT="689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4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9663" marR="49663" marT="689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4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9663" marR="49663" marT="68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0.4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9663" marR="49663" marT="68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11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9663" marR="49663" marT="689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53337762"/>
                  </a:ext>
                </a:extLst>
              </a:tr>
              <a:tr h="9518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45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9663" marR="49663" marT="689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4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9663" marR="49663" marT="689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2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9663" marR="49663" marT="68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1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9663" marR="49663" marT="68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9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9663" marR="49663" marT="689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  <a:tabLst>
                          <a:tab pos="540385" algn="l"/>
                        </a:tabLs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[9]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9663" marR="49663" marT="68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65003338"/>
                  </a:ext>
                </a:extLst>
              </a:tr>
              <a:tr h="9518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46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9663" marR="49663" marT="689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4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9663" marR="49663" marT="689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2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9663" marR="49663" marT="68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0.8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9663" marR="49663" marT="68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9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9663" marR="49663" marT="689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16346401"/>
                  </a:ext>
                </a:extLst>
              </a:tr>
              <a:tr h="9518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47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9663" marR="49663" marT="689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4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9663" marR="49663" marT="689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2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9663" marR="49663" marT="68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0.75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9663" marR="49663" marT="68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9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9663" marR="49663" marT="689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36483991"/>
                  </a:ext>
                </a:extLst>
              </a:tr>
              <a:tr h="9518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48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9663" marR="49663" marT="689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4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9663" marR="49663" marT="689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2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9663" marR="49663" marT="68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0.4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9663" marR="49663" marT="68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en-GB" sz="1000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5</a:t>
                      </a:r>
                      <a:endParaRPr lang="ja-JP" sz="10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9663" marR="49663" marT="689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34872489"/>
                  </a:ext>
                </a:extLst>
              </a:tr>
            </a:tbl>
          </a:graphicData>
        </a:graphic>
      </p:graphicFrame>
      <p:graphicFrame>
        <p:nvGraphicFramePr>
          <p:cNvPr id="18" name="オブジェクト 17">
            <a:extLst>
              <a:ext uri="{FF2B5EF4-FFF2-40B4-BE49-F238E27FC236}">
                <a16:creationId xmlns:a16="http://schemas.microsoft.com/office/drawing/2014/main" id="{6E3A23F3-69A6-4324-9971-8BF1325BE44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98786848"/>
              </p:ext>
            </p:extLst>
          </p:nvPr>
        </p:nvGraphicFramePr>
        <p:xfrm>
          <a:off x="5397836" y="1834863"/>
          <a:ext cx="304800" cy="266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60" name="Equation" r:id="rId13" imgW="304536" imgH="266469" progId="Equation.DSMT4">
                  <p:embed/>
                </p:oleObj>
              </mc:Choice>
              <mc:Fallback>
                <p:oleObj name="Equation" r:id="rId13" imgW="304536" imgH="266469" progId="Equation.DSMT4">
                  <p:embed/>
                  <p:pic>
                    <p:nvPicPr>
                      <p:cNvPr id="12" name="オブジェクト 11">
                        <a:extLst>
                          <a:ext uri="{FF2B5EF4-FFF2-40B4-BE49-F238E27FC236}">
                            <a16:creationId xmlns:a16="http://schemas.microsoft.com/office/drawing/2014/main" id="{9256B9FB-5014-45AC-AF5C-C4CCC48A138A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97836" y="1834863"/>
                        <a:ext cx="304800" cy="266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オブジェクト 18">
            <a:extLst>
              <a:ext uri="{FF2B5EF4-FFF2-40B4-BE49-F238E27FC236}">
                <a16:creationId xmlns:a16="http://schemas.microsoft.com/office/drawing/2014/main" id="{7CF47CC9-DD01-476D-8CFF-9EC4EE73885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82307327"/>
              </p:ext>
            </p:extLst>
          </p:nvPr>
        </p:nvGraphicFramePr>
        <p:xfrm>
          <a:off x="5891274" y="1847563"/>
          <a:ext cx="215900" cy="241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61" name="Equation" r:id="rId14" imgW="215713" imgH="241091" progId="Equation.DSMT4">
                  <p:embed/>
                </p:oleObj>
              </mc:Choice>
              <mc:Fallback>
                <p:oleObj name="Equation" r:id="rId14" imgW="215713" imgH="241091" progId="Equation.DSMT4">
                  <p:embed/>
                  <p:pic>
                    <p:nvPicPr>
                      <p:cNvPr id="13" name="オブジェクト 12">
                        <a:extLst>
                          <a:ext uri="{FF2B5EF4-FFF2-40B4-BE49-F238E27FC236}">
                            <a16:creationId xmlns:a16="http://schemas.microsoft.com/office/drawing/2014/main" id="{ABCAF0DA-E88B-4724-AAEA-109095478D0A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91274" y="1847563"/>
                        <a:ext cx="215900" cy="2413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オブジェクト 19">
            <a:extLst>
              <a:ext uri="{FF2B5EF4-FFF2-40B4-BE49-F238E27FC236}">
                <a16:creationId xmlns:a16="http://schemas.microsoft.com/office/drawing/2014/main" id="{5BBD1CB2-A9B0-46CB-A761-FAEEEF88D88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12959947"/>
              </p:ext>
            </p:extLst>
          </p:nvPr>
        </p:nvGraphicFramePr>
        <p:xfrm>
          <a:off x="6432802" y="1841213"/>
          <a:ext cx="209550" cy="241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62" name="Equation" r:id="rId15" imgW="203112" imgH="241195" progId="Equation.DSMT4">
                  <p:embed/>
                </p:oleObj>
              </mc:Choice>
              <mc:Fallback>
                <p:oleObj name="Equation" r:id="rId15" imgW="203112" imgH="241195" progId="Equation.DSMT4">
                  <p:embed/>
                  <p:pic>
                    <p:nvPicPr>
                      <p:cNvPr id="14" name="オブジェクト 13">
                        <a:extLst>
                          <a:ext uri="{FF2B5EF4-FFF2-40B4-BE49-F238E27FC236}">
                            <a16:creationId xmlns:a16="http://schemas.microsoft.com/office/drawing/2014/main" id="{1C0E7FBA-7CE6-46CF-B857-381F9B355E1A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32802" y="1841213"/>
                        <a:ext cx="209550" cy="2413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オブジェクト 20">
            <a:extLst>
              <a:ext uri="{FF2B5EF4-FFF2-40B4-BE49-F238E27FC236}">
                <a16:creationId xmlns:a16="http://schemas.microsoft.com/office/drawing/2014/main" id="{9493A407-6C9B-4C59-81EB-3C6541BA4EA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34393011"/>
              </p:ext>
            </p:extLst>
          </p:nvPr>
        </p:nvGraphicFramePr>
        <p:xfrm>
          <a:off x="6967980" y="1841213"/>
          <a:ext cx="800100" cy="25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63" name="Equation" r:id="rId16" imgW="799753" imgH="253890" progId="Equation.DSMT4">
                  <p:embed/>
                </p:oleObj>
              </mc:Choice>
              <mc:Fallback>
                <p:oleObj name="Equation" r:id="rId16" imgW="799753" imgH="253890" progId="Equation.DSMT4">
                  <p:embed/>
                  <p:pic>
                    <p:nvPicPr>
                      <p:cNvPr id="15" name="オブジェクト 14">
                        <a:extLst>
                          <a:ext uri="{FF2B5EF4-FFF2-40B4-BE49-F238E27FC236}">
                            <a16:creationId xmlns:a16="http://schemas.microsoft.com/office/drawing/2014/main" id="{46F283CC-9D8F-48CB-84B9-44CFD35CECE1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67980" y="1841213"/>
                        <a:ext cx="800100" cy="254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オブジェクト 21">
            <a:extLst>
              <a:ext uri="{FF2B5EF4-FFF2-40B4-BE49-F238E27FC236}">
                <a16:creationId xmlns:a16="http://schemas.microsoft.com/office/drawing/2014/main" id="{95269009-3A74-4503-B1F2-E7E7146730B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17821881"/>
              </p:ext>
            </p:extLst>
          </p:nvPr>
        </p:nvGraphicFramePr>
        <p:xfrm>
          <a:off x="7963462" y="1841213"/>
          <a:ext cx="698500" cy="25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64" name="Equation" r:id="rId17" imgW="698197" imgH="253890" progId="Equation.DSMT4">
                  <p:embed/>
                </p:oleObj>
              </mc:Choice>
              <mc:Fallback>
                <p:oleObj name="Equation" r:id="rId17" imgW="698197" imgH="253890" progId="Equation.DSMT4">
                  <p:embed/>
                  <p:pic>
                    <p:nvPicPr>
                      <p:cNvPr id="16" name="オブジェクト 15">
                        <a:extLst>
                          <a:ext uri="{FF2B5EF4-FFF2-40B4-BE49-F238E27FC236}">
                            <a16:creationId xmlns:a16="http://schemas.microsoft.com/office/drawing/2014/main" id="{5D65B334-2214-442C-8B89-DFF6D44438BA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963462" y="1841213"/>
                        <a:ext cx="698500" cy="254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644109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3" indent="-342900">
              <a:buFont typeface="Arial" panose="020B0604020202020204" pitchFamily="34" charset="0"/>
              <a:buChar char="•"/>
            </a:pPr>
            <a:r>
              <a:rPr lang="en-US" sz="2000" dirty="0"/>
              <a:t>Issue 1: Upper bound MCS</a:t>
            </a:r>
          </a:p>
          <a:p>
            <a:pPr marL="800100" lvl="4" indent="-342900">
              <a:buFont typeface="Arial" panose="020B0604020202020204" pitchFamily="34" charset="0"/>
              <a:buChar char="•"/>
            </a:pPr>
            <a:r>
              <a:rPr lang="en-US" sz="2000" dirty="0"/>
              <a:t>Option 1: Keep previous agreement</a:t>
            </a:r>
          </a:p>
          <a:p>
            <a:pPr marL="800100" lvl="4" indent="-342900">
              <a:buFont typeface="Arial" panose="020B0604020202020204" pitchFamily="34" charset="0"/>
              <a:buChar char="•"/>
            </a:pPr>
            <a:r>
              <a:rPr lang="en-US" sz="2000" strike="sngStrike" dirty="0"/>
              <a:t>Option 2: Change some upper bound MCSs</a:t>
            </a:r>
          </a:p>
          <a:p>
            <a:pPr marL="800100" lvl="4" indent="-342900">
              <a:buFont typeface="Arial" panose="020B0604020202020204" pitchFamily="34" charset="0"/>
              <a:buChar char="•"/>
            </a:pPr>
            <a:endParaRPr lang="en-US" sz="2000" dirty="0"/>
          </a:p>
          <a:p>
            <a:pPr marL="800100" lvl="4" indent="-342900">
              <a:buFont typeface="Arial" panose="020B0604020202020204" pitchFamily="34" charset="0"/>
              <a:buChar char="•"/>
            </a:pPr>
            <a:endParaRPr lang="en-US" sz="2000" dirty="0"/>
          </a:p>
          <a:p>
            <a:pPr marL="800100" lvl="4" indent="-342900">
              <a:buFont typeface="Arial" panose="020B0604020202020204" pitchFamily="34" charset="0"/>
              <a:buChar char="•"/>
            </a:pPr>
            <a:endParaRPr lang="en-US" sz="2000" dirty="0"/>
          </a:p>
          <a:p>
            <a:pPr marL="800100" lvl="4" indent="-342900">
              <a:buFont typeface="Arial" panose="020B0604020202020204" pitchFamily="34" charset="0"/>
              <a:buChar char="•"/>
            </a:pPr>
            <a:endParaRPr lang="en-US" sz="2000" dirty="0"/>
          </a:p>
          <a:p>
            <a:pPr marL="342900" lvl="3" indent="-342900">
              <a:buFont typeface="Arial" panose="020B0604020202020204" pitchFamily="34" charset="0"/>
              <a:buChar char="•"/>
            </a:pPr>
            <a:endParaRPr lang="en-US" sz="2000" dirty="0"/>
          </a:p>
          <a:p>
            <a:pPr marL="342900" lvl="3" indent="-342900">
              <a:buFont typeface="Arial" panose="020B0604020202020204" pitchFamily="34" charset="0"/>
              <a:buChar char="•"/>
            </a:pPr>
            <a:r>
              <a:rPr lang="en-US" sz="2000" dirty="0"/>
              <a:t>Issue 2: Practical MCS</a:t>
            </a:r>
          </a:p>
          <a:p>
            <a:pPr marL="800100" lvl="4" indent="-342900">
              <a:buFont typeface="Arial" panose="020B0604020202020204" pitchFamily="34" charset="0"/>
              <a:buChar char="•"/>
            </a:pPr>
            <a:r>
              <a:rPr lang="en-US" sz="2000" dirty="0"/>
              <a:t>Proposal: Remove [] from previous agreement</a:t>
            </a:r>
          </a:p>
          <a:p>
            <a:pPr marL="800100" lvl="4" indent="-342900">
              <a:buFont typeface="Arial" panose="020B0604020202020204" pitchFamily="34" charset="0"/>
              <a:buChar char="•"/>
            </a:pPr>
            <a:endParaRPr lang="en-US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495144" y="6356350"/>
            <a:ext cx="2133600" cy="365125"/>
          </a:xfrm>
        </p:spPr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3</a:t>
            </a:fld>
            <a:endParaRPr lang="en-US" altLang="zh-CN"/>
          </a:p>
        </p:txBody>
      </p:sp>
      <p:graphicFrame>
        <p:nvGraphicFramePr>
          <p:cNvPr id="10" name="表 9">
            <a:extLst>
              <a:ext uri="{FF2B5EF4-FFF2-40B4-BE49-F238E27FC236}">
                <a16:creationId xmlns:a16="http://schemas.microsoft.com/office/drawing/2014/main" id="{476FAA94-1A04-43E2-BF90-519A1869B6B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33484853"/>
              </p:ext>
            </p:extLst>
          </p:nvPr>
        </p:nvGraphicFramePr>
        <p:xfrm>
          <a:off x="2209800" y="2386647"/>
          <a:ext cx="4190401" cy="1316355"/>
        </p:xfrm>
        <a:graphic>
          <a:graphicData uri="http://schemas.openxmlformats.org/drawingml/2006/table">
            <a:tbl>
              <a:tblPr firstRow="1" firstCol="1" bandRow="1"/>
              <a:tblGrid>
                <a:gridCol w="849755">
                  <a:extLst>
                    <a:ext uri="{9D8B030D-6E8A-4147-A177-3AD203B41FA5}">
                      <a16:colId xmlns:a16="http://schemas.microsoft.com/office/drawing/2014/main" val="3567652277"/>
                    </a:ext>
                  </a:extLst>
                </a:gridCol>
                <a:gridCol w="664627">
                  <a:extLst>
                    <a:ext uri="{9D8B030D-6E8A-4147-A177-3AD203B41FA5}">
                      <a16:colId xmlns:a16="http://schemas.microsoft.com/office/drawing/2014/main" val="2110046679"/>
                    </a:ext>
                  </a:extLst>
                </a:gridCol>
                <a:gridCol w="662959">
                  <a:extLst>
                    <a:ext uri="{9D8B030D-6E8A-4147-A177-3AD203B41FA5}">
                      <a16:colId xmlns:a16="http://schemas.microsoft.com/office/drawing/2014/main" val="3315714098"/>
                    </a:ext>
                  </a:extLst>
                </a:gridCol>
                <a:gridCol w="664627">
                  <a:extLst>
                    <a:ext uri="{9D8B030D-6E8A-4147-A177-3AD203B41FA5}">
                      <a16:colId xmlns:a16="http://schemas.microsoft.com/office/drawing/2014/main" val="1450500137"/>
                    </a:ext>
                  </a:extLst>
                </a:gridCol>
                <a:gridCol w="1348433">
                  <a:extLst>
                    <a:ext uri="{9D8B030D-6E8A-4147-A177-3AD203B41FA5}">
                      <a16:colId xmlns:a16="http://schemas.microsoft.com/office/drawing/2014/main" val="3188569991"/>
                    </a:ext>
                  </a:extLst>
                </a:gridCol>
              </a:tblGrid>
              <a:tr h="271780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  <a:tabLst>
                          <a:tab pos="540385" algn="l"/>
                        </a:tabLst>
                      </a:pPr>
                      <a:r>
                        <a:rPr lang="en-GB" sz="1100" b="1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UE capability</a:t>
                      </a:r>
                      <a:br>
                        <a:rPr lang="en-GB" sz="1100" b="1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</a:br>
                      <a:r>
                        <a:rPr lang="en-GB" sz="1100" b="1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index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100" marR="381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  <a:tabLst>
                          <a:tab pos="540385" algn="l"/>
                        </a:tabLst>
                      </a:pPr>
                      <a:endParaRPr lang="en-US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38100" marR="381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  <a:tabLst>
                          <a:tab pos="540385" algn="l"/>
                        </a:tabLst>
                      </a:pPr>
                      <a:endParaRPr lang="en-US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38100" marR="381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  <a:tabLst>
                          <a:tab pos="540385" algn="l"/>
                        </a:tabLst>
                      </a:pPr>
                      <a:endParaRPr lang="en-US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38100" marR="381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  <a:tabLst>
                          <a:tab pos="540385" algn="l"/>
                        </a:tabLst>
                      </a:pPr>
                      <a:endParaRPr lang="en-US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38100" marR="381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57871645"/>
                  </a:ext>
                </a:extLst>
              </a:tr>
              <a:tr h="8509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12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1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4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0.4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en-GB" sz="100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14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5663552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16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1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2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0.4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en-GB" sz="100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9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41071625"/>
                  </a:ext>
                </a:extLst>
              </a:tr>
              <a:tr h="8509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28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2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4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0.4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en-GB" sz="100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14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06387739"/>
                  </a:ext>
                </a:extLst>
              </a:tr>
              <a:tr h="8509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32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2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2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0.4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en-GB" sz="100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9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63369955"/>
                  </a:ext>
                </a:extLst>
              </a:tr>
              <a:tr h="8509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44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4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4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0.4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en-GB" sz="100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14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48308715"/>
                  </a:ext>
                </a:extLst>
              </a:tr>
              <a:tr h="8509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48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en-GB" sz="1000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4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en-GB" sz="1000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2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0.4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9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55082242"/>
                  </a:ext>
                </a:extLst>
              </a:tr>
            </a:tbl>
          </a:graphicData>
        </a:graphic>
      </p:graphicFrame>
      <p:graphicFrame>
        <p:nvGraphicFramePr>
          <p:cNvPr id="23" name="オブジェクト 22">
            <a:extLst>
              <a:ext uri="{FF2B5EF4-FFF2-40B4-BE49-F238E27FC236}">
                <a16:creationId xmlns:a16="http://schemas.microsoft.com/office/drawing/2014/main" id="{DD43588E-4ACF-448D-8AB4-2E8F2531218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49802968"/>
              </p:ext>
            </p:extLst>
          </p:nvPr>
        </p:nvGraphicFramePr>
        <p:xfrm>
          <a:off x="3217225" y="2473350"/>
          <a:ext cx="304800" cy="266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65" name="Equation" r:id="rId3" imgW="304536" imgH="266469" progId="Equation.DSMT4">
                  <p:embed/>
                </p:oleObj>
              </mc:Choice>
              <mc:Fallback>
                <p:oleObj name="Equation" r:id="rId3" imgW="304536" imgH="266469" progId="Equation.DSMT4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17225" y="2473350"/>
                        <a:ext cx="304800" cy="266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オブジェクト 23">
            <a:extLst>
              <a:ext uri="{FF2B5EF4-FFF2-40B4-BE49-F238E27FC236}">
                <a16:creationId xmlns:a16="http://schemas.microsoft.com/office/drawing/2014/main" id="{1F0FCAF2-EFCC-440F-B2E2-D5B5612175A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06949737"/>
              </p:ext>
            </p:extLst>
          </p:nvPr>
        </p:nvGraphicFramePr>
        <p:xfrm>
          <a:off x="3940526" y="2486050"/>
          <a:ext cx="215900" cy="241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66" name="Equation" r:id="rId5" imgW="215713" imgH="241091" progId="Equation.DSMT4">
                  <p:embed/>
                </p:oleObj>
              </mc:Choice>
              <mc:Fallback>
                <p:oleObj name="Equation" r:id="rId5" imgW="215713" imgH="241091" progId="Equation.DSMT4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40526" y="2486050"/>
                        <a:ext cx="215900" cy="2413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オブジェクト 24">
            <a:extLst>
              <a:ext uri="{FF2B5EF4-FFF2-40B4-BE49-F238E27FC236}">
                <a16:creationId xmlns:a16="http://schemas.microsoft.com/office/drawing/2014/main" id="{DB675190-14D7-4A2F-8EB9-9793B921916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40375662"/>
              </p:ext>
            </p:extLst>
          </p:nvPr>
        </p:nvGraphicFramePr>
        <p:xfrm>
          <a:off x="4553549" y="2486050"/>
          <a:ext cx="209550" cy="241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67" name="Equation" r:id="rId7" imgW="203112" imgH="241195" progId="Equation.DSMT4">
                  <p:embed/>
                </p:oleObj>
              </mc:Choice>
              <mc:Fallback>
                <p:oleObj name="Equation" r:id="rId7" imgW="203112" imgH="241195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53549" y="2486050"/>
                        <a:ext cx="209550" cy="2413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オブジェクト 25">
            <a:extLst>
              <a:ext uri="{FF2B5EF4-FFF2-40B4-BE49-F238E27FC236}">
                <a16:creationId xmlns:a16="http://schemas.microsoft.com/office/drawing/2014/main" id="{4C46A54B-8F3C-44F3-91FF-977BAD13FFF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03018148"/>
              </p:ext>
            </p:extLst>
          </p:nvPr>
        </p:nvGraphicFramePr>
        <p:xfrm>
          <a:off x="5181600" y="2479700"/>
          <a:ext cx="800100" cy="25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68" name="Equation" r:id="rId9" imgW="799753" imgH="253890" progId="Equation.DSMT4">
                  <p:embed/>
                </p:oleObj>
              </mc:Choice>
              <mc:Fallback>
                <p:oleObj name="Equation" r:id="rId9" imgW="799753" imgH="25389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81600" y="2479700"/>
                        <a:ext cx="800100" cy="254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" name="Title 1">
            <a:extLst>
              <a:ext uri="{FF2B5EF4-FFF2-40B4-BE49-F238E27FC236}">
                <a16:creationId xmlns:a16="http://schemas.microsoft.com/office/drawing/2014/main" id="{536B62A4-19B7-4ED8-8464-973EDAC709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/>
          <a:lstStyle/>
          <a:p>
            <a:r>
              <a:rPr lang="en-GB" altLang="ja-JP" dirty="0"/>
              <a:t>Upper bound/Practical MCS for FR1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763682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CE676F0-2DA7-4A29-B68F-8952D44A44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GB" altLang="ja-JP" dirty="0"/>
              <a:t>M</a:t>
            </a:r>
            <a:r>
              <a:rPr lang="en-GB" altLang="ja-JP" dirty="0"/>
              <a:t>ethodology for MCS determination for FR2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6B233118-ADDB-4A91-8509-B4757A4A664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ja-JP" sz="2000" dirty="0"/>
              <a:t>Previous agreement</a:t>
            </a:r>
          </a:p>
          <a:p>
            <a:pPr lvl="1"/>
            <a:r>
              <a:rPr lang="en-US" altLang="ja-JP" sz="1800" dirty="0"/>
              <a:t>Option 1: Keep the exiting procedure (Baseline)</a:t>
            </a:r>
          </a:p>
          <a:p>
            <a:pPr marL="1076325" lvl="2" indent="-342900">
              <a:buFont typeface="+mj-lt"/>
              <a:buAutoNum type="arabicPeriod"/>
            </a:pPr>
            <a:r>
              <a:rPr lang="en-US" altLang="ja-JP" sz="1400" dirty="0"/>
              <a:t>Use general procedure to select CA bandwidth for testing </a:t>
            </a:r>
          </a:p>
          <a:p>
            <a:pPr marL="1076325" lvl="2" indent="-342900">
              <a:buFont typeface="+mj-lt"/>
              <a:buAutoNum type="arabicPeriod"/>
            </a:pPr>
            <a:r>
              <a:rPr lang="en-US" altLang="ja-JP" sz="1400" dirty="0"/>
              <a:t>Derive                       for each CC based on UE capability by the previous slide (</a:t>
            </a:r>
            <a:r>
              <a:rPr lang="en-US" altLang="ja-JP" sz="1400" i="1" dirty="0"/>
              <a:t>j</a:t>
            </a:r>
            <a:r>
              <a:rPr lang="en-US" altLang="ja-JP" sz="1400" dirty="0"/>
              <a:t>  is  CC index)</a:t>
            </a:r>
          </a:p>
          <a:p>
            <a:pPr marL="1076325" lvl="2" indent="-342900">
              <a:buFont typeface="+mj-lt"/>
              <a:buAutoNum type="arabicPeriod"/>
            </a:pPr>
            <a:r>
              <a:rPr lang="en-US" altLang="ja-JP" sz="1400" dirty="0"/>
              <a:t>Identify testable SNR value for particular test configuration based on test equipment characteristics </a:t>
            </a:r>
          </a:p>
          <a:p>
            <a:pPr marL="1076325" lvl="2" indent="-342900">
              <a:buFont typeface="+mj-lt"/>
              <a:buAutoNum type="arabicPeriod"/>
            </a:pPr>
            <a:r>
              <a:rPr lang="en-US" altLang="ja-JP" sz="1400" dirty="0"/>
              <a:t>Use “SNR to </a:t>
            </a:r>
            <a:r>
              <a:rPr lang="en-US" altLang="ja-JP" sz="1400" dirty="0" err="1"/>
              <a:t>MCS+Rank</a:t>
            </a:r>
            <a:r>
              <a:rPr lang="en-US" altLang="ja-JP" sz="1400" dirty="0"/>
              <a:t>” table to find </a:t>
            </a:r>
            <a:r>
              <a:rPr lang="ja-JP" altLang="en-US" sz="1400" dirty="0"/>
              <a:t> </a:t>
            </a:r>
            <a:r>
              <a:rPr lang="en-US" altLang="ja-JP" sz="1400" dirty="0"/>
              <a:t>                      for each CC (Detail of “SNR to </a:t>
            </a:r>
            <a:r>
              <a:rPr lang="en-US" altLang="ja-JP" sz="1400" dirty="0" err="1"/>
              <a:t>MCS+Rank</a:t>
            </a:r>
            <a:r>
              <a:rPr lang="en-US" altLang="ja-JP" sz="1400" dirty="0"/>
              <a:t>” table is FFS)</a:t>
            </a:r>
          </a:p>
          <a:p>
            <a:pPr marL="1076325" lvl="2" indent="-342900">
              <a:buFont typeface="+mj-lt"/>
              <a:buAutoNum type="arabicPeriod"/>
            </a:pPr>
            <a:r>
              <a:rPr lang="en-US" altLang="ja-JP" sz="1400" dirty="0"/>
              <a:t>Conduct SDR test with                                                                   for each CC</a:t>
            </a:r>
          </a:p>
          <a:p>
            <a:pPr lvl="1"/>
            <a:r>
              <a:rPr lang="en-US" altLang="ja-JP" sz="1800" dirty="0"/>
              <a:t>Option 2: New procedure proposed in R4-1900048</a:t>
            </a:r>
          </a:p>
          <a:p>
            <a:pPr lvl="1"/>
            <a:r>
              <a:rPr lang="en-US" altLang="ja-JP" sz="1800" dirty="0"/>
              <a:t>Further evaluation and comparison among these two options in next RAN4 meeting,  if no difference for test channel bandwidth combinations among Op1 and Op2 ; then using option1 </a:t>
            </a:r>
            <a:endParaRPr kumimoji="1" lang="ja-JP" altLang="en-US" sz="1800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FA56BA6B-DF2A-49FF-BD17-FC36324682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4</a:t>
            </a:fld>
            <a:endParaRPr lang="en-US" altLang="zh-CN"/>
          </a:p>
        </p:txBody>
      </p:sp>
      <p:graphicFrame>
        <p:nvGraphicFramePr>
          <p:cNvPr id="20" name="オブジェクト 19">
            <a:extLst>
              <a:ext uri="{FF2B5EF4-FFF2-40B4-BE49-F238E27FC236}">
                <a16:creationId xmlns:a16="http://schemas.microsoft.com/office/drawing/2014/main" id="{BC3B5F73-D8C8-4970-B94D-8C6A4C4C973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95498323"/>
              </p:ext>
            </p:extLst>
          </p:nvPr>
        </p:nvGraphicFramePr>
        <p:xfrm>
          <a:off x="2133600" y="2209800"/>
          <a:ext cx="838200" cy="26637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0" name="Equation" r:id="rId3" imgW="799920" imgH="253800" progId="Equation.DSMT4">
                  <p:embed/>
                </p:oleObj>
              </mc:Choice>
              <mc:Fallback>
                <p:oleObj name="Equation" r:id="rId3" imgW="799920" imgH="253800" progId="Equation.DSMT4">
                  <p:embed/>
                  <p:pic>
                    <p:nvPicPr>
                      <p:cNvPr id="4" name="オブジェクト 3">
                        <a:extLst>
                          <a:ext uri="{FF2B5EF4-FFF2-40B4-BE49-F238E27FC236}">
                            <a16:creationId xmlns:a16="http://schemas.microsoft.com/office/drawing/2014/main" id="{A3D76B45-41A1-4496-886F-3E371CE1B7DA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33600" y="2209800"/>
                        <a:ext cx="838200" cy="26637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オブジェクト 20">
            <a:extLst>
              <a:ext uri="{FF2B5EF4-FFF2-40B4-BE49-F238E27FC236}">
                <a16:creationId xmlns:a16="http://schemas.microsoft.com/office/drawing/2014/main" id="{5EEEEF20-F19D-4B98-B76F-608A50C1832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61900556"/>
              </p:ext>
            </p:extLst>
          </p:nvPr>
        </p:nvGraphicFramePr>
        <p:xfrm>
          <a:off x="4419599" y="2912759"/>
          <a:ext cx="724567" cy="263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1" name="Equation" r:id="rId5" imgW="698400" imgH="253800" progId="Equation.DSMT4">
                  <p:embed/>
                </p:oleObj>
              </mc:Choice>
              <mc:Fallback>
                <p:oleObj name="Equation" r:id="rId5" imgW="698400" imgH="253800" progId="Equation.DSMT4">
                  <p:embed/>
                  <p:pic>
                    <p:nvPicPr>
                      <p:cNvPr id="5" name="オブジェクト 4">
                        <a:extLst>
                          <a:ext uri="{FF2B5EF4-FFF2-40B4-BE49-F238E27FC236}">
                            <a16:creationId xmlns:a16="http://schemas.microsoft.com/office/drawing/2014/main" id="{D960F6DF-9C54-4609-8648-9C77CEFB5C33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19599" y="2912759"/>
                        <a:ext cx="724567" cy="2638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オブジェクト 21">
            <a:extLst>
              <a:ext uri="{FF2B5EF4-FFF2-40B4-BE49-F238E27FC236}">
                <a16:creationId xmlns:a16="http://schemas.microsoft.com/office/drawing/2014/main" id="{78EEC96F-6C25-4E8B-AC91-3D77066A952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72779254"/>
              </p:ext>
            </p:extLst>
          </p:nvPr>
        </p:nvGraphicFramePr>
        <p:xfrm>
          <a:off x="3272154" y="3368609"/>
          <a:ext cx="2599692" cy="29032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2" name="Equation" r:id="rId7" imgW="2501640" imgH="279360" progId="Equation.DSMT4">
                  <p:embed/>
                </p:oleObj>
              </mc:Choice>
              <mc:Fallback>
                <p:oleObj name="Equation" r:id="rId7" imgW="2501640" imgH="279360" progId="Equation.DSMT4">
                  <p:embed/>
                  <p:pic>
                    <p:nvPicPr>
                      <p:cNvPr id="6" name="オブジェクト 5">
                        <a:extLst>
                          <a:ext uri="{FF2B5EF4-FFF2-40B4-BE49-F238E27FC236}">
                            <a16:creationId xmlns:a16="http://schemas.microsoft.com/office/drawing/2014/main" id="{7E1FCE4A-2B5E-4F22-A506-DFC87B11A39C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72154" y="3368609"/>
                        <a:ext cx="2599692" cy="29032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53696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CE676F0-2DA7-4A29-B68F-8952D44A44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GB" altLang="ja-JP" dirty="0"/>
              <a:t>M</a:t>
            </a:r>
            <a:r>
              <a:rPr lang="en-GB" altLang="ja-JP" dirty="0"/>
              <a:t>ethodology for MCS determination</a:t>
            </a:r>
            <a:r>
              <a:rPr lang="ja-JP" altLang="en-US" dirty="0"/>
              <a:t> </a:t>
            </a:r>
            <a:r>
              <a:rPr lang="en-US" altLang="ja-JP" dirty="0"/>
              <a:t>for</a:t>
            </a:r>
            <a:r>
              <a:rPr lang="ja-JP" altLang="en-US" dirty="0"/>
              <a:t> </a:t>
            </a:r>
            <a:r>
              <a:rPr lang="en-US" altLang="ja-JP" dirty="0"/>
              <a:t>FR2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6B233118-ADDB-4A91-8509-B4757A4A664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ja-JP" sz="2000" dirty="0"/>
              <a:t>Proposal: </a:t>
            </a:r>
          </a:p>
          <a:p>
            <a:pPr lvl="1"/>
            <a:r>
              <a:rPr kumimoji="1" lang="en-US" altLang="ja-JP" sz="1600" dirty="0"/>
              <a:t>Use procedure proposed in R4-1900048 (Option 2) </a:t>
            </a:r>
          </a:p>
          <a:p>
            <a:pPr lvl="2"/>
            <a:r>
              <a:rPr kumimoji="1" lang="en-US" altLang="ja-JP" sz="1400" dirty="0"/>
              <a:t>Step 1: For all supported CA configurations and set of per component carrier (CC) UE capabilities among all supported UE capabilities:</a:t>
            </a:r>
          </a:p>
          <a:p>
            <a:pPr lvl="3"/>
            <a:r>
              <a:rPr kumimoji="1" lang="en-US" altLang="ja-JP" sz="1200" dirty="0"/>
              <a:t>Use the table defining the MCS to determine the MCS (=MCS1) achieving the largest data rate [TS 38.306 [14, Section 4.1.2]] based on UE capabilities. </a:t>
            </a:r>
          </a:p>
          <a:p>
            <a:pPr lvl="3"/>
            <a:r>
              <a:rPr kumimoji="1" lang="en-US" altLang="ja-JP" sz="1200" dirty="0"/>
              <a:t>Use the table defining the mapping between MCS and SNR required to achieve that MCS to determine the largest MCS (=MCS2) requiring SNR below test equipment maximum achievable SNR for each CC in that CA configuration.</a:t>
            </a:r>
          </a:p>
          <a:p>
            <a:pPr lvl="3"/>
            <a:r>
              <a:rPr kumimoji="1" lang="en-US" altLang="ja-JP" sz="1200" dirty="0"/>
              <a:t>Compute the aggregate throughput for CA configuration using the MCS = min(MCS1,MCS2) for each CC in CA bandwidth combination.</a:t>
            </a:r>
          </a:p>
          <a:p>
            <a:pPr lvl="2"/>
            <a:r>
              <a:rPr kumimoji="1" lang="en-US" altLang="ja-JP" sz="1400" dirty="0"/>
              <a:t>Step 2: Choose the CA bandwidth combination among all supported CA configurations that achieves maximum aggregate throughput in step 1 among all UE capabilities.</a:t>
            </a:r>
          </a:p>
          <a:p>
            <a:pPr lvl="3"/>
            <a:r>
              <a:rPr kumimoji="1" lang="en-US" altLang="ja-JP" sz="1200" dirty="0"/>
              <a:t>Set of per CC UE capabilities includes channel bandwidth, subcarrier spacing, number of PDSCH MIMO layers, modulation format and scaling factor [TS 38.306 [14, Section 4.1.2]].</a:t>
            </a:r>
          </a:p>
          <a:p>
            <a:pPr lvl="3"/>
            <a:r>
              <a:rPr kumimoji="1" lang="en-US" altLang="ja-JP" sz="1200" dirty="0"/>
              <a:t>When there are multiple sets of CA bandwidth combinations and UE capabilities (channel bandwidth, subcarrier spacing, number of MIMO layer, modulation format, scaling factor) with same aggregate throughput, select  </a:t>
            </a:r>
            <a:r>
              <a:rPr kumimoji="1" lang="en-US" altLang="ja-JP" sz="1200" strike="sngStrike" dirty="0"/>
              <a:t>TBD</a:t>
            </a:r>
            <a:r>
              <a:rPr kumimoji="1" lang="en-US" altLang="ja-JP" sz="1200" dirty="0"/>
              <a:t> smallest CA bandwidth </a:t>
            </a:r>
          </a:p>
          <a:p>
            <a:pPr lvl="2"/>
            <a:r>
              <a:rPr kumimoji="1" lang="en-US" altLang="ja-JP" sz="1400" dirty="0"/>
              <a:t>Step 3: For each CC in chosen CA bandwidth combination, use determined MCS for each CC in step 1 for that CA configuration based on test parameters and indicated UE capabilities.</a:t>
            </a:r>
          </a:p>
          <a:p>
            <a:pPr lvl="1"/>
            <a:r>
              <a:rPr kumimoji="1" lang="en-US" altLang="ja-JP" sz="1600" dirty="0"/>
              <a:t>To define methodology for testable baseband SNR range in TR 38.810</a:t>
            </a:r>
          </a:p>
          <a:p>
            <a:pPr marL="0" indent="0">
              <a:buNone/>
            </a:pPr>
            <a:endParaRPr kumimoji="1" lang="en-US" altLang="ja-JP" sz="2000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FA56BA6B-DF2A-49FF-BD17-FC36324682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5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294409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CE676F0-2DA7-4A29-B68F-8952D44A44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Upper bound MCS (MCS1) / practical MCS (MCS2) for FR2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6B233118-ADDB-4A91-8509-B4757A4A664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ja-JP" sz="2000" dirty="0"/>
              <a:t>Previous agreement: </a:t>
            </a:r>
          </a:p>
          <a:p>
            <a:pPr marL="0" indent="0">
              <a:buNone/>
            </a:pPr>
            <a:endParaRPr kumimoji="1" lang="en-US" altLang="ja-JP" sz="2000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FA56BA6B-DF2A-49FF-BD17-FC36324682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6</a:t>
            </a:fld>
            <a:endParaRPr lang="en-US" altLang="zh-CN"/>
          </a:p>
        </p:txBody>
      </p:sp>
      <p:graphicFrame>
        <p:nvGraphicFramePr>
          <p:cNvPr id="5" name="表 4">
            <a:extLst>
              <a:ext uri="{FF2B5EF4-FFF2-40B4-BE49-F238E27FC236}">
                <a16:creationId xmlns:a16="http://schemas.microsoft.com/office/drawing/2014/main" id="{E2323E05-C410-477F-BDB1-B2F7CC22F21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6013385"/>
              </p:ext>
            </p:extLst>
          </p:nvPr>
        </p:nvGraphicFramePr>
        <p:xfrm>
          <a:off x="990600" y="1905000"/>
          <a:ext cx="3194082" cy="4075824"/>
        </p:xfrm>
        <a:graphic>
          <a:graphicData uri="http://schemas.openxmlformats.org/drawingml/2006/table">
            <a:tbl>
              <a:tblPr firstRow="1" firstCol="1" bandRow="1"/>
              <a:tblGrid>
                <a:gridCol w="648000">
                  <a:extLst>
                    <a:ext uri="{9D8B030D-6E8A-4147-A177-3AD203B41FA5}">
                      <a16:colId xmlns:a16="http://schemas.microsoft.com/office/drawing/2014/main" val="939064018"/>
                    </a:ext>
                  </a:extLst>
                </a:gridCol>
                <a:gridCol w="506498">
                  <a:extLst>
                    <a:ext uri="{9D8B030D-6E8A-4147-A177-3AD203B41FA5}">
                      <a16:colId xmlns:a16="http://schemas.microsoft.com/office/drawing/2014/main" val="3184677082"/>
                    </a:ext>
                  </a:extLst>
                </a:gridCol>
                <a:gridCol w="506498">
                  <a:extLst>
                    <a:ext uri="{9D8B030D-6E8A-4147-A177-3AD203B41FA5}">
                      <a16:colId xmlns:a16="http://schemas.microsoft.com/office/drawing/2014/main" val="2318387412"/>
                    </a:ext>
                  </a:extLst>
                </a:gridCol>
                <a:gridCol w="506498">
                  <a:extLst>
                    <a:ext uri="{9D8B030D-6E8A-4147-A177-3AD203B41FA5}">
                      <a16:colId xmlns:a16="http://schemas.microsoft.com/office/drawing/2014/main" val="1973405705"/>
                    </a:ext>
                  </a:extLst>
                </a:gridCol>
                <a:gridCol w="1026588">
                  <a:extLst>
                    <a:ext uri="{9D8B030D-6E8A-4147-A177-3AD203B41FA5}">
                      <a16:colId xmlns:a16="http://schemas.microsoft.com/office/drawing/2014/main" val="2875281736"/>
                    </a:ext>
                  </a:extLst>
                </a:gridCol>
              </a:tblGrid>
              <a:tr h="271959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9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UE capability</a:t>
                      </a:r>
                      <a:br>
                        <a:rPr lang="en-GB" sz="9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</a:br>
                      <a:r>
                        <a:rPr lang="en-GB" sz="9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index</a:t>
                      </a:r>
                      <a:endParaRPr lang="ja-JP" sz="10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244" marR="382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ja-JP" sz="10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244" marR="382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244" marR="382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ja-JP" sz="10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244" marR="382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ja-JP" sz="10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8244" marR="382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1137675"/>
                  </a:ext>
                </a:extLst>
              </a:tr>
              <a:tr h="8498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altLang="ja-JP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27</a:t>
                      </a:r>
                      <a:endParaRPr lang="ja-JP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576946"/>
                  </a:ext>
                </a:extLst>
              </a:tr>
              <a:tr h="8498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altLang="ja-JP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0.8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23</a:t>
                      </a:r>
                      <a:endParaRPr lang="ja-JP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4947088"/>
                  </a:ext>
                </a:extLst>
              </a:tr>
              <a:tr h="8498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altLang="ja-JP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0.75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22</a:t>
                      </a:r>
                      <a:endParaRPr lang="ja-JP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6955843"/>
                  </a:ext>
                </a:extLst>
              </a:tr>
              <a:tr h="8498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altLang="ja-JP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0.4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14</a:t>
                      </a:r>
                      <a:endParaRPr lang="ja-JP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4984701"/>
                  </a:ext>
                </a:extLst>
              </a:tr>
              <a:tr h="8498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altLang="ja-JP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16</a:t>
                      </a:r>
                      <a:endParaRPr lang="ja-JP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1034862"/>
                  </a:ext>
                </a:extLst>
              </a:tr>
              <a:tr h="8498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altLang="ja-JP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0.8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16</a:t>
                      </a:r>
                      <a:endParaRPr lang="ja-JP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42153473"/>
                  </a:ext>
                </a:extLst>
              </a:tr>
              <a:tr h="8498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altLang="ja-JP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7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0.75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16</a:t>
                      </a:r>
                      <a:endParaRPr lang="ja-JP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29854370"/>
                  </a:ext>
                </a:extLst>
              </a:tr>
              <a:tr h="8498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altLang="ja-JP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8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0.4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</a:t>
                      </a:r>
                      <a:endParaRPr lang="ja-JP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08968679"/>
                  </a:ext>
                </a:extLst>
              </a:tr>
              <a:tr h="8498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altLang="ja-JP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</a:t>
                      </a:r>
                      <a:endParaRPr lang="ja-JP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2136503"/>
                  </a:ext>
                </a:extLst>
              </a:tr>
              <a:tr h="8498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0.8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altLang="ja-JP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</a:t>
                      </a:r>
                      <a:endParaRPr lang="ja-JP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39852518"/>
                  </a:ext>
                </a:extLst>
              </a:tr>
              <a:tr h="8498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11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0.75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</a:t>
                      </a:r>
                      <a:endParaRPr lang="ja-JP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0327416"/>
                  </a:ext>
                </a:extLst>
              </a:tr>
              <a:tr h="159144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0.4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</a:t>
                      </a:r>
                      <a:endParaRPr lang="ja-JP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8343750"/>
                  </a:ext>
                </a:extLst>
              </a:tr>
              <a:tr h="8498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altLang="ja-JP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13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altLang="ja-JP" sz="1000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27</a:t>
                      </a:r>
                      <a:endParaRPr lang="ja-JP" altLang="ja-JP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94917835"/>
                  </a:ext>
                </a:extLst>
              </a:tr>
              <a:tr h="8498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altLang="ja-JP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14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0.8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23</a:t>
                      </a:r>
                      <a:endParaRPr lang="ja-JP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27086652"/>
                  </a:ext>
                </a:extLst>
              </a:tr>
              <a:tr h="8498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altLang="ja-JP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15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0.75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22</a:t>
                      </a:r>
                      <a:endParaRPr lang="ja-JP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85013765"/>
                  </a:ext>
                </a:extLst>
              </a:tr>
              <a:tr h="8498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altLang="ja-JP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16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0.4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14</a:t>
                      </a:r>
                      <a:endParaRPr lang="ja-JP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37711321"/>
                  </a:ext>
                </a:extLst>
              </a:tr>
              <a:tr h="8498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altLang="ja-JP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17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16</a:t>
                      </a:r>
                      <a:endParaRPr lang="ja-JP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0205166"/>
                  </a:ext>
                </a:extLst>
              </a:tr>
              <a:tr h="8498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altLang="ja-JP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18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0.8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16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46403297"/>
                  </a:ext>
                </a:extLst>
              </a:tr>
              <a:tr h="8498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altLang="ja-JP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19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0.75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16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78553838"/>
                  </a:ext>
                </a:extLst>
              </a:tr>
              <a:tr h="8498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altLang="ja-JP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20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0.4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6580982"/>
                  </a:ext>
                </a:extLst>
              </a:tr>
              <a:tr h="8498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21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22867816"/>
                  </a:ext>
                </a:extLst>
              </a:tr>
              <a:tr h="8498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altLang="ja-JP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22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0.8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44211613"/>
                  </a:ext>
                </a:extLst>
              </a:tr>
              <a:tr h="8498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altLang="ja-JP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23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0.75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14506184"/>
                  </a:ext>
                </a:extLst>
              </a:tr>
              <a:tr h="8498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altLang="ja-JP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24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0.4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0102224"/>
                  </a:ext>
                </a:extLst>
              </a:tr>
            </a:tbl>
          </a:graphicData>
        </a:graphic>
      </p:graphicFrame>
      <p:graphicFrame>
        <p:nvGraphicFramePr>
          <p:cNvPr id="6" name="オブジェクト 5">
            <a:extLst>
              <a:ext uri="{FF2B5EF4-FFF2-40B4-BE49-F238E27FC236}">
                <a16:creationId xmlns:a16="http://schemas.microsoft.com/office/drawing/2014/main" id="{11B50EBF-509F-4CB9-AB46-618581ECFF7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49786041"/>
              </p:ext>
            </p:extLst>
          </p:nvPr>
        </p:nvGraphicFramePr>
        <p:xfrm>
          <a:off x="1746979" y="2001185"/>
          <a:ext cx="304800" cy="266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41" name="Equation" r:id="rId3" imgW="304560" imgH="266400" progId="Equation.DSMT4">
                  <p:embed/>
                </p:oleObj>
              </mc:Choice>
              <mc:Fallback>
                <p:oleObj name="Equation" r:id="rId3" imgW="304560" imgH="266400" progId="Equation.DSMT4">
                  <p:embed/>
                  <p:pic>
                    <p:nvPicPr>
                      <p:cNvPr id="32" name="オブジェクト 31">
                        <a:extLst>
                          <a:ext uri="{FF2B5EF4-FFF2-40B4-BE49-F238E27FC236}">
                            <a16:creationId xmlns:a16="http://schemas.microsoft.com/office/drawing/2014/main" id="{54C89CAA-0495-4F0E-8F18-FE8D67591574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46979" y="2001185"/>
                        <a:ext cx="304800" cy="266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オブジェクト 6">
            <a:extLst>
              <a:ext uri="{FF2B5EF4-FFF2-40B4-BE49-F238E27FC236}">
                <a16:creationId xmlns:a16="http://schemas.microsoft.com/office/drawing/2014/main" id="{C0E46658-986F-491D-B2CC-B4A56F7011E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29970439"/>
              </p:ext>
            </p:extLst>
          </p:nvPr>
        </p:nvGraphicFramePr>
        <p:xfrm>
          <a:off x="2280262" y="2001185"/>
          <a:ext cx="215900" cy="241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42" name="Equation" r:id="rId5" imgW="215640" imgH="241200" progId="Equation.DSMT4">
                  <p:embed/>
                </p:oleObj>
              </mc:Choice>
              <mc:Fallback>
                <p:oleObj name="Equation" r:id="rId5" imgW="215640" imgH="241200" progId="Equation.DSMT4">
                  <p:embed/>
                  <p:pic>
                    <p:nvPicPr>
                      <p:cNvPr id="33" name="オブジェクト 32">
                        <a:extLst>
                          <a:ext uri="{FF2B5EF4-FFF2-40B4-BE49-F238E27FC236}">
                            <a16:creationId xmlns:a16="http://schemas.microsoft.com/office/drawing/2014/main" id="{88A787E2-F837-47BD-8570-206F24858132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80262" y="2001185"/>
                        <a:ext cx="215900" cy="2413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オブジェクト 7">
            <a:extLst>
              <a:ext uri="{FF2B5EF4-FFF2-40B4-BE49-F238E27FC236}">
                <a16:creationId xmlns:a16="http://schemas.microsoft.com/office/drawing/2014/main" id="{B7CBB4BA-E4D6-4F31-8834-D061C94CA74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97615760"/>
              </p:ext>
            </p:extLst>
          </p:nvPr>
        </p:nvGraphicFramePr>
        <p:xfrm>
          <a:off x="2808158" y="2013885"/>
          <a:ext cx="203200" cy="241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43" name="Equation" r:id="rId7" imgW="203040" imgH="241200" progId="Equation.DSMT4">
                  <p:embed/>
                </p:oleObj>
              </mc:Choice>
              <mc:Fallback>
                <p:oleObj name="Equation" r:id="rId7" imgW="203040" imgH="241200" progId="Equation.DSMT4">
                  <p:embed/>
                  <p:pic>
                    <p:nvPicPr>
                      <p:cNvPr id="34" name="オブジェクト 33">
                        <a:extLst>
                          <a:ext uri="{FF2B5EF4-FFF2-40B4-BE49-F238E27FC236}">
                            <a16:creationId xmlns:a16="http://schemas.microsoft.com/office/drawing/2014/main" id="{AD721E6C-B9E3-4333-8FBF-ACF468A38593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08158" y="2013885"/>
                        <a:ext cx="203200" cy="2413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オブジェクト 8">
            <a:extLst>
              <a:ext uri="{FF2B5EF4-FFF2-40B4-BE49-F238E27FC236}">
                <a16:creationId xmlns:a16="http://schemas.microsoft.com/office/drawing/2014/main" id="{210CB390-A276-476A-8D1D-BB5F7A08FFE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96285136"/>
              </p:ext>
            </p:extLst>
          </p:nvPr>
        </p:nvGraphicFramePr>
        <p:xfrm>
          <a:off x="3303572" y="2013885"/>
          <a:ext cx="800100" cy="25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44" name="Equation" r:id="rId9" imgW="799920" imgH="253800" progId="Equation.DSMT4">
                  <p:embed/>
                </p:oleObj>
              </mc:Choice>
              <mc:Fallback>
                <p:oleObj name="Equation" r:id="rId9" imgW="799920" imgH="253800" progId="Equation.DSMT4">
                  <p:embed/>
                  <p:pic>
                    <p:nvPicPr>
                      <p:cNvPr id="35" name="オブジェクト 34">
                        <a:extLst>
                          <a:ext uri="{FF2B5EF4-FFF2-40B4-BE49-F238E27FC236}">
                            <a16:creationId xmlns:a16="http://schemas.microsoft.com/office/drawing/2014/main" id="{913A1972-56F9-46C2-895A-240A10327E5E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03572" y="2013885"/>
                        <a:ext cx="800100" cy="254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226895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CE676F0-2DA7-4A29-B68F-8952D44A44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Upper bound MCS (MCS1) / practical MCS (MCS2) for FR2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6B233118-ADDB-4A91-8509-B4757A4A664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ja-JP" sz="2000" dirty="0"/>
              <a:t>Proposal: </a:t>
            </a:r>
          </a:p>
          <a:p>
            <a:pPr lvl="1"/>
            <a:r>
              <a:rPr kumimoji="1" lang="en-US" altLang="ja-JP" sz="1600" dirty="0"/>
              <a:t>Mapping from SNR to MCS2</a:t>
            </a:r>
          </a:p>
          <a:p>
            <a:pPr lvl="1"/>
            <a:endParaRPr kumimoji="1" lang="en-US" altLang="ja-JP" sz="1600" dirty="0"/>
          </a:p>
          <a:p>
            <a:pPr lvl="1"/>
            <a:endParaRPr kumimoji="1" lang="en-US" altLang="ja-JP" sz="1600" dirty="0"/>
          </a:p>
          <a:p>
            <a:pPr lvl="1"/>
            <a:endParaRPr kumimoji="1" lang="en-US" altLang="ja-JP" sz="1600" dirty="0"/>
          </a:p>
          <a:p>
            <a:pPr lvl="1"/>
            <a:endParaRPr kumimoji="1" lang="en-US" altLang="ja-JP" sz="1600" dirty="0"/>
          </a:p>
          <a:p>
            <a:pPr lvl="1"/>
            <a:endParaRPr kumimoji="1" lang="en-US" altLang="ja-JP" sz="1600" dirty="0"/>
          </a:p>
          <a:p>
            <a:pPr lvl="1"/>
            <a:endParaRPr kumimoji="1" lang="en-US" altLang="ja-JP" sz="1600" dirty="0"/>
          </a:p>
          <a:p>
            <a:pPr lvl="1"/>
            <a:endParaRPr kumimoji="1" lang="en-US" altLang="ja-JP" sz="1600" dirty="0"/>
          </a:p>
          <a:p>
            <a:pPr lvl="1"/>
            <a:endParaRPr kumimoji="1" lang="en-US" altLang="ja-JP" sz="1600" dirty="0"/>
          </a:p>
          <a:p>
            <a:pPr lvl="1"/>
            <a:endParaRPr kumimoji="1" lang="en-US" altLang="ja-JP" sz="1600" dirty="0"/>
          </a:p>
          <a:p>
            <a:pPr lvl="1"/>
            <a:endParaRPr kumimoji="1" lang="en-US" altLang="ja-JP" sz="1600" dirty="0"/>
          </a:p>
          <a:p>
            <a:pPr lvl="1"/>
            <a:endParaRPr kumimoji="1" lang="en-US" altLang="ja-JP" sz="1600" dirty="0"/>
          </a:p>
          <a:p>
            <a:pPr lvl="1"/>
            <a:r>
              <a:rPr kumimoji="1" lang="en-US" altLang="ja-JP" sz="1600" dirty="0"/>
              <a:t>Note: The SNR value is based on the impairment results in R4-1902880</a:t>
            </a:r>
          </a:p>
          <a:p>
            <a:pPr lvl="1"/>
            <a:endParaRPr kumimoji="1" lang="en-US" altLang="ja-JP" sz="1600" dirty="0"/>
          </a:p>
          <a:p>
            <a:pPr lvl="1"/>
            <a:endParaRPr kumimoji="1" lang="en-US" altLang="ja-JP" sz="1600" dirty="0"/>
          </a:p>
          <a:p>
            <a:pPr lvl="1"/>
            <a:endParaRPr kumimoji="1" lang="en-US" altLang="ja-JP" sz="1600" dirty="0"/>
          </a:p>
          <a:p>
            <a:pPr lvl="1"/>
            <a:endParaRPr kumimoji="1" lang="en-US" altLang="ja-JP" sz="1600" dirty="0"/>
          </a:p>
          <a:p>
            <a:pPr lvl="1"/>
            <a:endParaRPr kumimoji="1" lang="en-US" altLang="ja-JP" sz="1600" dirty="0"/>
          </a:p>
          <a:p>
            <a:pPr lvl="1"/>
            <a:endParaRPr kumimoji="1" lang="en-US" altLang="ja-JP" sz="1600" dirty="0"/>
          </a:p>
          <a:p>
            <a:pPr lvl="1"/>
            <a:endParaRPr kumimoji="1" lang="en-US" altLang="ja-JP" sz="1600" dirty="0"/>
          </a:p>
          <a:p>
            <a:pPr lvl="1"/>
            <a:endParaRPr kumimoji="1" lang="en-US" altLang="ja-JP" sz="1600" dirty="0"/>
          </a:p>
          <a:p>
            <a:pPr lvl="1"/>
            <a:endParaRPr kumimoji="1" lang="en-US" altLang="ja-JP" sz="1600" dirty="0"/>
          </a:p>
          <a:p>
            <a:pPr lvl="1"/>
            <a:endParaRPr kumimoji="1" lang="en-US" altLang="ja-JP" sz="1600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FA56BA6B-DF2A-49FF-BD17-FC36324682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7</a:t>
            </a:fld>
            <a:endParaRPr lang="en-US" altLang="zh-CN"/>
          </a:p>
        </p:txBody>
      </p:sp>
      <p:graphicFrame>
        <p:nvGraphicFramePr>
          <p:cNvPr id="15" name="表 14">
            <a:extLst>
              <a:ext uri="{FF2B5EF4-FFF2-40B4-BE49-F238E27FC236}">
                <a16:creationId xmlns:a16="http://schemas.microsoft.com/office/drawing/2014/main" id="{4AADE93B-A710-427B-AFCC-F507DB06131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890460"/>
              </p:ext>
            </p:extLst>
          </p:nvPr>
        </p:nvGraphicFramePr>
        <p:xfrm>
          <a:off x="1603702" y="2245100"/>
          <a:ext cx="2515400" cy="2692400"/>
        </p:xfrm>
        <a:graphic>
          <a:graphicData uri="http://schemas.openxmlformats.org/drawingml/2006/table">
            <a:tbl>
              <a:tblPr/>
              <a:tblGrid>
                <a:gridCol w="1728000">
                  <a:extLst>
                    <a:ext uri="{9D8B030D-6E8A-4147-A177-3AD203B41FA5}">
                      <a16:colId xmlns:a16="http://schemas.microsoft.com/office/drawing/2014/main" val="1577755365"/>
                    </a:ext>
                  </a:extLst>
                </a:gridCol>
                <a:gridCol w="787400">
                  <a:extLst>
                    <a:ext uri="{9D8B030D-6E8A-4147-A177-3AD203B41FA5}">
                      <a16:colId xmlns:a16="http://schemas.microsoft.com/office/drawing/2014/main" val="1241684884"/>
                    </a:ext>
                  </a:extLst>
                </a:gridCol>
              </a:tblGrid>
              <a:tr h="1587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effectLst/>
                          <a:latin typeface="Arial" panose="020B0604020202020204" pitchFamily="34" charset="0"/>
                        </a:rPr>
                        <a:t>&lt;= Testable baseband SNR (dB) </a:t>
                      </a:r>
                      <a:endParaRPr lang="en-US" sz="1000" b="0" i="0" u="none" strike="noStrike" dirty="0">
                        <a:effectLst/>
                        <a:latin typeface="Symbol" panose="05050102010706020507" pitchFamily="18" charset="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effectLst/>
                          <a:latin typeface="Arial" panose="020B0604020202020204" pitchFamily="34" charset="0"/>
                        </a:rPr>
                        <a:t>MCS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47847303"/>
                  </a:ext>
                </a:extLst>
              </a:tr>
              <a:tr h="15875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00" b="0" i="0" u="none" strike="noStrike" dirty="0">
                          <a:effectLst/>
                          <a:latin typeface="Arial" panose="020B0604020202020204" pitchFamily="34" charset="0"/>
                        </a:rPr>
                        <a:t>[9.0]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effectLst/>
                          <a:latin typeface="Arial" panose="020B0604020202020204" pitchFamily="34" charset="0"/>
                        </a:rPr>
                        <a:t>MCS13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20761412"/>
                  </a:ext>
                </a:extLst>
              </a:tr>
              <a:tr h="15875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00" b="0" i="0" u="none" strike="noStrike" dirty="0">
                          <a:effectLst/>
                          <a:latin typeface="Arial" panose="020B0604020202020204" pitchFamily="34" charset="0"/>
                        </a:rPr>
                        <a:t>[9.9] 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effectLst/>
                          <a:latin typeface="Arial" panose="020B0604020202020204" pitchFamily="34" charset="0"/>
                        </a:rPr>
                        <a:t>MCS14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74852345"/>
                  </a:ext>
                </a:extLst>
              </a:tr>
              <a:tr h="15875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00" b="0" i="0" u="none" strike="noStrike" dirty="0">
                          <a:effectLst/>
                          <a:latin typeface="Arial" panose="020B0604020202020204" pitchFamily="34" charset="0"/>
                        </a:rPr>
                        <a:t>[11.0]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effectLst/>
                          <a:latin typeface="Arial" panose="020B0604020202020204" pitchFamily="34" charset="0"/>
                        </a:rPr>
                        <a:t>MCS15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71250396"/>
                  </a:ext>
                </a:extLst>
              </a:tr>
              <a:tr h="15875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00" b="0" i="0" u="none" strike="noStrike" dirty="0">
                          <a:effectLst/>
                          <a:latin typeface="Arial" panose="020B0604020202020204" pitchFamily="34" charset="0"/>
                        </a:rPr>
                        <a:t>[11.6]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effectLst/>
                          <a:latin typeface="Arial" panose="020B0604020202020204" pitchFamily="34" charset="0"/>
                        </a:rPr>
                        <a:t>MCS16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52050762"/>
                  </a:ext>
                </a:extLst>
              </a:tr>
              <a:tr h="15875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00" b="0" i="0" u="none" strike="noStrike" dirty="0">
                          <a:effectLst/>
                          <a:latin typeface="Arial" panose="020B0604020202020204" pitchFamily="34" charset="0"/>
                        </a:rPr>
                        <a:t>[13.1]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effectLst/>
                          <a:latin typeface="Arial" panose="020B0604020202020204" pitchFamily="34" charset="0"/>
                        </a:rPr>
                        <a:t>MCS17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18443729"/>
                  </a:ext>
                </a:extLst>
              </a:tr>
              <a:tr h="15875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00" b="0" i="0" u="none" strike="noStrike" dirty="0">
                          <a:effectLst/>
                          <a:latin typeface="Arial" panose="020B0604020202020204" pitchFamily="34" charset="0"/>
                        </a:rPr>
                        <a:t>[13.6]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effectLst/>
                          <a:latin typeface="Arial" panose="020B0604020202020204" pitchFamily="34" charset="0"/>
                        </a:rPr>
                        <a:t>MCS18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60026044"/>
                  </a:ext>
                </a:extLst>
              </a:tr>
              <a:tr h="15875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00" b="0" i="0" u="none" strike="noStrike" dirty="0">
                          <a:effectLst/>
                          <a:latin typeface="Arial" panose="020B0604020202020204" pitchFamily="34" charset="0"/>
                        </a:rPr>
                        <a:t>[14.6]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effectLst/>
                          <a:latin typeface="Arial" panose="020B0604020202020204" pitchFamily="34" charset="0"/>
                        </a:rPr>
                        <a:t>MCS19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20876494"/>
                  </a:ext>
                </a:extLst>
              </a:tr>
              <a:tr h="15875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00" b="0" i="0" u="none" strike="noStrike" dirty="0">
                          <a:effectLst/>
                          <a:latin typeface="Arial" panose="020B0604020202020204" pitchFamily="34" charset="0"/>
                        </a:rPr>
                        <a:t>[15.5]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effectLst/>
                          <a:latin typeface="Arial" panose="020B0604020202020204" pitchFamily="34" charset="0"/>
                        </a:rPr>
                        <a:t>MCS20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73202193"/>
                  </a:ext>
                </a:extLst>
              </a:tr>
              <a:tr h="15875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00" b="0" i="0" u="none" strike="noStrike" dirty="0">
                          <a:effectLst/>
                          <a:latin typeface="Arial" panose="020B0604020202020204" pitchFamily="34" charset="0"/>
                        </a:rPr>
                        <a:t>[16.4]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effectLst/>
                          <a:latin typeface="Arial" panose="020B0604020202020204" pitchFamily="34" charset="0"/>
                        </a:rPr>
                        <a:t>MCS21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25154262"/>
                  </a:ext>
                </a:extLst>
              </a:tr>
              <a:tr h="15875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00" b="0" i="0" u="none" strike="noStrike" dirty="0">
                          <a:effectLst/>
                          <a:latin typeface="Arial" panose="020B0604020202020204" pitchFamily="34" charset="0"/>
                        </a:rPr>
                        <a:t>[17.6]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effectLst/>
                          <a:latin typeface="Arial" panose="020B0604020202020204" pitchFamily="34" charset="0"/>
                        </a:rPr>
                        <a:t>MCS22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82401842"/>
                  </a:ext>
                </a:extLst>
              </a:tr>
              <a:tr h="15875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00" b="0" i="0" u="none" strike="noStrike" dirty="0">
                          <a:effectLst/>
                          <a:latin typeface="Arial" panose="020B0604020202020204" pitchFamily="34" charset="0"/>
                        </a:rPr>
                        <a:t>[18.6]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effectLst/>
                          <a:latin typeface="Arial" panose="020B0604020202020204" pitchFamily="34" charset="0"/>
                        </a:rPr>
                        <a:t>MCS23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2663316"/>
                  </a:ext>
                </a:extLst>
              </a:tr>
              <a:tr h="15875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00" b="0" i="0" u="none" strike="noStrike" dirty="0">
                          <a:effectLst/>
                          <a:latin typeface="Arial" panose="020B0604020202020204" pitchFamily="34" charset="0"/>
                        </a:rPr>
                        <a:t>[19.7]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effectLst/>
                          <a:latin typeface="Arial" panose="020B0604020202020204" pitchFamily="34" charset="0"/>
                        </a:rPr>
                        <a:t>MCS24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55735006"/>
                  </a:ext>
                </a:extLst>
              </a:tr>
              <a:tr h="15875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00" b="0" i="0" u="none" strike="noStrike" dirty="0">
                          <a:effectLst/>
                          <a:latin typeface="Arial" panose="020B0604020202020204" pitchFamily="34" charset="0"/>
                        </a:rPr>
                        <a:t>[21.2]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effectLst/>
                          <a:latin typeface="Arial" panose="020B0604020202020204" pitchFamily="34" charset="0"/>
                        </a:rPr>
                        <a:t>MCS25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9440605"/>
                  </a:ext>
                </a:extLst>
              </a:tr>
              <a:tr h="15875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00" b="0" i="0" u="none" strike="noStrike" dirty="0">
                          <a:effectLst/>
                          <a:latin typeface="Arial" panose="020B0604020202020204" pitchFamily="34" charset="0"/>
                        </a:rPr>
                        <a:t>[22.3]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effectLst/>
                          <a:latin typeface="Arial" panose="020B0604020202020204" pitchFamily="34" charset="0"/>
                        </a:rPr>
                        <a:t>MCS26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9092298"/>
                  </a:ext>
                </a:extLst>
              </a:tr>
              <a:tr h="15875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00" b="0" i="0" u="none" strike="noStrike" dirty="0">
                          <a:effectLst/>
                          <a:latin typeface="Arial" panose="020B0604020202020204" pitchFamily="34" charset="0"/>
                        </a:rPr>
                        <a:t>[23.5]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effectLst/>
                          <a:latin typeface="Arial" panose="020B0604020202020204" pitchFamily="34" charset="0"/>
                        </a:rPr>
                        <a:t>MCS27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5723645"/>
                  </a:ext>
                </a:extLst>
              </a:tr>
            </a:tbl>
          </a:graphicData>
        </a:graphic>
      </p:graphicFrame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347D6A86-FFD0-47FF-A58C-C7534599B9A2}"/>
              </a:ext>
            </a:extLst>
          </p:cNvPr>
          <p:cNvSpPr txBox="1"/>
          <p:nvPr/>
        </p:nvSpPr>
        <p:spPr>
          <a:xfrm>
            <a:off x="2362200" y="1907309"/>
            <a:ext cx="103656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600" b="1" u="sng" dirty="0">
                <a:solidFill>
                  <a:srgbClr val="0000FF"/>
                </a:solidFill>
              </a:rPr>
              <a:t>For Rank2</a:t>
            </a:r>
            <a:endParaRPr kumimoji="1" lang="ja-JP" altLang="en-US" sz="1600" b="1" u="sng" dirty="0">
              <a:solidFill>
                <a:srgbClr val="0000FF"/>
              </a:solidFill>
            </a:endParaRPr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F6763028-4344-4E24-BB4A-8AF16DE3826E}"/>
              </a:ext>
            </a:extLst>
          </p:cNvPr>
          <p:cNvSpPr txBox="1"/>
          <p:nvPr/>
        </p:nvSpPr>
        <p:spPr>
          <a:xfrm>
            <a:off x="5715000" y="1907309"/>
            <a:ext cx="103656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600" b="1" u="sng" dirty="0">
                <a:solidFill>
                  <a:srgbClr val="0000FF"/>
                </a:solidFill>
              </a:rPr>
              <a:t>For Rank1</a:t>
            </a:r>
            <a:endParaRPr kumimoji="1" lang="ja-JP" altLang="en-US" sz="1600" b="1" u="sng" dirty="0">
              <a:solidFill>
                <a:srgbClr val="0000FF"/>
              </a:solidFill>
            </a:endParaRPr>
          </a:p>
        </p:txBody>
      </p:sp>
      <p:graphicFrame>
        <p:nvGraphicFramePr>
          <p:cNvPr id="20" name="表 19">
            <a:extLst>
              <a:ext uri="{FF2B5EF4-FFF2-40B4-BE49-F238E27FC236}">
                <a16:creationId xmlns:a16="http://schemas.microsoft.com/office/drawing/2014/main" id="{74B0A914-1C26-4078-9C66-874819CAD6A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7534531"/>
              </p:ext>
            </p:extLst>
          </p:nvPr>
        </p:nvGraphicFramePr>
        <p:xfrm>
          <a:off x="4952200" y="2260600"/>
          <a:ext cx="2515400" cy="2692400"/>
        </p:xfrm>
        <a:graphic>
          <a:graphicData uri="http://schemas.openxmlformats.org/drawingml/2006/table">
            <a:tbl>
              <a:tblPr/>
              <a:tblGrid>
                <a:gridCol w="1728000">
                  <a:extLst>
                    <a:ext uri="{9D8B030D-6E8A-4147-A177-3AD203B41FA5}">
                      <a16:colId xmlns:a16="http://schemas.microsoft.com/office/drawing/2014/main" val="2000875766"/>
                    </a:ext>
                  </a:extLst>
                </a:gridCol>
                <a:gridCol w="787400">
                  <a:extLst>
                    <a:ext uri="{9D8B030D-6E8A-4147-A177-3AD203B41FA5}">
                      <a16:colId xmlns:a16="http://schemas.microsoft.com/office/drawing/2014/main" val="1692172259"/>
                    </a:ext>
                  </a:extLst>
                </a:gridCol>
              </a:tblGrid>
              <a:tr h="15875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00" b="0" i="0" u="none" strike="noStrike" dirty="0">
                          <a:effectLst/>
                          <a:latin typeface="Arial" panose="020B0604020202020204" pitchFamily="34" charset="0"/>
                        </a:rPr>
                        <a:t>&lt;= Testable baseband SNR (dB) </a:t>
                      </a:r>
                      <a:endParaRPr lang="en-US" altLang="ja-JP" sz="1000" b="0" i="0" u="none" strike="noStrike" dirty="0">
                        <a:effectLst/>
                        <a:latin typeface="Symbol" panose="05050102010706020507" pitchFamily="18" charset="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effectLst/>
                          <a:latin typeface="Arial" panose="020B0604020202020204" pitchFamily="34" charset="0"/>
                        </a:rPr>
                        <a:t>MCS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03963740"/>
                  </a:ext>
                </a:extLst>
              </a:tr>
              <a:tr h="15875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00" b="0" i="0" u="none" strike="noStrike" dirty="0">
                          <a:effectLst/>
                          <a:latin typeface="Arial" panose="020B0604020202020204" pitchFamily="34" charset="0"/>
                        </a:rPr>
                        <a:t>[6.1]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MCS13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27332351"/>
                  </a:ext>
                </a:extLst>
              </a:tr>
              <a:tr h="15875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00" b="0" i="0" u="none" strike="noStrike" dirty="0">
                          <a:effectLst/>
                          <a:latin typeface="Arial" panose="020B0604020202020204" pitchFamily="34" charset="0"/>
                        </a:rPr>
                        <a:t>[7.1]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effectLst/>
                          <a:latin typeface="Arial" panose="020B0604020202020204" pitchFamily="34" charset="0"/>
                        </a:rPr>
                        <a:t>MCS14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4145134"/>
                  </a:ext>
                </a:extLst>
              </a:tr>
              <a:tr h="15875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00" b="0" i="0" u="none" strike="noStrike" dirty="0">
                          <a:effectLst/>
                          <a:latin typeface="Arial" panose="020B0604020202020204" pitchFamily="34" charset="0"/>
                        </a:rPr>
                        <a:t>[8.1]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effectLst/>
                          <a:latin typeface="Arial" panose="020B0604020202020204" pitchFamily="34" charset="0"/>
                        </a:rPr>
                        <a:t>MCS15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61061596"/>
                  </a:ext>
                </a:extLst>
              </a:tr>
              <a:tr h="15875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00" b="0" i="0" u="none" strike="noStrike" dirty="0">
                          <a:effectLst/>
                          <a:latin typeface="Arial" panose="020B0604020202020204" pitchFamily="34" charset="0"/>
                        </a:rPr>
                        <a:t>[8.7]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effectLst/>
                          <a:latin typeface="Arial" panose="020B0604020202020204" pitchFamily="34" charset="0"/>
                        </a:rPr>
                        <a:t>MCS16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49071055"/>
                  </a:ext>
                </a:extLst>
              </a:tr>
              <a:tr h="15875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00" b="0" i="0" u="none" strike="noStrike" dirty="0">
                          <a:effectLst/>
                          <a:latin typeface="Arial" panose="020B0604020202020204" pitchFamily="34" charset="0"/>
                        </a:rPr>
                        <a:t>[10.0]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effectLst/>
                          <a:latin typeface="Arial" panose="020B0604020202020204" pitchFamily="34" charset="0"/>
                        </a:rPr>
                        <a:t>MCS17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07114129"/>
                  </a:ext>
                </a:extLst>
              </a:tr>
              <a:tr h="15875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00" b="0" i="0" u="none" strike="noStrike" dirty="0">
                          <a:effectLst/>
                          <a:latin typeface="Arial" panose="020B0604020202020204" pitchFamily="34" charset="0"/>
                        </a:rPr>
                        <a:t>[10.6]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effectLst/>
                          <a:latin typeface="Arial" panose="020B0604020202020204" pitchFamily="34" charset="0"/>
                        </a:rPr>
                        <a:t>MCS18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94715973"/>
                  </a:ext>
                </a:extLst>
              </a:tr>
              <a:tr h="15875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00" b="0" i="0" u="none" strike="noStrike" dirty="0">
                          <a:effectLst/>
                          <a:latin typeface="Arial" panose="020B0604020202020204" pitchFamily="34" charset="0"/>
                        </a:rPr>
                        <a:t>[11.6]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effectLst/>
                          <a:latin typeface="Arial" panose="020B0604020202020204" pitchFamily="34" charset="0"/>
                        </a:rPr>
                        <a:t>MCS19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78483231"/>
                  </a:ext>
                </a:extLst>
              </a:tr>
              <a:tr h="15875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00" b="0" i="0" u="none" strike="noStrike" dirty="0">
                          <a:effectLst/>
                          <a:latin typeface="Arial" panose="020B0604020202020204" pitchFamily="34" charset="0"/>
                        </a:rPr>
                        <a:t>[12.5]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effectLst/>
                          <a:latin typeface="Arial" panose="020B0604020202020204" pitchFamily="34" charset="0"/>
                        </a:rPr>
                        <a:t>MCS20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89792326"/>
                  </a:ext>
                </a:extLst>
              </a:tr>
              <a:tr h="15875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00" b="0" i="0" u="none" strike="noStrike" dirty="0">
                          <a:effectLst/>
                          <a:latin typeface="Arial" panose="020B0604020202020204" pitchFamily="34" charset="0"/>
                        </a:rPr>
                        <a:t>[13.4]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effectLst/>
                          <a:latin typeface="Arial" panose="020B0604020202020204" pitchFamily="34" charset="0"/>
                        </a:rPr>
                        <a:t>MCS21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91851880"/>
                  </a:ext>
                </a:extLst>
              </a:tr>
              <a:tr h="15875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00" b="0" i="0" u="none" strike="noStrike" dirty="0">
                          <a:effectLst/>
                          <a:latin typeface="Arial" panose="020B0604020202020204" pitchFamily="34" charset="0"/>
                        </a:rPr>
                        <a:t>[14.7]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effectLst/>
                          <a:latin typeface="Arial" panose="020B0604020202020204" pitchFamily="34" charset="0"/>
                        </a:rPr>
                        <a:t>MCS22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92094338"/>
                  </a:ext>
                </a:extLst>
              </a:tr>
              <a:tr h="15875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00" b="0" i="0" u="none" strike="noStrike" dirty="0">
                          <a:effectLst/>
                          <a:latin typeface="Arial" panose="020B0604020202020204" pitchFamily="34" charset="0"/>
                        </a:rPr>
                        <a:t>[15.5]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effectLst/>
                          <a:latin typeface="Arial" panose="020B0604020202020204" pitchFamily="34" charset="0"/>
                        </a:rPr>
                        <a:t>MCS23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99180193"/>
                  </a:ext>
                </a:extLst>
              </a:tr>
              <a:tr h="15875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00" b="0" i="0" u="none" strike="noStrike" dirty="0">
                          <a:effectLst/>
                          <a:latin typeface="Arial" panose="020B0604020202020204" pitchFamily="34" charset="0"/>
                        </a:rPr>
                        <a:t>[16.8]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effectLst/>
                          <a:latin typeface="Arial" panose="020B0604020202020204" pitchFamily="34" charset="0"/>
                        </a:rPr>
                        <a:t>MCS24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2759845"/>
                  </a:ext>
                </a:extLst>
              </a:tr>
              <a:tr h="15875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00" b="0" i="0" u="none" strike="noStrike" dirty="0">
                          <a:effectLst/>
                          <a:latin typeface="Arial" panose="020B0604020202020204" pitchFamily="34" charset="0"/>
                        </a:rPr>
                        <a:t>[18.1]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effectLst/>
                          <a:latin typeface="Arial" panose="020B0604020202020204" pitchFamily="34" charset="0"/>
                        </a:rPr>
                        <a:t>MCS25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8594879"/>
                  </a:ext>
                </a:extLst>
              </a:tr>
              <a:tr h="15875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00" b="0" i="0" u="none" strike="noStrike" dirty="0">
                          <a:effectLst/>
                          <a:latin typeface="Arial" panose="020B0604020202020204" pitchFamily="34" charset="0"/>
                        </a:rPr>
                        <a:t>[19.1]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effectLst/>
                          <a:latin typeface="Arial" panose="020B0604020202020204" pitchFamily="34" charset="0"/>
                        </a:rPr>
                        <a:t>MCS26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0776883"/>
                  </a:ext>
                </a:extLst>
              </a:tr>
              <a:tr h="15875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00" b="0" i="0" u="none" strike="noStrike" dirty="0">
                          <a:effectLst/>
                          <a:latin typeface="Arial" panose="020B0604020202020204" pitchFamily="34" charset="0"/>
                        </a:rPr>
                        <a:t>[20.3]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effectLst/>
                          <a:latin typeface="Arial" panose="020B0604020202020204" pitchFamily="34" charset="0"/>
                        </a:rPr>
                        <a:t>MCS27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464155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9603640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CE676F0-2DA7-4A29-B68F-8952D44A44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ja-JP" dirty="0"/>
              <a:t>SDR methodology for EN-DC within FR1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6B233118-ADDB-4A91-8509-B4757A4A664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ja-JP" sz="2000" dirty="0"/>
              <a:t>Previous agreement: </a:t>
            </a:r>
          </a:p>
          <a:p>
            <a:pPr lvl="1"/>
            <a:r>
              <a:rPr kumimoji="1" lang="en-US" altLang="ja-JP" sz="1600" dirty="0"/>
              <a:t>Proposed methodology in R4-1900364</a:t>
            </a:r>
          </a:p>
          <a:p>
            <a:pPr lvl="2"/>
            <a:r>
              <a:rPr kumimoji="1" lang="en-US" altLang="ja-JP" sz="1600" dirty="0"/>
              <a:t>Step 1: Select one EN-DC bandwidth combination among all supported EN-DC configurations and set of per component carrier (CC) UE capabilities among all supported UE capabilities that provides the largest data rate [TS 38.306 [14, Section 4.1.2]].</a:t>
            </a:r>
          </a:p>
          <a:p>
            <a:pPr lvl="3"/>
            <a:r>
              <a:rPr kumimoji="1" lang="en-US" altLang="ja-JP" sz="1400" dirty="0"/>
              <a:t>Set of per NR CC UE capabilities includes channel bandwidth, subcarrier spacing, number of PDSCH MIMO layers, modulation format and scaling factor [TS 38.306 [14, Section 4.1.2]].</a:t>
            </a:r>
          </a:p>
          <a:p>
            <a:pPr lvl="3"/>
            <a:r>
              <a:rPr kumimoji="1" lang="en-US" altLang="ja-JP" sz="1400" dirty="0"/>
              <a:t>Set of per EUTRA CC UE capabilities includes channel bandwidth, number of PDSCH MIMO layers and modulation format [TS 38.306 [14, Section 4.1.2]].</a:t>
            </a:r>
          </a:p>
          <a:p>
            <a:pPr lvl="2"/>
            <a:r>
              <a:rPr kumimoji="1" lang="en-US" altLang="ja-JP" sz="1600" dirty="0"/>
              <a:t>Step 2: For each NR CC in EN-DC bandwidth combination, use MCSs from FR1 or FR2 SA SDR requirements depending on EN-DC scenario. For each EUTRA CC in EN-DC bandwidth combination, reuse LTE SDR FRCs [TS 36.101, Sections 8.7]. </a:t>
            </a:r>
          </a:p>
          <a:p>
            <a:pPr lvl="1"/>
            <a:r>
              <a:rPr kumimoji="1" lang="en-US" altLang="ja-JP" sz="1600" dirty="0"/>
              <a:t>Further evaluated above methodology in next RAN4 meeting</a:t>
            </a:r>
          </a:p>
          <a:p>
            <a:pPr lvl="1"/>
            <a:r>
              <a:rPr kumimoji="1" lang="en-US" altLang="ja-JP" sz="1600" dirty="0"/>
              <a:t>Other options not excluded</a:t>
            </a:r>
          </a:p>
          <a:p>
            <a:r>
              <a:rPr kumimoji="1" lang="en-US" altLang="ja-JP" sz="2000" dirty="0"/>
              <a:t>Proposal:</a:t>
            </a:r>
          </a:p>
          <a:p>
            <a:pPr lvl="1"/>
            <a:r>
              <a:rPr kumimoji="1" lang="en-US" altLang="ja-JP" sz="1600" dirty="0"/>
              <a:t>Use proposed methodology from the previous meeting in (R4-1900364) as baseline</a:t>
            </a:r>
          </a:p>
          <a:p>
            <a:pPr lvl="1"/>
            <a:endParaRPr kumimoji="1" lang="en-US" altLang="ja-JP" sz="1600" dirty="0"/>
          </a:p>
          <a:p>
            <a:pPr lvl="1"/>
            <a:endParaRPr kumimoji="1" lang="en-US" altLang="ja-JP" sz="1600" dirty="0"/>
          </a:p>
          <a:p>
            <a:pPr lvl="1"/>
            <a:endParaRPr kumimoji="1" lang="en-US" altLang="ja-JP" sz="1600" dirty="0"/>
          </a:p>
          <a:p>
            <a:pPr lvl="1"/>
            <a:endParaRPr kumimoji="1" lang="en-US" altLang="ja-JP" sz="1600" dirty="0"/>
          </a:p>
          <a:p>
            <a:pPr lvl="1"/>
            <a:endParaRPr kumimoji="1" lang="en-US" altLang="ja-JP" sz="1600" dirty="0"/>
          </a:p>
          <a:p>
            <a:pPr lvl="1"/>
            <a:endParaRPr kumimoji="1" lang="en-US" altLang="ja-JP" sz="1600" dirty="0"/>
          </a:p>
          <a:p>
            <a:pPr lvl="1"/>
            <a:endParaRPr kumimoji="1" lang="en-US" altLang="ja-JP" sz="1600" dirty="0"/>
          </a:p>
          <a:p>
            <a:pPr lvl="1"/>
            <a:endParaRPr kumimoji="1" lang="en-US" altLang="ja-JP" sz="1600" dirty="0"/>
          </a:p>
          <a:p>
            <a:pPr lvl="1"/>
            <a:endParaRPr kumimoji="1" lang="en-US" altLang="ja-JP" sz="1600" dirty="0"/>
          </a:p>
          <a:p>
            <a:pPr lvl="1"/>
            <a:endParaRPr kumimoji="1" lang="en-US" altLang="ja-JP" sz="1600" dirty="0"/>
          </a:p>
          <a:p>
            <a:pPr lvl="1"/>
            <a:endParaRPr kumimoji="1" lang="en-US" altLang="ja-JP" sz="1600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FA56BA6B-DF2A-49FF-BD17-FC36324682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8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2034122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CE676F0-2DA7-4A29-B68F-8952D44A44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ja-JP" dirty="0"/>
              <a:t>SDR methodology for EN-DC including FR2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6B233118-ADDB-4A91-8509-B4757A4A664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ja-JP" sz="2000" dirty="0"/>
              <a:t>Previous agreement: </a:t>
            </a:r>
          </a:p>
          <a:p>
            <a:pPr lvl="1"/>
            <a:r>
              <a:rPr kumimoji="1" lang="en-US" altLang="ja-JP" sz="1600" dirty="0"/>
              <a:t>Same as for SDR methodology for EN-DC within FR1</a:t>
            </a:r>
          </a:p>
          <a:p>
            <a:r>
              <a:rPr kumimoji="1" lang="en-US" altLang="ja-JP" sz="2000" dirty="0"/>
              <a:t>Current options:</a:t>
            </a:r>
          </a:p>
          <a:p>
            <a:pPr lvl="1"/>
            <a:r>
              <a:rPr kumimoji="1" lang="en-US" altLang="ja-JP" sz="1600" dirty="0"/>
              <a:t>Option 1 (Intel):</a:t>
            </a:r>
          </a:p>
          <a:p>
            <a:pPr lvl="2"/>
            <a:r>
              <a:rPr kumimoji="1" lang="en-US" altLang="ja-JP" sz="1400" dirty="0"/>
              <a:t>Step 1: Calculate data rate (DataRateFR2) for FR2 CCs for all supported EN-DC configurations and set of per component carrier (CC) UE capabilities among all supported UE capabilities:</a:t>
            </a:r>
          </a:p>
          <a:p>
            <a:pPr lvl="3"/>
            <a:r>
              <a:rPr kumimoji="1" lang="en-US" altLang="ja-JP" sz="1200" dirty="0"/>
              <a:t>Step 1-1: Select </a:t>
            </a:r>
            <a:r>
              <a:rPr kumimoji="1" lang="en-US" altLang="ja-JP" sz="1200" dirty="0" err="1"/>
              <a:t>MCSupperbound</a:t>
            </a:r>
            <a:r>
              <a:rPr kumimoji="1" lang="en-US" altLang="ja-JP" sz="1200" dirty="0"/>
              <a:t> which allows to achieve the largest data rate [TS 38.306 [14, Section 4.1.2]] based on UE capabilities. </a:t>
            </a:r>
          </a:p>
          <a:p>
            <a:pPr lvl="3"/>
            <a:r>
              <a:rPr kumimoji="1" lang="en-US" altLang="ja-JP" sz="1200" dirty="0"/>
              <a:t>Step 1-2: Identify testable SNR value for particular test configuration based on test equipment characteristics </a:t>
            </a:r>
          </a:p>
          <a:p>
            <a:pPr lvl="3"/>
            <a:r>
              <a:rPr kumimoji="1" lang="en-US" altLang="ja-JP" sz="1200" dirty="0"/>
              <a:t>Step 1-3: Use “SNR to </a:t>
            </a:r>
            <a:r>
              <a:rPr kumimoji="1" lang="en-US" altLang="ja-JP" sz="1200" dirty="0" err="1"/>
              <a:t>MCS+Rank</a:t>
            </a:r>
            <a:r>
              <a:rPr kumimoji="1" lang="en-US" altLang="ja-JP" sz="1200" dirty="0"/>
              <a:t>” table to find </a:t>
            </a:r>
            <a:r>
              <a:rPr kumimoji="1" lang="en-US" altLang="ja-JP" sz="1200" dirty="0" err="1"/>
              <a:t>MCSpractical</a:t>
            </a:r>
            <a:r>
              <a:rPr kumimoji="1" lang="en-US" altLang="ja-JP" sz="1200" dirty="0"/>
              <a:t> for each FR2 CC in EN-DC bandwidth combination</a:t>
            </a:r>
          </a:p>
          <a:p>
            <a:pPr lvl="3"/>
            <a:r>
              <a:rPr kumimoji="1" lang="en-US" altLang="ja-JP" sz="1200" dirty="0"/>
              <a:t>Step 1-4: Calculate data rate using the MCS = min(</a:t>
            </a:r>
            <a:r>
              <a:rPr kumimoji="1" lang="en-US" altLang="ja-JP" sz="1200" dirty="0" err="1"/>
              <a:t>MCSupperbound</a:t>
            </a:r>
            <a:r>
              <a:rPr kumimoji="1" lang="en-US" altLang="ja-JP" sz="1200" dirty="0"/>
              <a:t>, </a:t>
            </a:r>
            <a:r>
              <a:rPr kumimoji="1" lang="en-US" altLang="ja-JP" sz="1200" dirty="0" err="1"/>
              <a:t>MCSpractical</a:t>
            </a:r>
            <a:r>
              <a:rPr kumimoji="1" lang="en-US" altLang="ja-JP" sz="1200" dirty="0"/>
              <a:t>) for each FR2 CC in EN-DC bandwidth combination</a:t>
            </a:r>
          </a:p>
          <a:p>
            <a:pPr lvl="2"/>
            <a:r>
              <a:rPr kumimoji="1" lang="en-US" altLang="ja-JP" sz="1400" dirty="0"/>
              <a:t>Step 2: Calculate data rate (</a:t>
            </a:r>
            <a:r>
              <a:rPr kumimoji="1" lang="en-US" altLang="ja-JP" sz="1400" dirty="0" err="1"/>
              <a:t>DataRateEUTRA</a:t>
            </a:r>
            <a:r>
              <a:rPr kumimoji="1" lang="en-US" altLang="ja-JP" sz="1400" dirty="0"/>
              <a:t>) for EUTRA CCs for all supported EN-DC configurations and set of per component carrier (CC) UE capabilities among all supported UE capabilities using equation from [TS 38.306 [14, Section 4.1.2]]</a:t>
            </a:r>
          </a:p>
          <a:p>
            <a:pPr lvl="3"/>
            <a:r>
              <a:rPr kumimoji="1" lang="en-US" altLang="ja-JP" sz="1200" dirty="0"/>
              <a:t>Set of per EUTRA CC UE capabilities includes channel bandwidth, number of PDSCH MIMO layers and modulation format [TS 38.306 [14, Section 4.1.2]].</a:t>
            </a:r>
            <a:endParaRPr kumimoji="1" lang="en-US" altLang="ja-JP" sz="1400" dirty="0"/>
          </a:p>
          <a:p>
            <a:pPr lvl="1"/>
            <a:endParaRPr kumimoji="1" lang="en-US" altLang="ja-JP" sz="1600" dirty="0"/>
          </a:p>
          <a:p>
            <a:pPr lvl="1"/>
            <a:endParaRPr kumimoji="1" lang="en-US" altLang="ja-JP" sz="1600" dirty="0"/>
          </a:p>
          <a:p>
            <a:pPr lvl="1"/>
            <a:endParaRPr kumimoji="1" lang="en-US" altLang="ja-JP" sz="1600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FA56BA6B-DF2A-49FF-BD17-FC36324682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9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2190781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Project Site Document" ma:contentTypeID="0x0101008A98423170284BEEB635F43C3CF4E98B00C295C80E1AC1FA4D858807D5CFC8A6BB" ma:contentTypeVersion="0" ma:contentTypeDescription="" ma:contentTypeScope="" ma:versionID="ea74359ef5009f26136f19a32c6f8a68">
  <xsd:schema xmlns:xsd="http://www.w3.org/2001/XMLSchema" xmlns:xs="http://www.w3.org/2001/XMLSchema" xmlns:p="http://schemas.microsoft.com/office/2006/metadata/properties" xmlns:ns2="66EEDB98-F073-460B-B9B0-9643F9FE785E" xmlns:ns3="17c5c574-4f42-45b3-8a7f-77d8e859d074" targetNamespace="http://schemas.microsoft.com/office/2006/metadata/properties" ma:root="true" ma:fieldsID="1cc92f964277f20f2b794a28a7b69374" ns2:_="" ns3:_="">
    <xsd:import namespace="66EEDB98-F073-460B-B9B0-9643F9FE785E"/>
    <xsd:import namespace="17c5c574-4f42-45b3-8a7f-77d8e859d074"/>
    <xsd:element name="properties">
      <xsd:complexType>
        <xsd:sequence>
          <xsd:element name="documentManagement">
            <xsd:complexType>
              <xsd:all>
                <xsd:element ref="ns2:Owner" minOccurs="0"/>
                <xsd:element ref="ns2:Status" minOccurs="0"/>
                <xsd:element ref="ns2:Links" minOccurs="0"/>
                <xsd:element ref="ns3:_dlc_DocId" minOccurs="0"/>
                <xsd:element ref="ns3:_dlc_DocIdUrl" minOccurs="0"/>
                <xsd:element ref="ns3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6EEDB98-F073-460B-B9B0-9643F9FE785E" elementFormDefault="qualified">
    <xsd:import namespace="http://schemas.microsoft.com/office/2006/documentManagement/types"/>
    <xsd:import namespace="http://schemas.microsoft.com/office/infopath/2007/PartnerControls"/>
    <xsd:element name="Owner" ma:index="8" nillable="true" ma:displayName="Owner" ma:list="UserInfo" ma:internalName="Owner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atus" ma:index="9" nillable="true" ma:displayName="Status" ma:default="Draft" ma:internalName="Status">
      <xsd:simpleType>
        <xsd:restriction base="dms:Choice">
          <xsd:enumeration value="Draft"/>
          <xsd:enumeration value="Ready For Review"/>
          <xsd:enumeration value="Final"/>
        </xsd:restriction>
      </xsd:simpleType>
    </xsd:element>
    <xsd:element name="Links" ma:index="10" nillable="true" ma:displayName="Links" ma:internalName="Links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7c5c574-4f42-45b3-8a7f-77d8e859d074" elementFormDefault="qualified">
    <xsd:import namespace="http://schemas.microsoft.com/office/2006/documentManagement/types"/>
    <xsd:import namespace="http://schemas.microsoft.com/office/infopath/2007/PartnerControls"/>
    <xsd:element name="_dlc_DocId" ma:index="11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12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3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LongProperties xmlns="http://schemas.microsoft.com/office/2006/metadata/longProperties">
  <LongProp xmlns="" name="Links"><![CDATA[<?xml version="1.0" encoding="UTF-8"?><Result><NewXML><PWSLinkDataSet xmlns="http://schemas.microsoft.com/office/project/server/webservices/PWSLinkDataSet/" /></NewXML><ProjectUID>00000000-0000-0000-0000-000000000000</ProjectUID><OldXML><PWSLinkDataSet xmlns="http://schemas.microsoft.com/office/project/server/webservices/PWSLinkDataSet/" /></OldXML><ItemType>3</ItemType><PSURL></PSURL></Result>]]></LongProp>
</LongProperti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inks xmlns="66EEDB98-F073-460B-B9B0-9643F9FE785E">&lt;?xml version="1.0" encoding="UTF-8"?&gt;&lt;Result&gt;&lt;NewXML&gt;&lt;PWSLinkDataSet xmlns="http://schemas.microsoft.com/office/project/server/webservices/PWSLinkDataSet/" /&gt;&lt;/NewXML&gt;&lt;ProjectUID&gt;00000000-0000-0000-0000-000000000000&lt;/ProjectUID&gt;&lt;OldXML&gt;&lt;PWSLinkDataSet xmlns="http://schemas.microsoft.com/office/project/server/webservices/PWSLinkDataSet/" /&gt;&lt;/OldXML&gt;&lt;ItemType&gt;3&lt;/ItemType&gt;&lt;PSURL&gt;&lt;/PSURL&gt;&lt;/Result&gt;</Links>
    <Owner xmlns="66EEDB98-F073-460B-B9B0-9643F9FE785E">
      <UserInfo>
        <DisplayName/>
        <AccountId xsi:nil="true"/>
        <AccountType/>
      </UserInfo>
    </Owner>
    <Status xmlns="66EEDB98-F073-460B-B9B0-9643F9FE785E">Draft</Status>
  </documentManagement>
</p:properties>
</file>

<file path=customXml/itemProps1.xml><?xml version="1.0" encoding="utf-8"?>
<ds:datastoreItem xmlns:ds="http://schemas.openxmlformats.org/officeDocument/2006/customXml" ds:itemID="{340FFF4D-EC63-4F79-8286-8DF790742A8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6EEDB98-F073-460B-B9B0-9643F9FE785E"/>
    <ds:schemaRef ds:uri="17c5c574-4f42-45b3-8a7f-77d8e859d07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537067DF-937D-49A5-8644-955C54DF1C27}">
  <ds:schemaRefs>
    <ds:schemaRef ds:uri="http://schemas.microsoft.com/office/2006/metadata/longProperties"/>
    <ds:schemaRef ds:uri=""/>
  </ds:schemaRefs>
</ds:datastoreItem>
</file>

<file path=customXml/itemProps3.xml><?xml version="1.0" encoding="utf-8"?>
<ds:datastoreItem xmlns:ds="http://schemas.openxmlformats.org/officeDocument/2006/customXml" ds:itemID="{200F65EB-5730-43A8-9AFA-15BFC5DC8F7F}">
  <ds:schemaRefs>
    <ds:schemaRef ds:uri="http://schemas.microsoft.com/office/2006/metadata/properties"/>
    <ds:schemaRef ds:uri="http://schemas.microsoft.com/office/infopath/2007/PartnerControls"/>
    <ds:schemaRef ds:uri="17c5c574-4f42-45b3-8a7f-77d8e859d074"/>
    <ds:schemaRef ds:uri="66EEDB98-F073-460B-B9B0-9643F9FE785E"/>
    <ds:schemaRef ds:uri="http://www.w3.org/XML/1998/namespace"/>
    <ds:schemaRef ds:uri="http://purl.org/dc/terms/"/>
    <ds:schemaRef ds:uri="http://schemas.microsoft.com/office/2006/documentManagement/types"/>
    <ds:schemaRef ds:uri="http://purl.org/dc/elements/1.1/"/>
    <ds:schemaRef ds:uri="http://purl.org/dc/dcmitype/"/>
    <ds:schemaRef ds:uri="http://schemas.openxmlformats.org/package/2006/metadata/core-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19721</TotalTime>
  <Words>2010</Words>
  <Application>Microsoft Office PowerPoint</Application>
  <PresentationFormat>画面に合わせる (4:3)</PresentationFormat>
  <Paragraphs>616</Paragraphs>
  <Slides>13</Slides>
  <Notes>0</Notes>
  <HiddenSlides>0</HiddenSlides>
  <MMClips>0</MMClips>
  <ScaleCrop>false</ScaleCrop>
  <HeadingPairs>
    <vt:vector size="8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埋め込まれた OLE サーバー</vt:lpstr>
      </vt:variant>
      <vt:variant>
        <vt:i4>1</vt:i4>
      </vt:variant>
      <vt:variant>
        <vt:lpstr>スライド タイトル</vt:lpstr>
      </vt:variant>
      <vt:variant>
        <vt:i4>13</vt:i4>
      </vt:variant>
    </vt:vector>
  </HeadingPairs>
  <TitlesOfParts>
    <vt:vector size="19" baseType="lpstr">
      <vt:lpstr>Arial</vt:lpstr>
      <vt:lpstr>Calibri</vt:lpstr>
      <vt:lpstr>Symbol</vt:lpstr>
      <vt:lpstr>Times New Roman</vt:lpstr>
      <vt:lpstr>Office Theme</vt:lpstr>
      <vt:lpstr>Equation</vt:lpstr>
      <vt:lpstr>Way forward on SDR requirements</vt:lpstr>
      <vt:lpstr>Upper bound/Practical MCS for FR1</vt:lpstr>
      <vt:lpstr>Upper bound/Practical MCS for FR1</vt:lpstr>
      <vt:lpstr>Methodology for MCS determination for FR2</vt:lpstr>
      <vt:lpstr>Methodology for MCS determination for FR2</vt:lpstr>
      <vt:lpstr>Upper bound MCS (MCS1) / practical MCS (MCS2) for FR2</vt:lpstr>
      <vt:lpstr>Upper bound MCS (MCS1) / practical MCS (MCS2) for FR2</vt:lpstr>
      <vt:lpstr>SDR methodology for EN-DC within FR1</vt:lpstr>
      <vt:lpstr>SDR methodology for EN-DC including FR2</vt:lpstr>
      <vt:lpstr>SDR methodology for EN-DC including FR2</vt:lpstr>
      <vt:lpstr>SDR methodology for EN-DC including FR1 and FR2</vt:lpstr>
      <vt:lpstr>SDR methodology for EN-DC including FR1 and FR2</vt:lpstr>
      <vt:lpstr>Others</vt:lpstr>
    </vt:vector>
  </TitlesOfParts>
  <Company>Qualcomm Incorporated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Intel Corporation</dc:creator>
  <cp:keywords>CTPClassification=:VisualMarkings=, CTPClassification=CTP_PUBLIC:VisualMarkings=, CTPClassification=CTP_NT</cp:keywords>
  <cp:lastModifiedBy>洋介 佐野</cp:lastModifiedBy>
  <cp:revision>1384</cp:revision>
  <dcterms:created xsi:type="dcterms:W3CDTF">2013-05-13T16:02:00Z</dcterms:created>
  <dcterms:modified xsi:type="dcterms:W3CDTF">2019-04-10T11:11:51Z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0x0101008A98423170284BEEB635F43C3CF4E98B00C295C80E1AC1FA4D858807D5CFC8A6BB</vt:lpwstr>
  </property>
  <property fmtid="{D5CDD505-2E9C-101B-9397-08002B2CF9AE}" pid="3" name="_dlc_DocIdItemGuid">
    <vt:lpwstr>2a01973d-3b8b-4e03-ad6e-a4ed4baa7131</vt:lpwstr>
  </property>
  <property fmtid="{D5CDD505-2E9C-101B-9397-08002B2CF9AE}" pid="4" name="_dlc_DocId">
    <vt:lpwstr>H4P5ACNAWDMP-2-1995</vt:lpwstr>
  </property>
  <property fmtid="{D5CDD505-2E9C-101B-9397-08002B2CF9AE}" pid="5" name="_dlc_DocIdUrl">
    <vt:lpwstr>http://projects/sites/LTED/_layouts/DocIdRedir.aspx?ID=H4P5ACNAWDMP-2-1995, H4P5ACNAWDMP-2-1995</vt:lpwstr>
  </property>
  <property fmtid="{D5CDD505-2E9C-101B-9397-08002B2CF9AE}" pid="6" name="TitusGUID">
    <vt:lpwstr>cec2a111-0165-4130-8bd4-30a0c40e661d</vt:lpwstr>
  </property>
  <property fmtid="{D5CDD505-2E9C-101B-9397-08002B2CF9AE}" pid="7" name="CTP_TimeStamp">
    <vt:lpwstr>2019-04-09 10:36:32Z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_NewReviewCycle">
    <vt:lpwstr/>
  </property>
  <property fmtid="{D5CDD505-2E9C-101B-9397-08002B2CF9AE}" pid="12" name="_2015_ms_pID_725343">
    <vt:lpwstr>(3)nQUJpp2zhtaz+DExwsjfMwdzrtQICFjvWblIRbqGe9VTZXKSpVcdWB1bCFixArCXHnbjFHcO
JHbRI3w6GbnV0SRLlZIlsXbsQAbSrdK4veKobW+uBpP1aX6t1HO4XsCH162Orh4Io/m70kM3
E9YluDSgVX/ILd4asRNTwozhDorxYP0/6kiyza04zlpWlY4guhN7aiD/xMnf4qGxCEOLfvrO
RRHyr0X8rWTBcFH4Tv</vt:lpwstr>
  </property>
  <property fmtid="{D5CDD505-2E9C-101B-9397-08002B2CF9AE}" pid="13" name="_2015_ms_pID_7253431">
    <vt:lpwstr>ODlA73hdxBY+iADUL9wa8Wis/dpcFo16zPUex8bOVB8Hdsba+zuPE6
iSpXffo3L7p6OMPiKPi5D6+An8QZg0LtMuK3GQur5n8KkC7uahPgdVJRdHL4A/7KfrEIBhpN
ptmM/VVi6KG1E9EmeoM+2lSOjanJ76yC2HigKfN7Dav6gfQsCTCwvM4y6iFJrMKiz4KAhXou
2kjbQTJq1Xd59GAnPts0iNLd/iSE3G2Pihvw</vt:lpwstr>
  </property>
  <property fmtid="{D5CDD505-2E9C-101B-9397-08002B2CF9AE}" pid="14" name="_2015_ms_pID_7253432">
    <vt:lpwstr>vA==</vt:lpwstr>
  </property>
  <property fmtid="{D5CDD505-2E9C-101B-9397-08002B2CF9AE}" pid="15" name="_readonly">
    <vt:lpwstr/>
  </property>
  <property fmtid="{D5CDD505-2E9C-101B-9397-08002B2CF9AE}" pid="16" name="_change">
    <vt:lpwstr/>
  </property>
  <property fmtid="{D5CDD505-2E9C-101B-9397-08002B2CF9AE}" pid="17" name="_full-control">
    <vt:lpwstr/>
  </property>
  <property fmtid="{D5CDD505-2E9C-101B-9397-08002B2CF9AE}" pid="18" name="sflag">
    <vt:lpwstr>1519970649</vt:lpwstr>
  </property>
  <property fmtid="{D5CDD505-2E9C-101B-9397-08002B2CF9AE}" pid="19" name="CTPClassification">
    <vt:lpwstr>CTP_NT</vt:lpwstr>
  </property>
  <property fmtid="{D5CDD505-2E9C-101B-9397-08002B2CF9AE}" pid="20" name="NSCPROP_SA">
    <vt:lpwstr>C:\Users\Administrator\Desktop\NR UE Ad-hoc Oct\R4-18xxxxx - WF on NR General and UE PDSCH Demod v1.pptx</vt:lpwstr>
  </property>
</Properties>
</file>