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74" r:id="rId4"/>
    <p:sldId id="283" r:id="rId5"/>
    <p:sldId id="280" r:id="rId6"/>
    <p:sldId id="278" r:id="rId7"/>
    <p:sldId id="282" r:id="rId8"/>
    <p:sldId id="276" r:id="rId9"/>
    <p:sldId id="275" r:id="rId10"/>
    <p:sldId id="271" r:id="rId1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926" autoAdjust="0"/>
    <p:restoredTop sz="93443" autoAdjust="0"/>
  </p:normalViewPr>
  <p:slideViewPr>
    <p:cSldViewPr snapToGrid="0">
      <p:cViewPr varScale="1">
        <p:scale>
          <a:sx n="68" d="100"/>
          <a:sy n="68" d="100"/>
        </p:scale>
        <p:origin x="123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CA395-85A8-49C8-896C-C09953A71AB4}" type="datetimeFigureOut">
              <a:rPr lang="en-US" smtClean="0"/>
              <a:pPr/>
              <a:t>4/11/2019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D75B43-0BB2-4585-AA23-37880689CE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14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960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194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D75B43-0BB2-4585-AA23-37880689CEC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#90bis</a:t>
            </a:r>
          </a:p>
          <a:p>
            <a:r>
              <a:rPr lang="en-GB" altLang="ja-JP" dirty="0"/>
              <a:t>Xi'an, China, 8</a:t>
            </a:r>
            <a:r>
              <a:rPr lang="en-GB" altLang="ja-JP" baseline="30000" dirty="0"/>
              <a:t>th</a:t>
            </a:r>
            <a:r>
              <a:rPr lang="en-GB" altLang="ja-JP" dirty="0"/>
              <a:t> – 12</a:t>
            </a:r>
            <a:r>
              <a:rPr lang="en-GB" altLang="ja-JP" baseline="30000" dirty="0"/>
              <a:t>th</a:t>
            </a:r>
            <a:r>
              <a:rPr lang="en-GB" altLang="ja-JP" dirty="0"/>
              <a:t> April 2019</a:t>
            </a:r>
            <a:endParaRPr lang="ja-JP" altLang="ja-JP" dirty="0"/>
          </a:p>
          <a:p>
            <a:pPr lvl="0"/>
            <a:r>
              <a:rPr lang="sv-SE" altLang="ja-JP" dirty="0"/>
              <a:t>Agenda item:	6.12.2.1	General [NR_newRAT-Perf]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R4-1904720</a:t>
            </a:r>
            <a:endParaRPr kumimoji="1" lang="ja-JP" altLang="en-US" dirty="0"/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6000" dirty="0"/>
              <a:t>WF on high speed related requirements for NR BS demodulation in Rel.15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dirty="0"/>
              <a:t>NTT DOCOMO, INC</a:t>
            </a:r>
            <a:r>
              <a:rPr lang="en-US" altLang="ja-JP" dirty="0" smtClean="0"/>
              <a:t>., </a:t>
            </a:r>
            <a:r>
              <a:rPr lang="en-US" altLang="ja-JP" smtClean="0"/>
              <a:t>China Telecom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944496" cy="51189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RP-182149, “Way forward on RAN4 work for Core and Perf. part for NR”, RAN4 	Chairman, </a:t>
            </a:r>
            <a:r>
              <a:rPr lang="ja-JP" altLang="en-US" sz="2000" dirty="0"/>
              <a:t>　</a:t>
            </a:r>
            <a:r>
              <a:rPr lang="en-US" altLang="ja-JP" sz="2000" dirty="0"/>
              <a:t>RAN #81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[2]	RP-182805, “Status Report of WI on New Radio Access Technology”, NTT 	DOCOMO, 	INC., RAN #82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[3]	R4-1902442, “WF on high speed related requirements for NR BS demodulation in 	Rel.15”, NTT 	DOCOMO, INC., RAN4#90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[4]	R4-1903570, “Motivation and discussion priority for NR high speed in Rel.15”, NTT 	DOCOMO, INC., 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[5]	R4-1903571, “NR PUSCH for high speed in Rel.15”, NTT DOCOMO, INC., 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[6]	R4-1903364, “Remaining issues on performance requirements for NR PUSCH in Rel-15”, 	Samsung, 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[7]	R4-1904034, “</a:t>
            </a:r>
            <a:r>
              <a:rPr lang="nn-NO" altLang="ja-JP" sz="2000" dirty="0"/>
              <a:t>HST for NR BS demod in Rel-15</a:t>
            </a:r>
            <a:r>
              <a:rPr lang="en-US" altLang="ja-JP" sz="2000" dirty="0"/>
              <a:t>”, Ericsson, 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[8]	R4-1904229, “Discuss on HST demodulation requirements for NR Rel-15 BS”, Huawei, 	</a:t>
            </a:r>
            <a:r>
              <a:rPr lang="en-US" altLang="ja-JP" sz="2000" dirty="0" err="1"/>
              <a:t>HiSilicon</a:t>
            </a:r>
            <a:r>
              <a:rPr lang="en-US" altLang="ja-JP" sz="2000" dirty="0"/>
              <a:t>, RAN4#90bis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[9]	R4-1903572, “NR PRACH for high speed in Rel.15”, NTT 	DOCOMO, INC., 	RAN4#90bis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  <a:p>
            <a:pPr marL="0" indent="0" algn="just">
              <a:lnSpc>
                <a:spcPct val="100000"/>
              </a:lnSpc>
              <a:buNone/>
            </a:pP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 </a:t>
            </a:r>
            <a:r>
              <a:rPr lang="en-GB" altLang="ja-JP" dirty="0"/>
              <a:t>In RAN #81, it was approved to discuss HST in </a:t>
            </a:r>
            <a:r>
              <a:rPr lang="en-US" altLang="ja-JP" dirty="0"/>
              <a:t>TEI</a:t>
            </a:r>
            <a:r>
              <a:rPr lang="en-GB" altLang="ja-JP" dirty="0"/>
              <a:t>15 after December 2018 [1]. </a:t>
            </a:r>
          </a:p>
          <a:p>
            <a:pPr marL="0" indent="0">
              <a:buNone/>
            </a:pPr>
            <a:r>
              <a:rPr lang="en-GB" altLang="ja-JP" dirty="0"/>
              <a:t>	</a:t>
            </a:r>
            <a:r>
              <a:rPr lang="en-GB" altLang="ja-JP" i="1" dirty="0"/>
              <a:t>The UE and BS demodulation performance requirements 	under HST scenarios are treated in TEI15 after December 	2018.</a:t>
            </a:r>
            <a:endParaRPr lang="ja-JP" altLang="ja-JP" i="1" dirty="0"/>
          </a:p>
          <a:p>
            <a:r>
              <a:rPr lang="en-US" altLang="ja-JP" dirty="0"/>
              <a:t>In RAN #82, performance requirements for high speed train was captured as one of the remaining open issues in SR [2].</a:t>
            </a:r>
            <a:endParaRPr lang="en-GB" altLang="ja-JP" dirty="0"/>
          </a:p>
          <a:p>
            <a:r>
              <a:rPr lang="en-GB" altLang="ja-JP" dirty="0"/>
              <a:t>In RAN4 #90, WF was approved [3].</a:t>
            </a:r>
          </a:p>
          <a:p>
            <a:r>
              <a:rPr lang="en-GB" altLang="ja-JP" dirty="0"/>
              <a:t>In RAN4 #90bis, NR BS performance requirements for high speed were discussed based on contributions [4-9].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19406"/>
            <a:ext cx="10515600" cy="652306"/>
          </a:xfrm>
          <a:noFill/>
        </p:spPr>
        <p:txBody>
          <a:bodyPr>
            <a:normAutofit/>
          </a:bodyPr>
          <a:lstStyle/>
          <a:p>
            <a:r>
              <a:rPr lang="en-US" altLang="ja-JP" sz="4000" dirty="0"/>
              <a:t>Overview</a:t>
            </a:r>
            <a:endParaRPr lang="ja-JP" altLang="en-US" sz="40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/>
          </a:bodyPr>
          <a:lstStyle/>
          <a:p>
            <a:r>
              <a:rPr lang="en-US" altLang="ja-JP" dirty="0"/>
              <a:t>Release to define NR BS HST requirements</a:t>
            </a:r>
          </a:p>
          <a:p>
            <a:pPr lvl="1"/>
            <a:r>
              <a:rPr lang="en-US" altLang="ja-JP" dirty="0"/>
              <a:t>Option 1: Release 15</a:t>
            </a:r>
            <a:endParaRPr lang="ja-JP" altLang="ja-JP" dirty="0"/>
          </a:p>
          <a:p>
            <a:pPr lvl="1"/>
            <a:r>
              <a:rPr lang="en-US" altLang="ja-JP" dirty="0"/>
              <a:t>Option 2: Release 16 with starting point of 350km/h on the same Band 1 as LTE</a:t>
            </a:r>
          </a:p>
          <a:p>
            <a:pPr lvl="1"/>
            <a:r>
              <a:rPr lang="en-US" altLang="ja-JP" dirty="0"/>
              <a:t>One of the above options will be decided based on the outcome of the evaluation. </a:t>
            </a:r>
          </a:p>
          <a:p>
            <a:r>
              <a:rPr lang="en-US" altLang="ja-JP" dirty="0"/>
              <a:t>The performance requirements for HST are optional, and the applicability depends on the declaration. </a:t>
            </a:r>
          </a:p>
          <a:p>
            <a:r>
              <a:rPr lang="en-GB" altLang="ja-JP" dirty="0"/>
              <a:t>Assumptions for the following HST evaluations </a:t>
            </a:r>
            <a:r>
              <a:rPr lang="en-GB" altLang="ja-JP" dirty="0" smtClean="0"/>
              <a:t>are </a:t>
            </a:r>
            <a:r>
              <a:rPr lang="en-GB" altLang="ja-JP" dirty="0"/>
              <a:t>for NR Rel-15 HST for RAN4#91 meeting. Bases on the evaluation results, companies can share their views on the HST requirements definition.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053249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For evaluation on 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/>
              <a:t>UE speed</a:t>
            </a:r>
            <a:endParaRPr lang="ja-JP" altLang="ja-JP" dirty="0"/>
          </a:p>
          <a:p>
            <a:pPr lvl="1"/>
            <a:r>
              <a:rPr lang="en-US" altLang="ja-JP" dirty="0"/>
              <a:t>300km/h </a:t>
            </a:r>
          </a:p>
          <a:p>
            <a:r>
              <a:rPr lang="en-US" altLang="ja-JP" dirty="0"/>
              <a:t>Carrier frequency (Band)</a:t>
            </a:r>
            <a:endParaRPr lang="ja-JP" altLang="ja-JP" dirty="0"/>
          </a:p>
          <a:p>
            <a:pPr lvl="1"/>
            <a:r>
              <a:rPr lang="en-US" altLang="ja-JP" dirty="0"/>
              <a:t>15kHz SCS</a:t>
            </a:r>
            <a:endParaRPr lang="ja-JP" altLang="ja-JP" dirty="0"/>
          </a:p>
          <a:p>
            <a:pPr lvl="2"/>
            <a:r>
              <a:rPr lang="en-GB" altLang="ja-JP" dirty="0"/>
              <a:t>Band n1 (2.1GHz)</a:t>
            </a:r>
            <a:endParaRPr lang="ja-JP" altLang="ja-JP" dirty="0"/>
          </a:p>
          <a:p>
            <a:pPr lvl="1"/>
            <a:r>
              <a:rPr lang="en-US" altLang="ja-JP" dirty="0"/>
              <a:t>30kHz SCS</a:t>
            </a:r>
            <a:endParaRPr lang="ja-JP" altLang="ja-JP" dirty="0"/>
          </a:p>
          <a:p>
            <a:pPr lvl="2"/>
            <a:r>
              <a:rPr lang="en-GB" altLang="ja-JP" dirty="0"/>
              <a:t>Band n77 (3.6GHz)</a:t>
            </a:r>
            <a:r>
              <a:rPr lang="en-US" altLang="ja-JP" dirty="0"/>
              <a:t> </a:t>
            </a:r>
            <a:endParaRPr lang="ja-JP" altLang="ja-JP" dirty="0"/>
          </a:p>
          <a:p>
            <a:r>
              <a:rPr lang="en-US" altLang="ja-JP" dirty="0"/>
              <a:t>Maximum Doppler shift</a:t>
            </a:r>
            <a:endParaRPr lang="ja-JP" altLang="ja-JP" dirty="0"/>
          </a:p>
          <a:p>
            <a:pPr lvl="1"/>
            <a:r>
              <a:rPr lang="en-US" altLang="ja-JP" dirty="0"/>
              <a:t>15kHz SCS</a:t>
            </a:r>
          </a:p>
          <a:p>
            <a:pPr lvl="2"/>
            <a:r>
              <a:rPr lang="en-US" altLang="ja-JP" dirty="0"/>
              <a:t>1150Hz</a:t>
            </a:r>
          </a:p>
          <a:p>
            <a:pPr lvl="1"/>
            <a:r>
              <a:rPr lang="en-US" altLang="ja-JP" dirty="0"/>
              <a:t>30kHz SCS</a:t>
            </a:r>
            <a:endParaRPr lang="ja-JP" altLang="ja-JP" dirty="0"/>
          </a:p>
          <a:p>
            <a:pPr lvl="2"/>
            <a:r>
              <a:rPr lang="en-US" altLang="ja-JP" dirty="0" smtClean="0"/>
              <a:t>Option 1: 2000Hz</a:t>
            </a:r>
            <a:endParaRPr lang="en-US" altLang="ja-JP" dirty="0"/>
          </a:p>
          <a:p>
            <a:pPr lvl="2"/>
            <a:r>
              <a:rPr lang="en-US" altLang="ja-JP" dirty="0" smtClean="0"/>
              <a:t>Option 2: 1150Hz</a:t>
            </a:r>
            <a:endParaRPr lang="en-US" altLang="ja-JP" dirty="0"/>
          </a:p>
          <a:p>
            <a:r>
              <a:rPr lang="en-US" altLang="ja-JP" dirty="0"/>
              <a:t>Channel model</a:t>
            </a:r>
          </a:p>
          <a:p>
            <a:pPr lvl="1"/>
            <a:r>
              <a:rPr lang="en-US" altLang="ja-JP" dirty="0"/>
              <a:t>AWGN (Single tap HST)</a:t>
            </a:r>
          </a:p>
          <a:p>
            <a:r>
              <a:rPr lang="en-US" altLang="ja-JP" dirty="0"/>
              <a:t>BS-Railway track distance (</a:t>
            </a:r>
            <a:r>
              <a:rPr lang="en-US" altLang="ja-JP" dirty="0" err="1"/>
              <a:t>D</a:t>
            </a:r>
            <a:r>
              <a:rPr lang="en-US" altLang="ja-JP" baseline="-25000" dirty="0" err="1"/>
              <a:t>min</a:t>
            </a:r>
            <a:r>
              <a:rPr lang="en-US" altLang="ja-JP" dirty="0"/>
              <a:t>) and Initial distance of the train from BS (D</a:t>
            </a:r>
            <a:r>
              <a:rPr lang="en-US" altLang="ja-JP" baseline="-25000" dirty="0"/>
              <a:t>s</a:t>
            </a:r>
            <a:r>
              <a:rPr lang="en-US" altLang="ja-JP" dirty="0"/>
              <a:t>/2):</a:t>
            </a:r>
          </a:p>
          <a:p>
            <a:pPr lvl="1"/>
            <a:r>
              <a:rPr lang="en-US" altLang="ja-JP" dirty="0"/>
              <a:t>Same as LTE HST scenario 3 for tunnel</a:t>
            </a:r>
          </a:p>
        </p:txBody>
      </p:sp>
    </p:spTree>
    <p:extLst>
      <p:ext uri="{BB962C8B-B14F-4D97-AF65-F5344CB8AC3E}">
        <p14:creationId xmlns:p14="http://schemas.microsoft.com/office/powerpoint/2010/main" val="609593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For evaluation on PUSCH for HST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456348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/>
              <a:t>Antenna configuration</a:t>
            </a:r>
          </a:p>
          <a:p>
            <a:pPr lvl="1"/>
            <a:r>
              <a:rPr lang="en-US" altLang="ja-JP" dirty="0"/>
              <a:t>1x2</a:t>
            </a:r>
          </a:p>
          <a:p>
            <a:r>
              <a:rPr lang="en-GB" altLang="ja-JP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DMRS configuration</a:t>
            </a:r>
          </a:p>
          <a:p>
            <a:pPr lvl="1"/>
            <a:r>
              <a:rPr lang="en-GB" altLang="ja-JP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Baseline: DMRS 1+1, the position of FL DMRS l0 = 3 for both 15kHz and 30kHz SCS</a:t>
            </a:r>
          </a:p>
          <a:p>
            <a:pPr lvl="1"/>
            <a:r>
              <a:rPr lang="en-GB" altLang="ja-JP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DMRS 1+1+1 for 30kHz SCS is welcome to provide evaluation results</a:t>
            </a:r>
          </a:p>
          <a:p>
            <a:r>
              <a:rPr lang="en-GB" altLang="ja-JP" dirty="0">
                <a:solidFill>
                  <a:srgbClr val="000000"/>
                </a:solidFill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Time domain resource allocation type</a:t>
            </a:r>
            <a:endParaRPr lang="ja-JP" altLang="ja-JP" dirty="0">
              <a:latin typeface="Times New Roman" panose="02020603050405020304" pitchFamily="18" charset="0"/>
              <a:ea typeface="ＭＳ 明朝" panose="02020609040205080304" pitchFamily="17" charset="-128"/>
            </a:endParaRPr>
          </a:p>
          <a:p>
            <a:pPr lvl="1"/>
            <a:r>
              <a:rPr lang="en-US" altLang="ja-JP" dirty="0"/>
              <a:t>Type A</a:t>
            </a:r>
          </a:p>
          <a:p>
            <a:r>
              <a:rPr lang="en-GB" altLang="ja-JP" dirty="0"/>
              <a:t>Transform precoding</a:t>
            </a:r>
          </a:p>
          <a:p>
            <a:pPr lvl="1"/>
            <a:r>
              <a:rPr lang="en-GB" altLang="ja-JP" dirty="0"/>
              <a:t>Option 1: Both enable and disable</a:t>
            </a:r>
          </a:p>
          <a:p>
            <a:pPr lvl="1"/>
            <a:r>
              <a:rPr lang="en-GB" altLang="ja-JP" dirty="0"/>
              <a:t>Option 2: disable </a:t>
            </a:r>
            <a:endParaRPr lang="en-US" altLang="ja-JP" dirty="0"/>
          </a:p>
          <a:p>
            <a:r>
              <a:rPr lang="en-GB" altLang="ja-JP" dirty="0"/>
              <a:t>MCS index</a:t>
            </a:r>
          </a:p>
          <a:p>
            <a:pPr lvl="1"/>
            <a:r>
              <a:rPr lang="en-GB" altLang="ja-JP" dirty="0"/>
              <a:t>MCS 2</a:t>
            </a:r>
          </a:p>
          <a:p>
            <a:r>
              <a:rPr lang="en-GB" altLang="ja-JP" dirty="0"/>
              <a:t>SCS and BW</a:t>
            </a:r>
          </a:p>
          <a:p>
            <a:pPr lvl="1"/>
            <a:r>
              <a:rPr lang="en-GB" altLang="ja-JP" dirty="0"/>
              <a:t>Transform precoding disable: </a:t>
            </a:r>
          </a:p>
          <a:p>
            <a:pPr lvl="2"/>
            <a:r>
              <a:rPr lang="en-GB" altLang="ja-JP" dirty="0"/>
              <a:t>15kHz:</a:t>
            </a:r>
            <a:r>
              <a:rPr lang="en-GB" altLang="ja-JP" dirty="0">
                <a:solidFill>
                  <a:srgbClr val="FF0000"/>
                </a:solidFill>
              </a:rPr>
              <a:t> </a:t>
            </a:r>
            <a:r>
              <a:rPr lang="en-GB" altLang="ja-JP" dirty="0"/>
              <a:t>10MHz; </a:t>
            </a:r>
            <a:endParaRPr lang="ja-JP" altLang="ja-JP" dirty="0"/>
          </a:p>
          <a:p>
            <a:pPr lvl="2"/>
            <a:r>
              <a:rPr lang="en-GB" altLang="ja-JP" dirty="0"/>
              <a:t>30kHz:</a:t>
            </a:r>
            <a:r>
              <a:rPr lang="en-GB" altLang="ja-JP" dirty="0">
                <a:solidFill>
                  <a:srgbClr val="FF0000"/>
                </a:solidFill>
              </a:rPr>
              <a:t> </a:t>
            </a:r>
            <a:r>
              <a:rPr lang="en-GB" altLang="ja-JP" dirty="0"/>
              <a:t>40MHz;</a:t>
            </a:r>
          </a:p>
          <a:p>
            <a:pPr lvl="1"/>
            <a:r>
              <a:rPr lang="en-GB" altLang="ja-JP" dirty="0"/>
              <a:t>Transform precoding enable: </a:t>
            </a:r>
          </a:p>
          <a:p>
            <a:pPr lvl="2"/>
            <a:r>
              <a:rPr lang="en-GB" altLang="ja-JP" dirty="0"/>
              <a:t>15kHz: 5MHz; </a:t>
            </a:r>
            <a:endParaRPr lang="ja-JP" altLang="ja-JP" dirty="0"/>
          </a:p>
          <a:p>
            <a:pPr lvl="2"/>
            <a:r>
              <a:rPr lang="en-GB" altLang="ja-JP" dirty="0"/>
              <a:t>30kHz: 10MHz.</a:t>
            </a:r>
          </a:p>
          <a:p>
            <a:r>
              <a:rPr lang="en-GB" altLang="ja-JP" dirty="0"/>
              <a:t>Testing metric</a:t>
            </a:r>
          </a:p>
          <a:p>
            <a:pPr lvl="1"/>
            <a:r>
              <a:rPr lang="en-GB" altLang="ja-JP" dirty="0"/>
              <a:t>SNR @70% of maximum throughput</a:t>
            </a:r>
          </a:p>
        </p:txBody>
      </p:sp>
    </p:spTree>
    <p:extLst>
      <p:ext uri="{BB962C8B-B14F-4D97-AF65-F5344CB8AC3E}">
        <p14:creationId xmlns:p14="http://schemas.microsoft.com/office/powerpoint/2010/main" val="4172586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For evaluation on PUSCH for HST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275070"/>
              </p:ext>
            </p:extLst>
          </p:nvPr>
        </p:nvGraphicFramePr>
        <p:xfrm>
          <a:off x="204651" y="1193406"/>
          <a:ext cx="11782697" cy="5675050"/>
        </p:xfrm>
        <a:graphic>
          <a:graphicData uri="http://schemas.openxmlformats.org/drawingml/2006/table">
            <a:tbl>
              <a:tblPr firstRow="1" firstCol="1" bandRow="1"/>
              <a:tblGrid>
                <a:gridCol w="4479891">
                  <a:extLst>
                    <a:ext uri="{9D8B030D-6E8A-4147-A177-3AD203B41FA5}">
                      <a16:colId xmlns:a16="http://schemas.microsoft.com/office/drawing/2014/main" val="3857802106"/>
                    </a:ext>
                  </a:extLst>
                </a:gridCol>
                <a:gridCol w="3651403">
                  <a:extLst>
                    <a:ext uri="{9D8B030D-6E8A-4147-A177-3AD203B41FA5}">
                      <a16:colId xmlns:a16="http://schemas.microsoft.com/office/drawing/2014/main" val="119297559"/>
                    </a:ext>
                  </a:extLst>
                </a:gridCol>
                <a:gridCol w="3651403">
                  <a:extLst>
                    <a:ext uri="{9D8B030D-6E8A-4147-A177-3AD203B41FA5}">
                      <a16:colId xmlns:a16="http://schemas.microsoft.com/office/drawing/2014/main" val="3474037765"/>
                    </a:ext>
                  </a:extLst>
                </a:gridCol>
              </a:tblGrid>
              <a:tr h="185358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2163341"/>
                  </a:ext>
                </a:extLst>
              </a:tr>
              <a:tr h="1942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67769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Enabled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6118826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74354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4243608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0493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Transmission scheme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Identity matrix (</a:t>
                      </a: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TPMI index 0)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Identity matrix (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TPMI index 0)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717612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1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195867"/>
                  </a:ext>
                </a:extLst>
              </a:tr>
              <a:tr h="756582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Baseline: DMRS 1+1, the position of FL DMRS l0= 3 for both 15kHz and 30kHz SCS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 for 30kHz SCS is welcome to provide evaluation results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Baseline: DMRS 1+1, the position of FL DMRS l0=3 for both 15kHz and 30kHz SCS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DMRS 1+1+1 for 30kHz SCS is welcome to provide evaluation results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20907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434915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start symbol index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963299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type 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054264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Frequency domain resource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Full applicable test bandwidth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15kHz: 25 PRB; 30kHz: 24 PRB (middle of test BW)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054047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02665"/>
                  </a:ext>
                </a:extLst>
              </a:tr>
              <a:tr h="3816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SCS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30kHz SCS: 2.1GHz or 3.6GHz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SCS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明朝" panose="02020609040205080304" pitchFamily="17" charset="-128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2.1GHz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30kHz SCS: 2.1GHz or 3.6GHz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8286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Scenario</a:t>
                      </a:r>
                      <a:r>
                        <a:rPr lang="en-US" altLang="ja-JP" sz="1200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3 with AWGN</a:t>
                      </a:r>
                      <a:endParaRPr lang="en-US" alt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200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Scenario</a:t>
                      </a:r>
                      <a:r>
                        <a:rPr lang="en-US" altLang="ja-JP" sz="1200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3 with AWGN</a:t>
                      </a:r>
                      <a:endParaRPr lang="en-US" alt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239906"/>
                  </a:ext>
                </a:extLst>
              </a:tr>
              <a:tr h="38166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15kHz: 10MHz</a:t>
                      </a:r>
                      <a:r>
                        <a:rPr lang="en-GB" sz="1200" strike="sng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30kHz: 40MHz</a:t>
                      </a:r>
                      <a:endParaRPr lang="ja-JP" sz="1200" strike="sng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15kHz: 5MHz; 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30kHz: 10MHz</a:t>
                      </a:r>
                      <a:endParaRPr lang="ja-JP" altLang="ja-JP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903327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 configured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Not configured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9857433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7897961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707964"/>
                  </a:ext>
                </a:extLst>
              </a:tr>
              <a:tr h="30342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Code block group, Frequency hopping, Limited buffer rate matching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286682"/>
                  </a:ext>
                </a:extLst>
              </a:tr>
              <a:tr h="194200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Number of HARQ transmissions 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12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921587"/>
                  </a:ext>
                </a:extLst>
              </a:tr>
              <a:tr h="178665"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Testing metric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5"/>
                        </a:lnSpc>
                        <a:spcAft>
                          <a:spcPts val="0"/>
                        </a:spcAft>
                      </a:pPr>
                      <a:r>
                        <a:rPr lang="en-GB" altLang="ja-JP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50" charset="-128"/>
                        </a:rPr>
                        <a:t>SNR @70% of maximum throughput</a:t>
                      </a:r>
                    </a:p>
                  </a:txBody>
                  <a:tcPr marL="50177" marR="50177" marT="696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54565"/>
                  </a:ext>
                </a:extLst>
              </a:tr>
            </a:tbl>
          </a:graphicData>
        </a:graphic>
      </p:graphicFrame>
      <p:sp>
        <p:nvSpPr>
          <p:cNvPr id="7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813155"/>
            <a:ext cx="10515600" cy="565479"/>
          </a:xfrm>
        </p:spPr>
        <p:txBody>
          <a:bodyPr>
            <a:normAutofit/>
          </a:bodyPr>
          <a:lstStyle/>
          <a:p>
            <a:r>
              <a:rPr lang="en-US" altLang="ja-JP" dirty="0"/>
              <a:t>Simulation assumption</a:t>
            </a:r>
          </a:p>
        </p:txBody>
      </p:sp>
    </p:spTree>
    <p:extLst>
      <p:ext uri="{BB962C8B-B14F-4D97-AF65-F5344CB8AC3E}">
        <p14:creationId xmlns:p14="http://schemas.microsoft.com/office/powerpoint/2010/main" val="3433746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For evaluation on PUSCH for HST</a:t>
            </a:r>
            <a:endParaRPr kumimoji="1" lang="ja-JP" altLang="en-US" dirty="0"/>
          </a:p>
        </p:txBody>
      </p:sp>
      <p:sp>
        <p:nvSpPr>
          <p:cNvPr id="6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334428"/>
          </a:xfrm>
        </p:spPr>
        <p:txBody>
          <a:bodyPr>
            <a:normAutofit/>
          </a:bodyPr>
          <a:lstStyle/>
          <a:p>
            <a:r>
              <a:rPr lang="en-US" altLang="ja-JP" dirty="0"/>
              <a:t>Simulation assumption</a:t>
            </a: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330244"/>
              </p:ext>
            </p:extLst>
          </p:nvPr>
        </p:nvGraphicFramePr>
        <p:xfrm>
          <a:off x="3064688" y="1933781"/>
          <a:ext cx="5769823" cy="2899686"/>
        </p:xfrm>
        <a:graphic>
          <a:graphicData uri="http://schemas.openxmlformats.org/drawingml/2006/table">
            <a:tbl>
              <a:tblPr/>
              <a:tblGrid>
                <a:gridCol w="2604592">
                  <a:extLst>
                    <a:ext uri="{9D8B030D-6E8A-4147-A177-3AD203B41FA5}">
                      <a16:colId xmlns:a16="http://schemas.microsoft.com/office/drawing/2014/main" val="592658504"/>
                    </a:ext>
                  </a:extLst>
                </a:gridCol>
                <a:gridCol w="3165231">
                  <a:extLst>
                    <a:ext uri="{9D8B030D-6E8A-4147-A177-3AD203B41FA5}">
                      <a16:colId xmlns:a16="http://schemas.microsoft.com/office/drawing/2014/main" val="3819450771"/>
                    </a:ext>
                  </a:extLst>
                </a:gridCol>
              </a:tblGrid>
              <a:tr h="28642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899149"/>
                  </a:ext>
                </a:extLst>
              </a:tr>
              <a:tr h="28642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3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27151"/>
                  </a:ext>
                </a:extLst>
              </a:tr>
              <a:tr h="32222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6613517"/>
                  </a:ext>
                </a:extLst>
              </a:tr>
              <a:tr h="49897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8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329062"/>
                  </a:ext>
                </a:extLst>
              </a:tr>
              <a:tr h="2864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km/h</a:t>
                      </a:r>
                      <a:endParaRPr lang="ja-JP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3759"/>
                  </a:ext>
                </a:extLst>
              </a:tr>
              <a:tr h="28642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For 15kHz SCS: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- 1150Hz</a:t>
                      </a:r>
                      <a:endParaRPr lang="en-GB" altLang="ja-JP" sz="16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For 30kHz SCS: </a:t>
                      </a:r>
                    </a:p>
                    <a:p>
                      <a:pPr marL="0" indent="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Option 1: 2000Hz  </a:t>
                      </a:r>
                    </a:p>
                    <a:p>
                      <a:pPr marL="0" indent="0" algn="l" hangingPunct="0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altLang="ja-JP" sz="16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Option 2: 1150Hz</a:t>
                      </a:r>
                      <a:endParaRPr lang="ja-JP" altLang="ja-JP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452102"/>
              </p:ext>
            </p:extLst>
          </p:nvPr>
        </p:nvGraphicFramePr>
        <p:xfrm>
          <a:off x="4198754" y="2491857"/>
          <a:ext cx="233227" cy="355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4" r:id="rId3" imgW="190417" imgH="203112" progId="">
                  <p:embed/>
                </p:oleObj>
              </mc:Choice>
              <mc:Fallback>
                <p:oleObj r:id="rId3" imgW="190417" imgH="203112" progId="">
                  <p:embed/>
                  <p:pic>
                    <p:nvPicPr>
                      <p:cNvPr id="0" name="Picture 1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8754" y="2491857"/>
                        <a:ext cx="233227" cy="3559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222334"/>
              </p:ext>
            </p:extLst>
          </p:nvPr>
        </p:nvGraphicFramePr>
        <p:xfrm>
          <a:off x="4072933" y="2948671"/>
          <a:ext cx="620850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5" r:id="rId5" imgW="291973" imgH="190417" progId="">
                  <p:embed/>
                </p:oleObj>
              </mc:Choice>
              <mc:Fallback>
                <p:oleObj r:id="rId5" imgW="291973" imgH="190417" progId="">
                  <p:embed/>
                  <p:pic>
                    <p:nvPicPr>
                      <p:cNvPr id="0" name="Picture 1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2933" y="2948671"/>
                        <a:ext cx="620850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215540"/>
              </p:ext>
            </p:extLst>
          </p:nvPr>
        </p:nvGraphicFramePr>
        <p:xfrm>
          <a:off x="4219977" y="3414668"/>
          <a:ext cx="163381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6" r:id="rId7" imgW="101424" imgH="126780" progId="">
                  <p:embed/>
                </p:oleObj>
              </mc:Choice>
              <mc:Fallback>
                <p:oleObj r:id="rId7" imgW="101424" imgH="126780" progId="">
                  <p:embed/>
                  <p:pic>
                    <p:nvPicPr>
                      <p:cNvPr id="0" name="Picture 1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9977" y="3414668"/>
                        <a:ext cx="163381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87638"/>
              </p:ext>
            </p:extLst>
          </p:nvPr>
        </p:nvGraphicFramePr>
        <p:xfrm>
          <a:off x="4158658" y="3720945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97" r:id="rId9" imgW="177646" imgH="190335" progId="">
                  <p:embed/>
                </p:oleObj>
              </mc:Choice>
              <mc:Fallback>
                <p:oleObj r:id="rId9" imgW="177646" imgH="190335" progId="">
                  <p:embed/>
                  <p:pic>
                    <p:nvPicPr>
                      <p:cNvPr id="0" name="Picture 1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8658" y="3720945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745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For evaluation on PRACH restricted set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838200" y="1249252"/>
            <a:ext cx="10515600" cy="5265848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PRACH performance requirements for HST</a:t>
            </a:r>
            <a:endParaRPr lang="ja-JP" altLang="ja-JP" dirty="0"/>
          </a:p>
          <a:p>
            <a:pPr lvl="1"/>
            <a:r>
              <a:rPr lang="en-US" altLang="ja-JP" dirty="0"/>
              <a:t>Baseline: Restricted set type B</a:t>
            </a:r>
          </a:p>
          <a:p>
            <a:pPr lvl="1"/>
            <a:r>
              <a:rPr lang="en-US" altLang="ja-JP" dirty="0"/>
              <a:t>Restricted set type A is welcome to provide evaluation results</a:t>
            </a:r>
          </a:p>
          <a:p>
            <a:r>
              <a:rPr lang="en-US" altLang="ja-JP" dirty="0"/>
              <a:t>Burst format</a:t>
            </a:r>
          </a:p>
          <a:p>
            <a:pPr lvl="1"/>
            <a:r>
              <a:rPr lang="en-US" altLang="ja-JP" dirty="0"/>
              <a:t>Burst format 0</a:t>
            </a:r>
          </a:p>
          <a:p>
            <a:r>
              <a:rPr lang="en-US" altLang="ja-JP" dirty="0"/>
              <a:t>Channel model and frequency offset</a:t>
            </a:r>
          </a:p>
          <a:p>
            <a:pPr lvl="1"/>
            <a:r>
              <a:rPr lang="en-US" altLang="ja-JP" dirty="0"/>
              <a:t>Reuse parameters of requirements for burst format 0 from LTE</a:t>
            </a:r>
          </a:p>
          <a:p>
            <a:pPr lvl="2"/>
            <a:r>
              <a:rPr lang="en-US" altLang="ja-JP" dirty="0"/>
              <a:t>AWGN</a:t>
            </a:r>
          </a:p>
          <a:p>
            <a:pPr lvl="3"/>
            <a:r>
              <a:rPr lang="en-US" altLang="ja-JP" dirty="0"/>
              <a:t>Baseline: AWGN with 1875 Hz frequency offset for restricted set type B</a:t>
            </a:r>
          </a:p>
          <a:p>
            <a:pPr marL="1828800" lvl="4" indent="0">
              <a:buNone/>
            </a:pPr>
            <a:r>
              <a:rPr lang="en-US" altLang="ja-JP" dirty="0"/>
              <a:t>            FFS: AWGN with 2000 Hz frequency offset for restricted set type B</a:t>
            </a:r>
          </a:p>
          <a:p>
            <a:pPr lvl="3"/>
            <a:r>
              <a:rPr lang="en-US" altLang="ja-JP" dirty="0"/>
              <a:t>AWGN with 1340 Hz frequency offset for restricted set type A is welcome to provide evaluation results</a:t>
            </a:r>
          </a:p>
          <a:p>
            <a:pPr lvl="2"/>
            <a:r>
              <a:rPr lang="en-US" altLang="ja-JP" dirty="0"/>
              <a:t>TDLC300-100</a:t>
            </a:r>
          </a:p>
          <a:p>
            <a:pPr lvl="3"/>
            <a:r>
              <a:rPr lang="en-US" altLang="ja-JP" dirty="0"/>
              <a:t>Base line: TDLC300-100 with 400Hz frequency offset for restricted set type B</a:t>
            </a:r>
          </a:p>
          <a:p>
            <a:pPr lvl="3"/>
            <a:r>
              <a:rPr lang="en-US" altLang="ja-JP" dirty="0"/>
              <a:t>TDLC300-100 with 400Hz frequency offset for restricted set type A is welcome to provide evaluation results</a:t>
            </a:r>
          </a:p>
          <a:p>
            <a:pPr lvl="3"/>
            <a:endParaRPr lang="en-US" altLang="ja-JP" dirty="0"/>
          </a:p>
          <a:p>
            <a:pPr lvl="2"/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2211268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Way forward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Companies are encourage to evaluate PUSCH and PRACH performance under HST for RAN4#91. </a:t>
            </a:r>
          </a:p>
          <a:p>
            <a:r>
              <a:rPr lang="en-US" altLang="ja-JP" dirty="0"/>
              <a:t>If no technical issues are identified and no concern is raised on the evaluation assumptions, Draft CRs implementing framework of  PUSCH for HST and PRACH for restricted set type A or/and B, for TS 38.104, TS 38.141-1 and TS 38.141-2, might be provided </a:t>
            </a:r>
            <a:r>
              <a:rPr lang="en-US" altLang="ja-JP" dirty="0" smtClean="0"/>
              <a:t>in </a:t>
            </a:r>
            <a:r>
              <a:rPr lang="en-US" altLang="ja-JP" dirty="0"/>
              <a:t>RAN4 </a:t>
            </a:r>
            <a:r>
              <a:rPr kumimoji="1" lang="en-US" altLang="ja-JP" dirty="0"/>
              <a:t>#91</a:t>
            </a:r>
            <a:r>
              <a:rPr kumimoji="1" lang="en-US" altLang="ja-JP" dirty="0" smtClean="0"/>
              <a:t>.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9378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</TotalTime>
  <Words>832</Words>
  <Application>Microsoft Office PowerPoint</Application>
  <PresentationFormat>ワイド画面</PresentationFormat>
  <Paragraphs>182</Paragraphs>
  <Slides>10</Slides>
  <Notes>6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10</vt:i4>
      </vt:variant>
    </vt:vector>
  </HeadingPairs>
  <TitlesOfParts>
    <vt:vector size="22" baseType="lpstr">
      <vt:lpstr>?? ??</vt:lpstr>
      <vt:lpstr>ＭＳ Ｐゴシック</vt:lpstr>
      <vt:lpstr>ＭＳ 明朝</vt:lpstr>
      <vt:lpstr>SimSun</vt:lpstr>
      <vt:lpstr>v5.0.0</vt:lpstr>
      <vt:lpstr>游ゴシック</vt:lpstr>
      <vt:lpstr>游ゴシック Light</vt:lpstr>
      <vt:lpstr>Arial</vt:lpstr>
      <vt:lpstr>Calibri</vt:lpstr>
      <vt:lpstr>Symbol</vt:lpstr>
      <vt:lpstr>Times New Roman</vt:lpstr>
      <vt:lpstr>Office テーマ</vt:lpstr>
      <vt:lpstr>WF on high speed related requirements for NR BS demodulation in Rel.15</vt:lpstr>
      <vt:lpstr>Background</vt:lpstr>
      <vt:lpstr>Overview</vt:lpstr>
      <vt:lpstr>For evaluation on PUSCH for HST</vt:lpstr>
      <vt:lpstr>For evaluation on PUSCH for HST</vt:lpstr>
      <vt:lpstr>For evaluation on PUSCH for HST</vt:lpstr>
      <vt:lpstr>For evaluation on PUSCH for HST</vt:lpstr>
      <vt:lpstr>For evaluation on PRACH restricted set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NTT DOCOMO v2</cp:lastModifiedBy>
  <cp:revision>173</cp:revision>
  <dcterms:created xsi:type="dcterms:W3CDTF">2019-02-23T04:02:11Z</dcterms:created>
  <dcterms:modified xsi:type="dcterms:W3CDTF">2019-04-11T11:43:35Z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1554944377</vt:lpwstr>
  </property>
</Properties>
</file>