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2" r:id="rId3"/>
    <p:sldId id="276" r:id="rId4"/>
    <p:sldId id="274" r:id="rId5"/>
    <p:sldId id="278" r:id="rId6"/>
    <p:sldId id="264" r:id="rId7"/>
    <p:sldId id="277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nifer Chen C" initials="JCC" lastIdx="1" clrIdx="0">
    <p:extLst>
      <p:ext uri="{19B8F6BF-5375-455C-9EA6-DF929625EA0E}">
        <p15:presenceInfo xmlns="" xmlns:p15="http://schemas.microsoft.com/office/powerpoint/2012/main" userId="S-1-5-21-1538607324-3213881460-940295383-436616" providerId="AD"/>
      </p:ext>
    </p:extLst>
  </p:cmAuthor>
  <p:cmAuthor id="2" name="Lo, Anthony (Nokia - GB/Bristol)" initials="LA(-G" lastIdx="1" clrIdx="1">
    <p:extLst>
      <p:ext uri="{19B8F6BF-5375-455C-9EA6-DF929625EA0E}">
        <p15:presenceInfo xmlns="" xmlns:p15="http://schemas.microsoft.com/office/powerpoint/2012/main" userId="S-1-5-21-1593251271-2640304127-1825641215-223000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95" autoAdjust="0"/>
    <p:restoredTop sz="85092" autoAdjust="0"/>
  </p:normalViewPr>
  <p:slideViewPr>
    <p:cSldViewPr>
      <p:cViewPr>
        <p:scale>
          <a:sx n="100" d="100"/>
          <a:sy n="100" d="100"/>
        </p:scale>
        <p:origin x="-83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714CAA-3FDA-4C3B-A5EB-647DFF766257}" type="datetimeFigureOut">
              <a:rPr lang="en-US" smtClean="0"/>
              <a:pPr/>
              <a:t>4/11/2019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52F470-769D-4D2E-A4F2-E21BB7C4D06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2F470-769D-4D2E-A4F2-E21BB7C4D06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2F470-769D-4D2E-A4F2-E21BB7C4D06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2F470-769D-4D2E-A4F2-E21BB7C4D06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2F470-769D-4D2E-A4F2-E21BB7C4D06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#90Bis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de-DE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Xi‘an, China, 04 </a:t>
            </a:r>
            <a:r>
              <a:rPr lang="de-D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de-DE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08 April, 2019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1296144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General part of NR BS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R4-1904715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The following WFs were approved:</a:t>
            </a:r>
          </a:p>
          <a:p>
            <a:pPr lvl="1"/>
            <a:r>
              <a:rPr lang="en-US" dirty="0"/>
              <a:t>R4-1808022  Way forward on general part for NR BS demodulation requirements, RAN4#87</a:t>
            </a:r>
          </a:p>
          <a:p>
            <a:pPr lvl="1"/>
            <a:r>
              <a:rPr lang="en-US" dirty="0"/>
              <a:t>R4-1809370  Way forward on general parameters for BS demodulation performance requirements, RAN4#AH1807</a:t>
            </a:r>
          </a:p>
          <a:p>
            <a:pPr lvl="1"/>
            <a:r>
              <a:rPr lang="en-US" dirty="0"/>
              <a:t>R4-1811726 Way forward on general part of NR BS demodulation performance, </a:t>
            </a:r>
            <a:r>
              <a:rPr lang="en-US" dirty="0" smtClean="0"/>
              <a:t>RAN4#88</a:t>
            </a:r>
          </a:p>
          <a:p>
            <a:pPr lvl="1"/>
            <a:r>
              <a:rPr lang="en-US" dirty="0" smtClean="0"/>
              <a:t>R4-1813755</a:t>
            </a:r>
            <a:r>
              <a:rPr lang="en-GB" dirty="0"/>
              <a:t> </a:t>
            </a:r>
            <a:r>
              <a:rPr lang="en-GB" altLang="zh-CN" dirty="0" smtClean="0"/>
              <a:t>Way </a:t>
            </a:r>
            <a:r>
              <a:rPr lang="en-GB" altLang="zh-CN" dirty="0"/>
              <a:t>forward on NR BS demodulation general </a:t>
            </a:r>
            <a:r>
              <a:rPr lang="en-GB" altLang="zh-CN" dirty="0" smtClean="0"/>
              <a:t>part, RAN4#88Bis</a:t>
            </a:r>
          </a:p>
          <a:p>
            <a:pPr lvl="1"/>
            <a:r>
              <a:rPr lang="en-GB" dirty="0" smtClean="0"/>
              <a:t>R4-1816346 </a:t>
            </a:r>
            <a:r>
              <a:rPr lang="en-GB" altLang="zh-CN" dirty="0" smtClean="0"/>
              <a:t>Way forward on NR BS demodulation general part, RAN4#89</a:t>
            </a:r>
          </a:p>
          <a:p>
            <a:pPr lvl="1"/>
            <a:r>
              <a:rPr lang="en-GB" dirty="0" smtClean="0"/>
              <a:t>R4-1902438 </a:t>
            </a:r>
            <a:r>
              <a:rPr lang="en-US" altLang="zh-CN" dirty="0" smtClean="0"/>
              <a:t>Way forward on General part of NR BS demodulation performance, RAN4#90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Manufacture declarations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 hangingPunct="0"/>
            <a:r>
              <a:rPr lang="en-US" dirty="0" smtClean="0"/>
              <a:t>Use table format to capture the feature declarations</a:t>
            </a:r>
          </a:p>
          <a:p>
            <a:pPr lvl="1" hangingPunct="0"/>
            <a:r>
              <a:rPr lang="en-US" dirty="0" smtClean="0"/>
              <a:t>Reuse Table 4.6-1 in TS 38.141-1 and TS 38.141-2 for the manufacture’s declarations for demodulation conformance test</a:t>
            </a:r>
          </a:p>
          <a:p>
            <a:pPr lvl="1" hangingPunct="0"/>
            <a:r>
              <a:rPr lang="en-US" dirty="0" smtClean="0"/>
              <a:t>Declaration Identifier numbering starts from 100</a:t>
            </a:r>
          </a:p>
          <a:p>
            <a:pPr lvl="1" hangingPunct="0"/>
            <a:r>
              <a:rPr lang="en-US" dirty="0" smtClean="0"/>
              <a:t>Declaration Identifier plus table number are used for one specific manufacture’s declaration in section 8.1.2 of TS 38.141-1 and TS 38.141-2, </a:t>
            </a:r>
            <a:r>
              <a:rPr lang="en-US" altLang="zh-CN" dirty="0" smtClean="0"/>
              <a:t>and in the “Initial conditions” of the requirements </a:t>
            </a:r>
            <a:r>
              <a:rPr lang="en-US" altLang="zh-CN" dirty="0"/>
              <a:t>for each channel in TS 38.141-2</a:t>
            </a:r>
            <a:r>
              <a:rPr lang="en-US" dirty="0" smtClean="0"/>
              <a:t>.</a:t>
            </a:r>
          </a:p>
          <a:p>
            <a:pPr lvl="2" hangingPunct="0"/>
            <a:r>
              <a:rPr lang="en-US" dirty="0" smtClean="0"/>
              <a:t>Example: see D.7 in Table 4.6-1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Applicability - 1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Add the following in section “</a:t>
            </a:r>
            <a:r>
              <a:rPr lang="en-GB" i="1" dirty="0" smtClean="0"/>
              <a:t>Definition and applicability</a:t>
            </a:r>
            <a:r>
              <a:rPr lang="en-US" altLang="zh-CN" dirty="0" smtClean="0"/>
              <a:t>” for each physical channel performance requirements :</a:t>
            </a:r>
          </a:p>
          <a:p>
            <a:pPr lvl="1"/>
            <a:r>
              <a:rPr lang="en-US" dirty="0" smtClean="0"/>
              <a:t>Which specific test(s) are applicable to BS is based on the test applicability rules defined in </a:t>
            </a:r>
            <a:r>
              <a:rPr lang="en-GB" altLang="zh-CN" dirty="0" err="1"/>
              <a:t>subclause</a:t>
            </a:r>
            <a:r>
              <a:rPr lang="en-GB" altLang="zh-CN" dirty="0"/>
              <a:t> </a:t>
            </a:r>
            <a:r>
              <a:rPr lang="en-GB" altLang="zh-CN" dirty="0" smtClean="0"/>
              <a:t>8.1.2</a:t>
            </a:r>
            <a:endParaRPr lang="en-GB" altLang="zh-CN" strike="sngStrike" dirty="0" smtClean="0"/>
          </a:p>
          <a:p>
            <a:r>
              <a:rPr lang="en-GB" dirty="0" smtClean="0"/>
              <a:t>Applicability rule for BS with larger number of Rx antenna</a:t>
            </a:r>
          </a:p>
          <a:p>
            <a:pPr lvl="1"/>
            <a:r>
              <a:rPr lang="en-GB" altLang="zh-CN" dirty="0" smtClean="0"/>
              <a:t>Capture the agreements made before in specification</a:t>
            </a:r>
          </a:p>
        </p:txBody>
      </p:sp>
    </p:spTree>
    <p:extLst>
      <p:ext uri="{BB962C8B-B14F-4D97-AF65-F5344CB8AC3E}">
        <p14:creationId xmlns:p14="http://schemas.microsoft.com/office/powerpoint/2010/main" xmlns="" val="418858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Test Applicability - 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GB" altLang="zh-CN" sz="2000" dirty="0" smtClean="0"/>
              <a:t>Encourage company to check the following test applicability for CA in next meeting</a:t>
            </a:r>
          </a:p>
          <a:p>
            <a:pPr lvl="0"/>
            <a:r>
              <a:rPr lang="en-GB" altLang="zh-CN" sz="2000" dirty="0" smtClean="0"/>
              <a:t>Test </a:t>
            </a:r>
            <a:r>
              <a:rPr lang="en-GB" altLang="zh-CN" sz="2000" dirty="0"/>
              <a:t>applicability for CA</a:t>
            </a:r>
            <a:endParaRPr lang="en-US" altLang="zh-CN" sz="2000" dirty="0" smtClean="0"/>
          </a:p>
          <a:p>
            <a:pPr lvl="1"/>
            <a:r>
              <a:rPr lang="en-US" altLang="zh-CN" sz="1800" dirty="0"/>
              <a:t>Option 1: Capture the </a:t>
            </a:r>
            <a:r>
              <a:rPr lang="en-US" altLang="zh-CN" sz="1800" dirty="0" smtClean="0"/>
              <a:t>previous agreements </a:t>
            </a:r>
            <a:r>
              <a:rPr lang="en-US" altLang="zh-CN" sz="1800" dirty="0"/>
              <a:t>in the </a:t>
            </a:r>
            <a:r>
              <a:rPr lang="en-US" altLang="zh-CN" sz="1800" dirty="0" smtClean="0"/>
              <a:t>specification</a:t>
            </a:r>
          </a:p>
          <a:p>
            <a:pPr lvl="2"/>
            <a:r>
              <a:rPr lang="en-US" altLang="zh-CN" sz="1600" dirty="0" smtClean="0"/>
              <a:t>For </a:t>
            </a:r>
            <a:r>
              <a:rPr lang="en-US" altLang="zh-CN" sz="1600" dirty="0"/>
              <a:t>a BS supporting UL carrier aggregation, only the CC combination with the largest aggregated bandwidth per SCS is used for test</a:t>
            </a:r>
            <a:r>
              <a:rPr lang="en-US" altLang="zh-CN" sz="1600" dirty="0" smtClean="0"/>
              <a:t>.</a:t>
            </a:r>
          </a:p>
          <a:p>
            <a:pPr lvl="2"/>
            <a:r>
              <a:rPr lang="en-US" altLang="zh-CN" sz="1600" dirty="0" smtClean="0"/>
              <a:t>If there is more than one combination, the CC combination with the largest number of CCs is used for the test.</a:t>
            </a:r>
            <a:endParaRPr lang="zh-CN" altLang="zh-CN" sz="1600" dirty="0" smtClean="0"/>
          </a:p>
          <a:p>
            <a:pPr lvl="3"/>
            <a:r>
              <a:rPr lang="en-US" altLang="zh-CN" sz="1400" dirty="0" smtClean="0"/>
              <a:t>Not </a:t>
            </a:r>
            <a:r>
              <a:rPr lang="en-US" altLang="zh-CN" sz="1400" dirty="0"/>
              <a:t>mixed SCS CA combination to be tested for within a frequency range</a:t>
            </a:r>
          </a:p>
          <a:p>
            <a:pPr lvl="3"/>
            <a:r>
              <a:rPr lang="en-US" altLang="zh-CN" sz="1400" dirty="0" smtClean="0"/>
              <a:t>Verify </a:t>
            </a:r>
            <a:r>
              <a:rPr lang="en-US" altLang="zh-CN" sz="1400" dirty="0"/>
              <a:t>the performance per CC basis</a:t>
            </a:r>
          </a:p>
          <a:p>
            <a:pPr lvl="1"/>
            <a:r>
              <a:rPr lang="en-US" altLang="zh-CN" sz="1800" dirty="0"/>
              <a:t>Option 2: Define CA demodulation requirements for CP-OFDM PUSCH </a:t>
            </a:r>
            <a:r>
              <a:rPr lang="en-US" altLang="zh-CN" sz="1800" dirty="0" smtClean="0"/>
              <a:t>only</a:t>
            </a:r>
            <a:endParaRPr lang="en-US" altLang="zh-CN" sz="1800" dirty="0"/>
          </a:p>
          <a:p>
            <a:pPr lvl="2"/>
            <a:r>
              <a:rPr lang="en-US" altLang="zh-CN" sz="1600" dirty="0" smtClean="0"/>
              <a:t>For </a:t>
            </a:r>
            <a:r>
              <a:rPr lang="en-US" altLang="zh-CN" sz="1600" dirty="0"/>
              <a:t>a BS supporting UL carrier aggregation, </a:t>
            </a:r>
            <a:r>
              <a:rPr lang="en-US" altLang="zh-CN" sz="1600" dirty="0" smtClean="0"/>
              <a:t>only </a:t>
            </a:r>
            <a:r>
              <a:rPr lang="en-US" altLang="zh-CN" sz="1600" dirty="0"/>
              <a:t>the CC combination with largest aggregated </a:t>
            </a:r>
            <a:r>
              <a:rPr lang="en-US" altLang="zh-CN" sz="1600" dirty="0" smtClean="0"/>
              <a:t>bandwidth is </a:t>
            </a:r>
            <a:r>
              <a:rPr lang="en-US" altLang="zh-CN" sz="1600" dirty="0"/>
              <a:t>used for the test</a:t>
            </a:r>
            <a:r>
              <a:rPr lang="en-US" altLang="zh-CN" sz="1600" dirty="0" smtClean="0"/>
              <a:t>.</a:t>
            </a:r>
          </a:p>
          <a:p>
            <a:pPr lvl="2"/>
            <a:r>
              <a:rPr lang="en-US" altLang="zh-CN" sz="1600" dirty="0"/>
              <a:t>If there is more than one combination, the CC combination with the largest number of CCs is used for the test.</a:t>
            </a:r>
            <a:endParaRPr lang="zh-CN" altLang="zh-CN" sz="1600" dirty="0"/>
          </a:p>
          <a:p>
            <a:pPr lvl="2"/>
            <a:r>
              <a:rPr lang="en-US" altLang="zh-CN" sz="1600" dirty="0"/>
              <a:t>For each CC, if more than one SCS is supported, the largest SCS is used for the test.</a:t>
            </a:r>
            <a:endParaRPr lang="zh-CN" altLang="zh-CN" sz="1600" dirty="0"/>
          </a:p>
          <a:p>
            <a:pPr lvl="2"/>
            <a:r>
              <a:rPr lang="en-US" altLang="zh-CN" sz="1600" dirty="0"/>
              <a:t>Verify the performance at per CC basis</a:t>
            </a:r>
            <a:r>
              <a:rPr lang="en-US" altLang="zh-CN" sz="1600" dirty="0" smtClean="0"/>
              <a:t>.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xmlns="" val="246010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>
            <a:normAutofit/>
          </a:bodyPr>
          <a:lstStyle/>
          <a:p>
            <a:r>
              <a:rPr lang="en-US" dirty="0" smtClean="0"/>
              <a:t>OTA test constraints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8363272" cy="5112568"/>
          </a:xfrm>
        </p:spPr>
        <p:txBody>
          <a:bodyPr>
            <a:noAutofit/>
          </a:bodyPr>
          <a:lstStyle/>
          <a:p>
            <a:r>
              <a:rPr lang="en-US" sz="2800" dirty="0" smtClean="0"/>
              <a:t>For FR2, adopt an absolute AWGN level that is 15dB above the RF sensitivity</a:t>
            </a:r>
            <a:r>
              <a:rPr lang="en-GB" sz="2800" dirty="0" smtClean="0"/>
              <a:t>.</a:t>
            </a:r>
          </a:p>
          <a:p>
            <a:pPr lvl="1"/>
            <a:r>
              <a:rPr lang="en-GB" sz="2400" dirty="0" smtClean="0"/>
              <a:t>FFS: which sensitivity to be used considering different BS type, different power class, different band, etc.,</a:t>
            </a:r>
          </a:p>
          <a:p>
            <a:pPr lvl="1"/>
            <a:r>
              <a:rPr lang="en-GB" sz="2400" dirty="0" smtClean="0"/>
              <a:t>Check if the EIS value can be used</a:t>
            </a:r>
          </a:p>
          <a:p>
            <a:r>
              <a:rPr lang="en-US" sz="2800" dirty="0" smtClean="0"/>
              <a:t>The SNR upper bound for FR2 test is 20dB</a:t>
            </a:r>
            <a:r>
              <a:rPr lang="en-GB" sz="2800" dirty="0" smtClean="0"/>
              <a:t>.</a:t>
            </a:r>
          </a:p>
          <a:p>
            <a:pPr lvl="1"/>
            <a:r>
              <a:rPr lang="en-GB" sz="2400" dirty="0" smtClean="0"/>
              <a:t>How to handle the tests with SNR &gt; 20dB</a:t>
            </a:r>
          </a:p>
          <a:p>
            <a:pPr lvl="2"/>
            <a:r>
              <a:rPr lang="en-US" sz="2000" dirty="0" smtClean="0"/>
              <a:t>Option 1: Remove all final requirements with SNR &gt; </a:t>
            </a:r>
            <a:r>
              <a:rPr lang="en-US" sz="2000" dirty="0" smtClean="0"/>
              <a:t>20dB</a:t>
            </a:r>
            <a:endParaRPr lang="en-US" sz="2000" dirty="0" smtClean="0"/>
          </a:p>
          <a:p>
            <a:pPr lvl="2"/>
            <a:r>
              <a:rPr lang="en-US" sz="2000" dirty="0" smtClean="0"/>
              <a:t>Option 2: Keep the requirements with SNR&gt;20dB but with a declaration of </a:t>
            </a:r>
            <a:r>
              <a:rPr lang="en-US" sz="2000" dirty="0" smtClean="0"/>
              <a:t>testability</a:t>
            </a:r>
            <a:endParaRPr lang="en-US" sz="2000" dirty="0" smtClean="0"/>
          </a:p>
          <a:p>
            <a:pPr lvl="3"/>
            <a:r>
              <a:rPr lang="en-GB" sz="1600" dirty="0" smtClean="0"/>
              <a:t>Add note in the TS 38.141-2 [3] applicability rules, stating that FR2 minimum performance requirements, which require a SNR value of &gt;[20]dB in TS 38.104 [2], do not need to be tested OTA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 and TT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FR1</a:t>
            </a:r>
          </a:p>
          <a:p>
            <a:pPr lvl="1"/>
            <a:r>
              <a:rPr lang="en-US" dirty="0" smtClean="0"/>
              <a:t>Remove the square bracket for MU and TT in CR R4-1902842 for FR1 conducted test</a:t>
            </a:r>
          </a:p>
          <a:p>
            <a:pPr lvl="1"/>
            <a:r>
              <a:rPr lang="en-US" dirty="0" smtClean="0"/>
              <a:t>Add the MU and TT for FR1 OTA test in CR R4-1904744</a:t>
            </a:r>
          </a:p>
          <a:p>
            <a:r>
              <a:rPr lang="en-US" dirty="0" smtClean="0"/>
              <a:t>FR2</a:t>
            </a:r>
          </a:p>
          <a:p>
            <a:pPr lvl="1"/>
            <a:r>
              <a:rPr lang="en-US" dirty="0" smtClean="0"/>
              <a:t>The MU for FR2 demodulation tests equal to the MU for corresponding FR1 demodulation tests as per the discussion in R4-1903489 and agreement in R4-1903490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5323</TotalTime>
  <Words>612</Words>
  <Application>Microsoft Office PowerPoint</Application>
  <PresentationFormat>On-screen Show (4:3)</PresentationFormat>
  <Paragraphs>55</Paragraphs>
  <Slides>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</vt:lpstr>
      <vt:lpstr>3GPP TSG-RAN WG4 Meeting #90Bis  Xi‘an, China, 04 – 08 April, 2019</vt:lpstr>
      <vt:lpstr>Background</vt:lpstr>
      <vt:lpstr>Manufacture declarations</vt:lpstr>
      <vt:lpstr>Test Applicability - 1</vt:lpstr>
      <vt:lpstr>Test Applicability - 2</vt:lpstr>
      <vt:lpstr>OTA test constraints</vt:lpstr>
      <vt:lpstr>MU and TT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489</cp:revision>
  <dcterms:created xsi:type="dcterms:W3CDTF">2016-01-12T08:39:50Z</dcterms:created>
  <dcterms:modified xsi:type="dcterms:W3CDTF">2019-04-11T10:32:34Z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(3)/0d9dPbdcmfh1CEFo0yOA8JaL7RX7w1WBCwIKDCS3kt9kxk3JnQIegBgZq4Dd6YEGujxZwbV
SDsEVWKMjPIpq+3QE0wq+Zy9RcKMSMKR+KvVmXqPCgMfoaPdyF5RvZtSm+2SFlQsCBNCjApb
1DfFpFcDZQvKmyXTfZGU+AOmZpMVmvKWCu000H8qEnxBI8/WdSF6sJUciwrQtfuF9Vf/3Et3
rdquIo9OcUqxPCBYSC</vt:lpwstr>
  </property>
  <property fmtid="{D5CDD505-2E9C-101B-9397-08002B2CF9AE}" pid="3" name="_2015_ms_pID_7253431">
    <vt:lpwstr>Bm4q2d0PejfCzKMSsCmkJK8B/rKAwp5hAyRZvhuTfsoqIIR7BDEyYV
RfqOaFS2IwqwHiy+D8NTnAw89UeE1HSUhmGihgPjiHxSHnf71fBs29TpbX6lKJwcGLerE3Yo
KnRjP+SywYP3PXrEGWNn136b6gUtk0+5rs9cDgNCT7bKGspCUpbR+E3Ntvmg1okP7NLpUFdk
qL+kTzaQJiWI5XDNAftTWCQ2JHfchcuKAwpv</vt:lpwstr>
  </property>
  <property fmtid="{D5CDD505-2E9C-101B-9397-08002B2CF9AE}" pid="4" name="_2015_ms_pID_7253432">
    <vt:lpwstr>JIkgZLs1EIrT1IrqcIz+jdvI7wW/z4yXNuAu
fjXXz5Ah6REcIGA+xClrVZ3bfPWabR5jsVKWiV92Yb6THexM6o8=</vt:lpwstr>
  </property>
  <property fmtid="{D5CDD505-2E9C-101B-9397-08002B2CF9AE}" pid="5" name="_NewReviewCycle">
    <vt:lpwstr/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1554954471</vt:lpwstr>
  </property>
</Properties>
</file>