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83" r:id="rId3"/>
    <p:sldId id="284" r:id="rId4"/>
    <p:sldId id="285" r:id="rId5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966" autoAdjust="0"/>
    <p:restoredTop sz="82742" autoAdjust="0"/>
  </p:normalViewPr>
  <p:slideViewPr>
    <p:cSldViewPr>
      <p:cViewPr varScale="1">
        <p:scale>
          <a:sx n="85" d="100"/>
          <a:sy n="85" d="100"/>
        </p:scale>
        <p:origin x="1104" y="91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82961E-85B7-4CA5-B036-C72F184F1952}" type="datetimeFigureOut">
              <a:rPr kumimoji="1" lang="ja-JP" altLang="en-US" smtClean="0"/>
              <a:pPr/>
              <a:t>2019/3/29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9701A4-192C-4257-8815-E3F0C8F3C8D4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367501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9701A4-192C-4257-8815-E3F0C8F3C8D4}" type="slidenum">
              <a:rPr kumimoji="1" lang="ja-JP" altLang="en-US" smtClean="0"/>
              <a:pPr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326399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9701A4-192C-4257-8815-E3F0C8F3C8D4}" type="slidenum">
              <a:rPr kumimoji="1" lang="ja-JP" altLang="en-US" smtClean="0"/>
              <a:pPr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807125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9701A4-192C-4257-8815-E3F0C8F3C8D4}" type="slidenum">
              <a:rPr kumimoji="1" lang="ja-JP" altLang="en-US" smtClean="0"/>
              <a:pPr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591162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2019/3/29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2019/3/29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2019/3/29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2019/3/29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2019/3/29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2019/3/29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2019/3/29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2019/3/29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2019/3/29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2019/3/29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2019/3/29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pPr/>
              <a:t>2019/3/29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GB" sz="4000" b="1" dirty="0"/>
              <a:t>Way forward on R16 NR mobility enhancement</a:t>
            </a:r>
            <a:endParaRPr kumimoji="1" lang="ja-JP" altLang="en-US" sz="4000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dirty="0">
                <a:solidFill>
                  <a:schemeClr val="tx1"/>
                </a:solidFill>
              </a:rPr>
              <a:t>Intel</a:t>
            </a: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07504" y="188639"/>
            <a:ext cx="387798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3GPP TSG-RAN4 Meeting #</a:t>
            </a:r>
            <a:r>
              <a:rPr lang="en-GB" b="1" dirty="0" smtClean="0"/>
              <a:t>90bis </a:t>
            </a:r>
            <a:r>
              <a:rPr lang="en-GB" b="1" dirty="0"/>
              <a:t>	</a:t>
            </a:r>
          </a:p>
          <a:p>
            <a:r>
              <a:rPr lang="en-US" b="1" dirty="0" smtClean="0"/>
              <a:t>Xi’an, China, 8 </a:t>
            </a:r>
            <a:r>
              <a:rPr lang="en-US" b="1" dirty="0"/>
              <a:t>– </a:t>
            </a:r>
            <a:r>
              <a:rPr lang="en-US" b="1" dirty="0" smtClean="0"/>
              <a:t>12 Apr, </a:t>
            </a:r>
            <a:r>
              <a:rPr lang="en-US" b="1" dirty="0"/>
              <a:t>2019</a:t>
            </a:r>
          </a:p>
        </p:txBody>
      </p:sp>
      <p:sp>
        <p:nvSpPr>
          <p:cNvPr id="5" name="正方形/長方形 4"/>
          <p:cNvSpPr/>
          <p:nvPr/>
        </p:nvSpPr>
        <p:spPr>
          <a:xfrm>
            <a:off x="5868144" y="188639"/>
            <a:ext cx="30673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ja-JP" b="1" dirty="0"/>
              <a:t>R4-1902869</a:t>
            </a:r>
          </a:p>
          <a:p>
            <a:pPr algn="r"/>
            <a:r>
              <a:rPr lang="en-US" altLang="ja-JP" b="1" dirty="0" smtClean="0"/>
              <a:t>Document for:</a:t>
            </a:r>
            <a:r>
              <a:rPr lang="en-US" altLang="ja-JP" dirty="0" smtClean="0"/>
              <a:t>	Approval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8854102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99392"/>
            <a:ext cx="8892480" cy="1143000"/>
          </a:xfrm>
        </p:spPr>
        <p:txBody>
          <a:bodyPr>
            <a:noAutofit/>
          </a:bodyPr>
          <a:lstStyle/>
          <a:p>
            <a:r>
              <a:rPr lang="en-US" sz="2800" dirty="0"/>
              <a:t>Agreements on </a:t>
            </a:r>
            <a:r>
              <a:rPr lang="en-US" sz="2800" dirty="0" smtClean="0"/>
              <a:t>DC-based handover</a:t>
            </a:r>
            <a:endParaRPr lang="en-US" sz="2800" dirty="0"/>
          </a:p>
        </p:txBody>
      </p:sp>
      <p:sp>
        <p:nvSpPr>
          <p:cNvPr id="4" name="TextBox 3"/>
          <p:cNvSpPr txBox="1"/>
          <p:nvPr/>
        </p:nvSpPr>
        <p:spPr>
          <a:xfrm>
            <a:off x="215770" y="1556792"/>
            <a:ext cx="846094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dirty="0" smtClean="0"/>
              <a:t>DC-based </a:t>
            </a:r>
            <a:r>
              <a:rPr lang="en-US" sz="2400" dirty="0"/>
              <a:t>handover involving cells with different SCS is feasible, depending on UE capability of supporting different SCS</a:t>
            </a:r>
            <a:r>
              <a:rPr lang="en-US" sz="2400" dirty="0" smtClean="0"/>
              <a:t>.</a:t>
            </a:r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en-US" dirty="0" smtClean="0"/>
              <a:t>Note: extra UE complexity can be expected even for the UE which can support multiple SCS in serving cell.</a:t>
            </a:r>
          </a:p>
          <a:p>
            <a:pPr marL="742950" lvl="1" indent="-285750">
              <a:buFont typeface="Wingdings" panose="05000000000000000000" pitchFamily="2" charset="2"/>
              <a:buChar char="§"/>
            </a:pPr>
            <a:endParaRPr lang="en-US" dirty="0" smtClean="0"/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dirty="0"/>
              <a:t>DC-based handover in FR2 is not considered in this work item, unless the source and target cells are </a:t>
            </a:r>
            <a:r>
              <a:rPr lang="en-US" sz="2400" dirty="0" smtClean="0"/>
              <a:t>collocated (i.e. UE can use same </a:t>
            </a:r>
            <a:r>
              <a:rPr lang="en-US" sz="2400" dirty="0" err="1" smtClean="0"/>
              <a:t>Tx</a:t>
            </a:r>
            <a:r>
              <a:rPr lang="en-US" sz="2400" dirty="0" smtClean="0"/>
              <a:t>/Rx beam for both target and source cells) </a:t>
            </a:r>
            <a:r>
              <a:rPr lang="en-US" sz="2400" dirty="0"/>
              <a:t>and UE has the QCL information.</a:t>
            </a:r>
          </a:p>
        </p:txBody>
      </p:sp>
    </p:spTree>
    <p:extLst>
      <p:ext uri="{BB962C8B-B14F-4D97-AF65-F5344CB8AC3E}">
        <p14:creationId xmlns:p14="http://schemas.microsoft.com/office/powerpoint/2010/main" val="15199336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99392"/>
            <a:ext cx="8892480" cy="1143000"/>
          </a:xfrm>
        </p:spPr>
        <p:txBody>
          <a:bodyPr>
            <a:noAutofit/>
          </a:bodyPr>
          <a:lstStyle/>
          <a:p>
            <a:r>
              <a:rPr lang="en-US" sz="2800" dirty="0"/>
              <a:t>Agreements on make-before-break handover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79512" y="1268760"/>
            <a:ext cx="882072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altLang="zh-CN" sz="2400" dirty="0" smtClean="0"/>
              <a:t>Feasibility of make-before-break handover will be investigated based on assumption </a:t>
            </a:r>
            <a:r>
              <a:rPr lang="en-US" altLang="zh-CN" sz="2400" dirty="0"/>
              <a:t>that UE will stop connection with source cell before preamble </a:t>
            </a:r>
            <a:r>
              <a:rPr lang="en-US" altLang="zh-CN" sz="2400" dirty="0" smtClean="0"/>
              <a:t>transmission to target cell.</a:t>
            </a:r>
            <a:endParaRPr lang="en-US" dirty="0"/>
          </a:p>
          <a:p>
            <a:pPr lvl="1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820032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99392"/>
            <a:ext cx="8892480" cy="1143000"/>
          </a:xfrm>
        </p:spPr>
        <p:txBody>
          <a:bodyPr>
            <a:noAutofit/>
          </a:bodyPr>
          <a:lstStyle/>
          <a:p>
            <a:r>
              <a:rPr lang="en-US" sz="2800" dirty="0"/>
              <a:t>Agreements on RACH-less handover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79512" y="1268760"/>
            <a:ext cx="8820726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altLang="zh-CN" sz="2400" dirty="0"/>
              <a:t>RAN4 confirms the feasibility of RACH-less handover in FR1 with zero TA or same TA between source and target cells</a:t>
            </a:r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en-US" altLang="zh-CN" sz="2000" dirty="0" smtClean="0"/>
              <a:t>For </a:t>
            </a:r>
            <a:r>
              <a:rPr lang="en-US" altLang="zh-CN" sz="2000" dirty="0"/>
              <a:t>both intra and inter-frequency scenarios</a:t>
            </a:r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en-US" altLang="zh-CN" sz="2000" dirty="0" smtClean="0"/>
              <a:t>For </a:t>
            </a:r>
            <a:r>
              <a:rPr lang="en-US" altLang="zh-CN" sz="2000" dirty="0"/>
              <a:t>both synchronous and asynchronous deployment</a:t>
            </a:r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en-US" altLang="zh-CN" sz="2000" dirty="0" smtClean="0"/>
              <a:t>With </a:t>
            </a:r>
            <a:r>
              <a:rPr lang="en-US" altLang="zh-CN" sz="2000" dirty="0"/>
              <a:t>same or different SCS in source and target </a:t>
            </a:r>
            <a:r>
              <a:rPr lang="en-US" altLang="zh-CN" sz="2000" dirty="0" smtClean="0"/>
              <a:t>cells</a:t>
            </a:r>
          </a:p>
          <a:p>
            <a:pPr marL="742950" lvl="1" indent="-285750">
              <a:buFont typeface="Wingdings" panose="05000000000000000000" pitchFamily="2" charset="2"/>
              <a:buChar char="§"/>
            </a:pPr>
            <a:endParaRPr lang="en-US" altLang="zh-CN" sz="2400" dirty="0"/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GB" sz="2400" dirty="0"/>
              <a:t>RACH-less handover to target cell in FR2 is possible, e.g. UE is provided with multiple UL grants which are associated with different directions. </a:t>
            </a:r>
            <a:endParaRPr lang="en-US" altLang="zh-CN" sz="2400" dirty="0"/>
          </a:p>
        </p:txBody>
      </p:sp>
    </p:spTree>
    <p:extLst>
      <p:ext uri="{BB962C8B-B14F-4D97-AF65-F5344CB8AC3E}">
        <p14:creationId xmlns:p14="http://schemas.microsoft.com/office/powerpoint/2010/main" val="6430435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CEEACA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CEEACA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7726</TotalTime>
  <Words>208</Words>
  <Application>Microsoft Office PowerPoint</Application>
  <PresentationFormat>On-screen Show (4:3)</PresentationFormat>
  <Paragraphs>23</Paragraphs>
  <Slides>4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ＭＳ Ｐゴシック</vt:lpstr>
      <vt:lpstr>宋体</vt:lpstr>
      <vt:lpstr>Arial</vt:lpstr>
      <vt:lpstr>Calibri</vt:lpstr>
      <vt:lpstr>Wingdings</vt:lpstr>
      <vt:lpstr>Office テーマ</vt:lpstr>
      <vt:lpstr>Way forward on R16 NR mobility enhancement</vt:lpstr>
      <vt:lpstr>Agreements on DC-based handover</vt:lpstr>
      <vt:lpstr>Agreements on make-before-break handover</vt:lpstr>
      <vt:lpstr>Agreements on RACH-less handover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spectra related work</dc:title>
  <dc:creator>vgheorgh@qti.qualcomm.com</dc:creator>
  <cp:keywords>CTPClassification=CTP_PUBLIC:VisualMarkings=, CTPClassification=CTP_NT</cp:keywords>
  <cp:lastModifiedBy>Li, Qiming</cp:lastModifiedBy>
  <cp:revision>372</cp:revision>
  <dcterms:created xsi:type="dcterms:W3CDTF">2017-01-18T16:32:26Z</dcterms:created>
  <dcterms:modified xsi:type="dcterms:W3CDTF">2019-03-29T09:16:12Z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TitusGUID">
    <vt:lpwstr>f673fa53-00a8-4528-8afe-c361a4e32f5d</vt:lpwstr>
  </property>
  <property fmtid="{D5CDD505-2E9C-101B-9397-08002B2CF9AE}" pid="4" name="CTP_TimeStamp">
    <vt:lpwstr>2019-03-29 09:16:12Z</vt:lpwstr>
  </property>
  <property fmtid="{D5CDD505-2E9C-101B-9397-08002B2CF9AE}" pid="5" name="CTP_BU">
    <vt:lpwstr>NA</vt:lpwstr>
  </property>
  <property fmtid="{D5CDD505-2E9C-101B-9397-08002B2CF9AE}" pid="6" name="CTP_IDSID">
    <vt:lpwstr>NA</vt:lpwstr>
  </property>
  <property fmtid="{D5CDD505-2E9C-101B-9397-08002B2CF9AE}" pid="7" name="CTP_WWID">
    <vt:lpwstr>NA</vt:lpwstr>
  </property>
  <property fmtid="{D5CDD505-2E9C-101B-9397-08002B2CF9AE}" pid="8" name="CTPClassification">
    <vt:lpwstr>CTP_NT</vt:lpwstr>
  </property>
</Properties>
</file>