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4" r:id="rId2"/>
    <p:sldId id="259" r:id="rId3"/>
    <p:sldId id="257" r:id="rId4"/>
    <p:sldId id="275" r:id="rId5"/>
    <p:sldId id="262" r:id="rId6"/>
    <p:sldId id="264" r:id="rId7"/>
    <p:sldId id="268" r:id="rId8"/>
    <p:sldId id="271" r:id="rId9"/>
    <p:sldId id="272" r:id="rId10"/>
    <p:sldId id="258" r:id="rId11"/>
    <p:sldId id="276" r:id="rId12"/>
    <p:sldId id="277" r:id="rId13"/>
    <p:sldId id="27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66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3" autoAdjust="0"/>
    <p:restoredTop sz="94841" autoAdjust="0"/>
  </p:normalViewPr>
  <p:slideViewPr>
    <p:cSldViewPr>
      <p:cViewPr varScale="1">
        <p:scale>
          <a:sx n="104" d="100"/>
          <a:sy n="104" d="100"/>
        </p:scale>
        <p:origin x="22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3312" y="108"/>
      </p:cViewPr>
      <p:guideLst/>
    </p:cSldViewPr>
  </p:notesViewPr>
  <p:gridSpacing cx="45720" cy="4572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A9686-9E89-44F0-BBB4-AF25C37DB75C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51D763-A5A5-49BD-985E-4224F38C5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839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4B6CB-C55C-4E25-AB4C-8F2DF91F96B1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2846-1B4A-4141-BEBD-CB3F2BFB7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38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4B6CB-C55C-4E25-AB4C-8F2DF91F96B1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2846-1B4A-4141-BEBD-CB3F2BFB7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63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4B6CB-C55C-4E25-AB4C-8F2DF91F96B1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2846-1B4A-4141-BEBD-CB3F2BFB7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118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40" y="365125"/>
            <a:ext cx="11201400" cy="732155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440" y="1234440"/>
            <a:ext cx="11201400" cy="4942523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4B6CB-C55C-4E25-AB4C-8F2DF91F96B1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2846-1B4A-4141-BEBD-CB3F2BFB7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560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4B6CB-C55C-4E25-AB4C-8F2DF91F96B1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2846-1B4A-4141-BEBD-CB3F2BFB7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780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880" y="365125"/>
            <a:ext cx="11064240" cy="777875"/>
          </a:xfrm>
        </p:spPr>
        <p:txBody>
          <a:bodyPr>
            <a:normAutofit/>
          </a:bodyPr>
          <a:lstStyle>
            <a:lvl1pPr>
              <a:defRPr sz="36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3880" y="1280160"/>
            <a:ext cx="5455920" cy="4896803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80160"/>
            <a:ext cx="5455920" cy="4896803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4B6CB-C55C-4E25-AB4C-8F2DF91F96B1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2846-1B4A-4141-BEBD-CB3F2BFB7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726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4B6CB-C55C-4E25-AB4C-8F2DF91F96B1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2846-1B4A-4141-BEBD-CB3F2BFB7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129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4B6CB-C55C-4E25-AB4C-8F2DF91F96B1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2846-1B4A-4141-BEBD-CB3F2BFB7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15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4B6CB-C55C-4E25-AB4C-8F2DF91F96B1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2846-1B4A-4141-BEBD-CB3F2BFB7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410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4B6CB-C55C-4E25-AB4C-8F2DF91F96B1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2846-1B4A-4141-BEBD-CB3F2BFB7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873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4B6CB-C55C-4E25-AB4C-8F2DF91F96B1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2846-1B4A-4141-BEBD-CB3F2BFB7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285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4B6CB-C55C-4E25-AB4C-8F2DF91F96B1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F2846-1B4A-4141-BEBD-CB3F2BFB7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335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048001" y="2121281"/>
            <a:ext cx="6157855" cy="1963738"/>
          </a:xfrm>
        </p:spPr>
        <p:txBody>
          <a:bodyPr>
            <a:normAutofit/>
          </a:bodyPr>
          <a:lstStyle/>
          <a:p>
            <a:r>
              <a:rPr lang="en-US" dirty="0"/>
              <a:t>Modification for filler bits option 10</a:t>
            </a:r>
            <a:endParaRPr lang="en-GB" altLang="en-US" sz="4000" b="1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72640" y="4343401"/>
            <a:ext cx="7924800" cy="410781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altLang="en-US" sz="2800" dirty="0" smtClean="0"/>
              <a:t>Huawei, HiSilicon</a:t>
            </a:r>
            <a:endParaRPr lang="en-US" altLang="en-US" sz="2800" dirty="0">
              <a:solidFill>
                <a:srgbClr val="FF0000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81000" y="182880"/>
            <a:ext cx="4062074" cy="1392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TSG-RAN WG4 #90BIS Meeting</a:t>
            </a:r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GB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Xi’an</a:t>
            </a:r>
            <a:r>
              <a:rPr lang="en-GB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China, 08</a:t>
            </a:r>
            <a:r>
              <a:rPr lang="en-GB" sz="18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12</a:t>
            </a:r>
            <a:r>
              <a:rPr lang="en-GB" sz="18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April, 2019</a:t>
            </a:r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Agenda Item: </a:t>
            </a:r>
            <a:r>
              <a:rPr lang="en-US" altLang="zh-C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6.8.3.3</a:t>
            </a:r>
            <a:endParaRPr lang="en-US" altLang="ko-KR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Document for : </a:t>
            </a:r>
            <a:r>
              <a:rPr lang="en-US" altLang="zh-C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Information</a:t>
            </a:r>
            <a:endParaRPr lang="en-US" altLang="zh-CN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9217935" y="323850"/>
            <a:ext cx="13516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en-GB" altLang="zh-C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R4-1905120</a:t>
            </a:r>
            <a:endParaRPr lang="en-GB" altLang="zh-CN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44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 Documents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/>
              <a:t>[1]	R4-1903984, “Further discussion on NR TM configurations,” ZTE</a:t>
            </a:r>
          </a:p>
          <a:p>
            <a:pPr marL="0" indent="0">
              <a:buNone/>
            </a:pPr>
            <a:r>
              <a:rPr lang="en-US" sz="1600" dirty="0" smtClean="0"/>
              <a:t>[2]	R4-1903985, “draft CR to TS38.141-01 on NR FR1 test model(Section 4.9.2) ,” ZTE</a:t>
            </a:r>
          </a:p>
          <a:p>
            <a:pPr marL="0" indent="0">
              <a:buNone/>
            </a:pPr>
            <a:r>
              <a:rPr lang="en-US" sz="1600" dirty="0" smtClean="0"/>
              <a:t>[3]	R4-1903987, “draft CR to TS38.141-02 on NR FR2 test model(Section 4.9.2) ,” ZTE</a:t>
            </a:r>
          </a:p>
          <a:p>
            <a:pPr marL="0" indent="0">
              <a:buNone/>
            </a:pPr>
            <a:r>
              <a:rPr lang="en-US" sz="1600" dirty="0" smtClean="0"/>
              <a:t>[4]	R4-1904077, “Further Aspects towards NR Test Model Design,” Ericsson</a:t>
            </a:r>
          </a:p>
          <a:p>
            <a:pPr marL="0" indent="0">
              <a:buNone/>
            </a:pPr>
            <a:r>
              <a:rPr lang="en-US" sz="1600" dirty="0" smtClean="0"/>
              <a:t>[5]	R4-1904078, “Draft CR to TS 38.141-1: Section 4.9.2.2 NR FR1 Test Models,” Ericsson</a:t>
            </a:r>
          </a:p>
          <a:p>
            <a:pPr marL="0" indent="0">
              <a:buNone/>
            </a:pPr>
            <a:r>
              <a:rPr lang="en-US" sz="1600" dirty="0" smtClean="0"/>
              <a:t>[6]	R4-1904079, “Draft CR to TS 38.141-1: Section 4.9.2.3 Data content of physical channels and signals,” Ericsson</a:t>
            </a:r>
          </a:p>
          <a:p>
            <a:pPr marL="0" indent="0">
              <a:buNone/>
            </a:pPr>
            <a:r>
              <a:rPr lang="en-US" sz="1600" dirty="0" smtClean="0"/>
              <a:t>[7]	R4-1904080, “Draft CR to TS 38.141-2: Section 4.9.2.3 Data content of physical channels and signals,” Ericsson</a:t>
            </a:r>
          </a:p>
          <a:p>
            <a:pPr marL="0" indent="0">
              <a:buNone/>
            </a:pPr>
            <a:endParaRPr lang="en-US" sz="16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9391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956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Boosting TMs (idea 1)</a:t>
            </a:r>
            <a:endParaRPr lang="en-US" dirty="0"/>
          </a:p>
        </p:txBody>
      </p:sp>
      <p:sp>
        <p:nvSpPr>
          <p:cNvPr id="100" name="Content Placeholder 99"/>
          <p:cNvSpPr>
            <a:spLocks noGrp="1"/>
          </p:cNvSpPr>
          <p:nvPr>
            <p:ph idx="1"/>
          </p:nvPr>
        </p:nvSpPr>
        <p:spPr>
          <a:xfrm>
            <a:off x="5510702" y="1234440"/>
            <a:ext cx="6163138" cy="4942523"/>
          </a:xfrm>
        </p:spPr>
        <p:txBody>
          <a:bodyPr/>
          <a:lstStyle/>
          <a:p>
            <a:r>
              <a:rPr lang="en-US" dirty="0" smtClean="0"/>
              <a:t>If P&gt;2</a:t>
            </a:r>
          </a:p>
          <a:p>
            <a:pPr lvl="1"/>
            <a:r>
              <a:rPr lang="en-US" dirty="0" smtClean="0"/>
              <a:t>Replace 3 RBs of first RGB with PDSCH RNTI=2</a:t>
            </a:r>
          </a:p>
          <a:p>
            <a:r>
              <a:rPr lang="en-US" dirty="0" smtClean="0"/>
              <a:t>If P=2</a:t>
            </a:r>
          </a:p>
          <a:p>
            <a:pPr lvl="1"/>
            <a:r>
              <a:rPr lang="en-US" dirty="0" smtClean="0"/>
              <a:t>Replace first RBG and half of second RBG with P</a:t>
            </a:r>
            <a:r>
              <a:rPr lang="en-US" dirty="0"/>
              <a:t>DSCH </a:t>
            </a:r>
            <a:r>
              <a:rPr lang="en-US" dirty="0" smtClean="0"/>
              <a:t>RNTI=2</a:t>
            </a:r>
          </a:p>
          <a:p>
            <a:pPr marL="457200" lvl="1" indent="0">
              <a:buNone/>
            </a:pPr>
            <a:r>
              <a:rPr lang="en-US" dirty="0" smtClean="0"/>
              <a:t>Determine boosting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61919" y="4022957"/>
            <a:ext cx="1920240" cy="1828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7803" y="5577840"/>
            <a:ext cx="411480" cy="274320"/>
          </a:xfrm>
          <a:prstGeom prst="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73399" y="5577840"/>
            <a:ext cx="1508760" cy="2743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563880" y="1508760"/>
            <a:ext cx="1920240" cy="1828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567803" y="3045239"/>
            <a:ext cx="411480" cy="274320"/>
          </a:xfrm>
          <a:prstGeom prst="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975360" y="3143914"/>
            <a:ext cx="1508760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973399" y="2423160"/>
            <a:ext cx="1508760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973399" y="2057400"/>
            <a:ext cx="1508760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553976" y="5303520"/>
            <a:ext cx="1918279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584193" y="4937760"/>
            <a:ext cx="1918279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973399" y="2788920"/>
            <a:ext cx="1508760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973399" y="1691640"/>
            <a:ext cx="1508760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973399" y="1508760"/>
            <a:ext cx="1508760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577732" y="4572000"/>
            <a:ext cx="1918279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3213679" y="4022957"/>
            <a:ext cx="1920240" cy="1828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3219563" y="5577840"/>
            <a:ext cx="411480" cy="274320"/>
          </a:xfrm>
          <a:prstGeom prst="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3625159" y="5577840"/>
            <a:ext cx="1508760" cy="2743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215640" y="1508760"/>
            <a:ext cx="1920240" cy="1828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3219563" y="3063240"/>
            <a:ext cx="411480" cy="274320"/>
          </a:xfrm>
          <a:prstGeom prst="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3615354" y="2971398"/>
            <a:ext cx="1508760" cy="36576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3609318" y="2251207"/>
            <a:ext cx="1508760" cy="36576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3625159" y="1531620"/>
            <a:ext cx="1508760" cy="36576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3213230" y="4759545"/>
            <a:ext cx="1897461" cy="36576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3219563" y="4023360"/>
            <a:ext cx="1913302" cy="36576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TextBox 100"/>
          <p:cNvSpPr txBox="1"/>
          <p:nvPr/>
        </p:nvSpPr>
        <p:spPr>
          <a:xfrm>
            <a:off x="926698" y="1070646"/>
            <a:ext cx="1184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P=2</a:t>
            </a:r>
            <a:endParaRPr lang="en-US" dirty="0"/>
          </a:p>
        </p:txBody>
      </p:sp>
      <p:sp>
        <p:nvSpPr>
          <p:cNvPr id="102" name="TextBox 101"/>
          <p:cNvSpPr txBox="1"/>
          <p:nvPr/>
        </p:nvSpPr>
        <p:spPr>
          <a:xfrm>
            <a:off x="3402071" y="1136462"/>
            <a:ext cx="1184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P=4</a:t>
            </a:r>
            <a:endParaRPr lang="en-US" dirty="0"/>
          </a:p>
        </p:txBody>
      </p:sp>
      <p:sp>
        <p:nvSpPr>
          <p:cNvPr id="103" name="TextBox 102"/>
          <p:cNvSpPr txBox="1"/>
          <p:nvPr/>
        </p:nvSpPr>
        <p:spPr>
          <a:xfrm>
            <a:off x="773543" y="3363493"/>
            <a:ext cx="1184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old</a:t>
            </a:r>
            <a:endParaRPr lang="en-US" dirty="0"/>
          </a:p>
        </p:txBody>
      </p:sp>
      <p:sp>
        <p:nvSpPr>
          <p:cNvPr id="104" name="TextBox 103"/>
          <p:cNvSpPr txBox="1"/>
          <p:nvPr/>
        </p:nvSpPr>
        <p:spPr>
          <a:xfrm>
            <a:off x="583190" y="5999476"/>
            <a:ext cx="1184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Option 10</a:t>
            </a:r>
            <a:endParaRPr lang="en-US" dirty="0"/>
          </a:p>
        </p:txBody>
      </p:sp>
      <p:sp>
        <p:nvSpPr>
          <p:cNvPr id="105" name="TextBox 104"/>
          <p:cNvSpPr txBox="1"/>
          <p:nvPr/>
        </p:nvSpPr>
        <p:spPr>
          <a:xfrm>
            <a:off x="3386075" y="5992297"/>
            <a:ext cx="1184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Option 10</a:t>
            </a:r>
            <a:endParaRPr lang="en-US" dirty="0"/>
          </a:p>
        </p:txBody>
      </p:sp>
      <p:sp>
        <p:nvSpPr>
          <p:cNvPr id="106" name="TextBox 105"/>
          <p:cNvSpPr txBox="1"/>
          <p:nvPr/>
        </p:nvSpPr>
        <p:spPr>
          <a:xfrm>
            <a:off x="3229523" y="3398891"/>
            <a:ext cx="1184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old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3215640" y="5485997"/>
            <a:ext cx="1897461" cy="11630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5730240" y="5166362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Legend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5730240" y="5464502"/>
            <a:ext cx="914400" cy="338554"/>
          </a:xfrm>
          <a:prstGeom prst="rect">
            <a:avLst/>
          </a:prstGeom>
          <a:solidFill>
            <a:srgbClr val="FF66FF"/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PDCCH</a:t>
            </a:r>
            <a:endParaRPr lang="en-US" sz="1600" dirty="0"/>
          </a:p>
        </p:txBody>
      </p:sp>
      <p:sp>
        <p:nvSpPr>
          <p:cNvPr id="39" name="TextBox 38"/>
          <p:cNvSpPr txBox="1"/>
          <p:nvPr/>
        </p:nvSpPr>
        <p:spPr>
          <a:xfrm>
            <a:off x="5730240" y="5852841"/>
            <a:ext cx="914400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RNTI=2</a:t>
            </a:r>
            <a:endParaRPr lang="en-US" sz="1600" dirty="0"/>
          </a:p>
        </p:txBody>
      </p:sp>
      <p:sp>
        <p:nvSpPr>
          <p:cNvPr id="40" name="TextBox 39"/>
          <p:cNvSpPr txBox="1"/>
          <p:nvPr/>
        </p:nvSpPr>
        <p:spPr>
          <a:xfrm>
            <a:off x="6783253" y="5464502"/>
            <a:ext cx="914400" cy="338554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RNTI=0</a:t>
            </a:r>
            <a:endParaRPr lang="en-US" sz="1600" dirty="0"/>
          </a:p>
        </p:txBody>
      </p:sp>
      <p:sp>
        <p:nvSpPr>
          <p:cNvPr id="41" name="TextBox 40"/>
          <p:cNvSpPr txBox="1"/>
          <p:nvPr/>
        </p:nvSpPr>
        <p:spPr>
          <a:xfrm>
            <a:off x="6783253" y="5852841"/>
            <a:ext cx="914400" cy="338554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RNTI=1</a:t>
            </a:r>
            <a:endParaRPr lang="en-US" sz="1600" dirty="0"/>
          </a:p>
        </p:txBody>
      </p:sp>
      <p:sp>
        <p:nvSpPr>
          <p:cNvPr id="3" name="Rectangle 2"/>
          <p:cNvSpPr/>
          <p:nvPr/>
        </p:nvSpPr>
        <p:spPr>
          <a:xfrm>
            <a:off x="973399" y="1874520"/>
            <a:ext cx="1501816" cy="1828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989244" y="2239416"/>
            <a:ext cx="1501816" cy="1828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966459" y="2615679"/>
            <a:ext cx="1501816" cy="1828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980574" y="2985381"/>
            <a:ext cx="1501816" cy="1828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3609317" y="1906262"/>
            <a:ext cx="1508760" cy="3657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3615133" y="2603243"/>
            <a:ext cx="1508760" cy="3657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3229523" y="4390514"/>
            <a:ext cx="1910280" cy="3657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3213230" y="5113955"/>
            <a:ext cx="1910280" cy="3657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566068" y="4754880"/>
            <a:ext cx="1924034" cy="1828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566068" y="5120640"/>
            <a:ext cx="1924034" cy="1828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560086" y="5486400"/>
            <a:ext cx="1924034" cy="914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563880" y="4206240"/>
            <a:ext cx="1918279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563880" y="4389120"/>
            <a:ext cx="1924034" cy="1828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570806" y="4023360"/>
            <a:ext cx="1918279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165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Boosting TMs (idea 2)</a:t>
            </a:r>
            <a:endParaRPr lang="en-US" dirty="0"/>
          </a:p>
        </p:txBody>
      </p:sp>
      <p:sp>
        <p:nvSpPr>
          <p:cNvPr id="100" name="Content Placeholder 99"/>
          <p:cNvSpPr>
            <a:spLocks noGrp="1"/>
          </p:cNvSpPr>
          <p:nvPr>
            <p:ph idx="1"/>
          </p:nvPr>
        </p:nvSpPr>
        <p:spPr>
          <a:xfrm>
            <a:off x="5510702" y="1234440"/>
            <a:ext cx="6163138" cy="4942523"/>
          </a:xfrm>
        </p:spPr>
        <p:txBody>
          <a:bodyPr/>
          <a:lstStyle/>
          <a:p>
            <a:r>
              <a:rPr lang="en-US" dirty="0" smtClean="0"/>
              <a:t>Shift RBG notion by 3 RBs.</a:t>
            </a:r>
          </a:p>
          <a:p>
            <a:r>
              <a:rPr lang="en-US" dirty="0" smtClean="0"/>
              <a:t>Consequence is locations must be specified</a:t>
            </a:r>
          </a:p>
          <a:p>
            <a:pPr lvl="1"/>
            <a:r>
              <a:rPr lang="en-US" dirty="0" smtClean="0"/>
              <a:t>Actual booed ratio changes 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61919" y="4022957"/>
            <a:ext cx="1920240" cy="1828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7803" y="5577840"/>
            <a:ext cx="411480" cy="274320"/>
          </a:xfrm>
          <a:prstGeom prst="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73399" y="5577840"/>
            <a:ext cx="1508760" cy="2743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559958" y="5391760"/>
            <a:ext cx="1918279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563880" y="1508760"/>
            <a:ext cx="1920240" cy="1828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567803" y="3045239"/>
            <a:ext cx="411480" cy="274320"/>
          </a:xfrm>
          <a:prstGeom prst="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975360" y="3143914"/>
            <a:ext cx="1508760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973399" y="2423160"/>
            <a:ext cx="1508760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973399" y="2057400"/>
            <a:ext cx="1508760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556936" y="4995510"/>
            <a:ext cx="1918279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561919" y="4572000"/>
            <a:ext cx="1918279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973399" y="2788920"/>
            <a:ext cx="1508760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973399" y="1691640"/>
            <a:ext cx="1508760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973399" y="1508760"/>
            <a:ext cx="1508760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559958" y="4023360"/>
            <a:ext cx="1918279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3213679" y="4022957"/>
            <a:ext cx="1920240" cy="1828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3219563" y="5577840"/>
            <a:ext cx="411480" cy="274320"/>
          </a:xfrm>
          <a:prstGeom prst="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3625159" y="5577840"/>
            <a:ext cx="1508760" cy="2743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3215640" y="1508760"/>
            <a:ext cx="1920240" cy="1828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3219563" y="3063240"/>
            <a:ext cx="411480" cy="274320"/>
          </a:xfrm>
          <a:prstGeom prst="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3615354" y="2971398"/>
            <a:ext cx="1508760" cy="36576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3609318" y="2251207"/>
            <a:ext cx="1508760" cy="36576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3625159" y="1531620"/>
            <a:ext cx="1508760" cy="36576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3211718" y="4629750"/>
            <a:ext cx="1897461" cy="36576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3219563" y="4023360"/>
            <a:ext cx="1913302" cy="36576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TextBox 100"/>
          <p:cNvSpPr txBox="1"/>
          <p:nvPr/>
        </p:nvSpPr>
        <p:spPr>
          <a:xfrm>
            <a:off x="926698" y="1070646"/>
            <a:ext cx="1184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P=2</a:t>
            </a:r>
            <a:endParaRPr lang="en-US" dirty="0"/>
          </a:p>
        </p:txBody>
      </p:sp>
      <p:sp>
        <p:nvSpPr>
          <p:cNvPr id="102" name="TextBox 101"/>
          <p:cNvSpPr txBox="1"/>
          <p:nvPr/>
        </p:nvSpPr>
        <p:spPr>
          <a:xfrm>
            <a:off x="3402071" y="1136462"/>
            <a:ext cx="1184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P=4</a:t>
            </a:r>
            <a:endParaRPr lang="en-US" dirty="0"/>
          </a:p>
        </p:txBody>
      </p:sp>
      <p:sp>
        <p:nvSpPr>
          <p:cNvPr id="103" name="TextBox 102"/>
          <p:cNvSpPr txBox="1"/>
          <p:nvPr/>
        </p:nvSpPr>
        <p:spPr>
          <a:xfrm>
            <a:off x="773543" y="3363493"/>
            <a:ext cx="1184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old</a:t>
            </a:r>
            <a:endParaRPr lang="en-US" dirty="0"/>
          </a:p>
        </p:txBody>
      </p:sp>
      <p:sp>
        <p:nvSpPr>
          <p:cNvPr id="104" name="TextBox 103"/>
          <p:cNvSpPr txBox="1"/>
          <p:nvPr/>
        </p:nvSpPr>
        <p:spPr>
          <a:xfrm>
            <a:off x="583190" y="5999476"/>
            <a:ext cx="1184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Option 10</a:t>
            </a:r>
            <a:endParaRPr lang="en-US" dirty="0"/>
          </a:p>
        </p:txBody>
      </p:sp>
      <p:sp>
        <p:nvSpPr>
          <p:cNvPr id="105" name="TextBox 104"/>
          <p:cNvSpPr txBox="1"/>
          <p:nvPr/>
        </p:nvSpPr>
        <p:spPr>
          <a:xfrm>
            <a:off x="3386075" y="5992297"/>
            <a:ext cx="1184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Option 10</a:t>
            </a:r>
            <a:endParaRPr lang="en-US" dirty="0"/>
          </a:p>
        </p:txBody>
      </p:sp>
      <p:sp>
        <p:nvSpPr>
          <p:cNvPr id="106" name="TextBox 105"/>
          <p:cNvSpPr txBox="1"/>
          <p:nvPr/>
        </p:nvSpPr>
        <p:spPr>
          <a:xfrm>
            <a:off x="3229523" y="3398891"/>
            <a:ext cx="1184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old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3219562" y="5208880"/>
            <a:ext cx="1897461" cy="36576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5730240" y="5166362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Legend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5730240" y="5464502"/>
            <a:ext cx="914400" cy="338554"/>
          </a:xfrm>
          <a:prstGeom prst="rect">
            <a:avLst/>
          </a:prstGeom>
          <a:solidFill>
            <a:srgbClr val="FF66FF"/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PDCCH</a:t>
            </a:r>
            <a:endParaRPr lang="en-US" sz="1600" dirty="0"/>
          </a:p>
        </p:txBody>
      </p:sp>
      <p:sp>
        <p:nvSpPr>
          <p:cNvPr id="39" name="TextBox 38"/>
          <p:cNvSpPr txBox="1"/>
          <p:nvPr/>
        </p:nvSpPr>
        <p:spPr>
          <a:xfrm>
            <a:off x="5730240" y="5852841"/>
            <a:ext cx="914400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RNTI=2</a:t>
            </a:r>
            <a:endParaRPr lang="en-US" sz="1600" dirty="0"/>
          </a:p>
        </p:txBody>
      </p:sp>
      <p:sp>
        <p:nvSpPr>
          <p:cNvPr id="40" name="TextBox 39"/>
          <p:cNvSpPr txBox="1"/>
          <p:nvPr/>
        </p:nvSpPr>
        <p:spPr>
          <a:xfrm>
            <a:off x="6783253" y="5464502"/>
            <a:ext cx="914400" cy="338554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RNTI=0</a:t>
            </a:r>
            <a:endParaRPr lang="en-US" sz="1600" dirty="0"/>
          </a:p>
        </p:txBody>
      </p:sp>
      <p:sp>
        <p:nvSpPr>
          <p:cNvPr id="41" name="TextBox 40"/>
          <p:cNvSpPr txBox="1"/>
          <p:nvPr/>
        </p:nvSpPr>
        <p:spPr>
          <a:xfrm>
            <a:off x="6783253" y="5852841"/>
            <a:ext cx="914400" cy="338554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RNTI=1</a:t>
            </a:r>
            <a:endParaRPr lang="en-US" sz="1600" dirty="0"/>
          </a:p>
        </p:txBody>
      </p:sp>
      <p:sp>
        <p:nvSpPr>
          <p:cNvPr id="3" name="Rectangle 2"/>
          <p:cNvSpPr/>
          <p:nvPr/>
        </p:nvSpPr>
        <p:spPr>
          <a:xfrm>
            <a:off x="973399" y="1874520"/>
            <a:ext cx="1501816" cy="1828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989244" y="2239416"/>
            <a:ext cx="1501816" cy="1828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966459" y="2615679"/>
            <a:ext cx="1501816" cy="1828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980574" y="2985381"/>
            <a:ext cx="1501816" cy="1828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3609317" y="1906262"/>
            <a:ext cx="1508760" cy="3657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3615133" y="2603243"/>
            <a:ext cx="1508760" cy="3657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3229523" y="4390514"/>
            <a:ext cx="1910280" cy="27432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3213906" y="4965035"/>
            <a:ext cx="1910280" cy="27432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551181" y="4190348"/>
            <a:ext cx="1924034" cy="37845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563880" y="4759168"/>
            <a:ext cx="1924034" cy="23314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566573" y="5181107"/>
            <a:ext cx="1924034" cy="20745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027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 10</a:t>
            </a:r>
            <a:endParaRPr lang="en-US" dirty="0"/>
          </a:p>
        </p:txBody>
      </p:sp>
      <p:sp>
        <p:nvSpPr>
          <p:cNvPr id="4" name="Rectangle 246"/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5" name="Canvas 2055"/>
          <p:cNvGrpSpPr/>
          <p:nvPr/>
        </p:nvGrpSpPr>
        <p:grpSpPr>
          <a:xfrm>
            <a:off x="1973528" y="1854444"/>
            <a:ext cx="5204460" cy="3175392"/>
            <a:chOff x="38048" y="-20076"/>
            <a:chExt cx="5204460" cy="3175392"/>
          </a:xfrm>
        </p:grpSpPr>
        <p:sp>
          <p:nvSpPr>
            <p:cNvPr id="6" name="Rectangle 5"/>
            <p:cNvSpPr/>
            <p:nvPr/>
          </p:nvSpPr>
          <p:spPr>
            <a:xfrm>
              <a:off x="38048" y="-20076"/>
              <a:ext cx="5204460" cy="3154680"/>
            </a:xfrm>
            <a:prstGeom prst="rect">
              <a:avLst/>
            </a:prstGeom>
          </p:spPr>
        </p:sp>
        <p:sp>
          <p:nvSpPr>
            <p:cNvPr id="7" name="Rectangle 6"/>
            <p:cNvSpPr/>
            <p:nvPr/>
          </p:nvSpPr>
          <p:spPr>
            <a:xfrm>
              <a:off x="2366240" y="96618"/>
              <a:ext cx="1289196" cy="274207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113848" y="2560320"/>
              <a:ext cx="114267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205289" y="2562044"/>
              <a:ext cx="91440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296729" y="2560320"/>
              <a:ext cx="91440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388169" y="2560320"/>
              <a:ext cx="91440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479609" y="2560320"/>
              <a:ext cx="91440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571049" y="2560320"/>
              <a:ext cx="91440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662489" y="2560320"/>
              <a:ext cx="91440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753929" y="2560320"/>
              <a:ext cx="91440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845369" y="2560320"/>
              <a:ext cx="91440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936809" y="2560320"/>
              <a:ext cx="91440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028249" y="2560320"/>
              <a:ext cx="91440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119689" y="2560320"/>
              <a:ext cx="91440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" name="Left Brace 19"/>
            <p:cNvSpPr/>
            <p:nvPr/>
          </p:nvSpPr>
          <p:spPr>
            <a:xfrm rot="16200000">
              <a:off x="1001261" y="2798983"/>
              <a:ext cx="45719" cy="216982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" name="Text Box 1862"/>
            <p:cNvSpPr txBox="1"/>
            <p:nvPr/>
          </p:nvSpPr>
          <p:spPr>
            <a:xfrm>
              <a:off x="266877" y="2976077"/>
              <a:ext cx="1359145" cy="179239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en-US" sz="90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2 symbols (control region)</a:t>
              </a:r>
              <a:endParaRPr lang="en-US" sz="100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</p:txBody>
        </p:sp>
        <p:sp>
          <p:nvSpPr>
            <p:cNvPr id="22" name="Left Brace 21"/>
            <p:cNvSpPr/>
            <p:nvPr/>
          </p:nvSpPr>
          <p:spPr>
            <a:xfrm rot="16200000">
              <a:off x="1650508" y="2369741"/>
              <a:ext cx="45719" cy="1075527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" name="Text Box 1864"/>
            <p:cNvSpPr txBox="1"/>
            <p:nvPr/>
          </p:nvSpPr>
          <p:spPr>
            <a:xfrm>
              <a:off x="1652730" y="2976100"/>
              <a:ext cx="683748" cy="162446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en-US" sz="90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12 symbols</a:t>
              </a:r>
              <a:endParaRPr lang="en-US" sz="100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366240" y="9569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366240" y="18713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457680" y="9569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457680" y="18713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366240" y="27857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366240" y="37001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2457680" y="27857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457680" y="37001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2366240" y="46145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366240" y="55289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457680" y="46145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2457680" y="55289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366240" y="64433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2366240" y="73577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457680" y="64433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457680" y="73577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366240" y="82721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366240" y="91865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457680" y="82721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2457680" y="91865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366240" y="101009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366240" y="110153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2457680" y="101009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457680" y="110153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366240" y="119297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366240" y="128441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2457680" y="119297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2457680" y="128441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2366240" y="137585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2366240" y="146729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2457680" y="137585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5" name="Rectangle 54"/>
            <p:cNvSpPr/>
            <p:nvPr/>
          </p:nvSpPr>
          <p:spPr>
            <a:xfrm>
              <a:off x="2457680" y="146729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2366240" y="155873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2366240" y="165017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2457680" y="155873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2457680" y="165017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2366240" y="174161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1" name="Rectangle 60"/>
            <p:cNvSpPr/>
            <p:nvPr/>
          </p:nvSpPr>
          <p:spPr>
            <a:xfrm>
              <a:off x="2366240" y="183305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457680" y="174161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3" name="Rectangle 62"/>
            <p:cNvSpPr/>
            <p:nvPr/>
          </p:nvSpPr>
          <p:spPr>
            <a:xfrm>
              <a:off x="2457680" y="183305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2366240" y="192449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5" name="Rectangle 64"/>
            <p:cNvSpPr/>
            <p:nvPr/>
          </p:nvSpPr>
          <p:spPr>
            <a:xfrm>
              <a:off x="2366240" y="201593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2457680" y="192449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7" name="Rectangle 66"/>
            <p:cNvSpPr/>
            <p:nvPr/>
          </p:nvSpPr>
          <p:spPr>
            <a:xfrm>
              <a:off x="2457680" y="201593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2366240" y="210737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2366240" y="219881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2457680" y="210737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2457680" y="219881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2366240" y="229025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2366240" y="238169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2457680" y="229025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2457680" y="238169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6" name="Rectangle 75"/>
            <p:cNvSpPr/>
            <p:nvPr/>
          </p:nvSpPr>
          <p:spPr>
            <a:xfrm>
              <a:off x="2366240" y="247313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2366240" y="2747454"/>
              <a:ext cx="91440" cy="9144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2457680" y="2473134"/>
              <a:ext cx="91440" cy="914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9" name="Rectangle 78"/>
            <p:cNvSpPr/>
            <p:nvPr/>
          </p:nvSpPr>
          <p:spPr>
            <a:xfrm>
              <a:off x="2457137" y="2747454"/>
              <a:ext cx="91440" cy="9144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0" name="Rectangle 79"/>
            <p:cNvSpPr/>
            <p:nvPr/>
          </p:nvSpPr>
          <p:spPr>
            <a:xfrm>
              <a:off x="2366240" y="2564574"/>
              <a:ext cx="91440" cy="9144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2366240" y="2656014"/>
              <a:ext cx="91440" cy="9144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2" name="Rectangle 81"/>
            <p:cNvSpPr/>
            <p:nvPr/>
          </p:nvSpPr>
          <p:spPr>
            <a:xfrm>
              <a:off x="2457680" y="2564574"/>
              <a:ext cx="91440" cy="9144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3" name="Rectangle 82"/>
            <p:cNvSpPr/>
            <p:nvPr/>
          </p:nvSpPr>
          <p:spPr>
            <a:xfrm>
              <a:off x="2457680" y="2656014"/>
              <a:ext cx="91440" cy="9144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4" name="Rectangle 83"/>
            <p:cNvSpPr/>
            <p:nvPr/>
          </p:nvSpPr>
          <p:spPr>
            <a:xfrm>
              <a:off x="2548576" y="1375854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5" name="Text Box 1927"/>
            <p:cNvSpPr txBox="1"/>
            <p:nvPr/>
          </p:nvSpPr>
          <p:spPr>
            <a:xfrm>
              <a:off x="2664651" y="1096257"/>
              <a:ext cx="788230" cy="258354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(PDSCH)</a:t>
              </a: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2645595" y="1375854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2738362" y="1375854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8" name="Rectangle 87"/>
            <p:cNvSpPr/>
            <p:nvPr/>
          </p:nvSpPr>
          <p:spPr>
            <a:xfrm>
              <a:off x="2830070" y="1375854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9" name="Rectangle 88"/>
            <p:cNvSpPr/>
            <p:nvPr/>
          </p:nvSpPr>
          <p:spPr>
            <a:xfrm>
              <a:off x="2921772" y="1375854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0" name="Rectangle 89"/>
            <p:cNvSpPr/>
            <p:nvPr/>
          </p:nvSpPr>
          <p:spPr>
            <a:xfrm>
              <a:off x="3012411" y="1375854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1" name="Rectangle 90"/>
            <p:cNvSpPr/>
            <p:nvPr/>
          </p:nvSpPr>
          <p:spPr>
            <a:xfrm>
              <a:off x="3105200" y="1375854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2" name="Rectangle 91"/>
            <p:cNvSpPr/>
            <p:nvPr/>
          </p:nvSpPr>
          <p:spPr>
            <a:xfrm>
              <a:off x="3196902" y="1375854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3290118" y="1375854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3380318" y="1375854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5" name="Rectangle 94"/>
            <p:cNvSpPr/>
            <p:nvPr/>
          </p:nvSpPr>
          <p:spPr>
            <a:xfrm>
              <a:off x="3472032" y="1375854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3563734" y="1375854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7" name="Rectangle 96"/>
            <p:cNvSpPr/>
            <p:nvPr/>
          </p:nvSpPr>
          <p:spPr>
            <a:xfrm>
              <a:off x="3977640" y="1741640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8" name="Rectangle 97"/>
            <p:cNvSpPr/>
            <p:nvPr/>
          </p:nvSpPr>
          <p:spPr>
            <a:xfrm>
              <a:off x="3977640" y="1375935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9" name="Rectangle 98"/>
            <p:cNvSpPr/>
            <p:nvPr/>
          </p:nvSpPr>
          <p:spPr>
            <a:xfrm>
              <a:off x="3977640" y="1010230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3977640" y="644525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3977640" y="278820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3977640" y="187275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4069342" y="1741499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4069342" y="1375794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4069342" y="1010089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4069342" y="644384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4069342" y="278679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4069342" y="187134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4161044" y="1741358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4161044" y="1375653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4161044" y="1009948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4161044" y="644243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4161044" y="278538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4161044" y="186993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4252746" y="1741217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4252746" y="1375512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4252746" y="1009807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4252746" y="644102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4252746" y="278397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4252746" y="186852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4344448" y="1741076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4344448" y="1375371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4344448" y="1009666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4344448" y="643961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4344448" y="278256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4344448" y="186711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4436150" y="1740935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4436150" y="1375230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4436150" y="1009525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4436150" y="643820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4436150" y="278115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4436150" y="186570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4527852" y="1740794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4527852" y="1375089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4527852" y="1009384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4527852" y="643679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4527852" y="277974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4527852" y="186429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4619554" y="1740653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4619554" y="1374948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4619554" y="1009243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4619554" y="643538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4619554" y="277833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4619554" y="186288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5" name="Rectangle 144"/>
            <p:cNvSpPr/>
            <p:nvPr/>
          </p:nvSpPr>
          <p:spPr>
            <a:xfrm>
              <a:off x="4711256" y="1740512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4711256" y="1374807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4711256" y="1009102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8" name="Rectangle 147"/>
            <p:cNvSpPr/>
            <p:nvPr/>
          </p:nvSpPr>
          <p:spPr>
            <a:xfrm>
              <a:off x="4711256" y="643397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9" name="Rectangle 148"/>
            <p:cNvSpPr/>
            <p:nvPr/>
          </p:nvSpPr>
          <p:spPr>
            <a:xfrm>
              <a:off x="4711256" y="277692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0" name="Rectangle 149"/>
            <p:cNvSpPr/>
            <p:nvPr/>
          </p:nvSpPr>
          <p:spPr>
            <a:xfrm>
              <a:off x="4711256" y="186147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1" name="Rectangle 150"/>
            <p:cNvSpPr/>
            <p:nvPr/>
          </p:nvSpPr>
          <p:spPr>
            <a:xfrm>
              <a:off x="4802958" y="1740371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2" name="Rectangle 151"/>
            <p:cNvSpPr/>
            <p:nvPr/>
          </p:nvSpPr>
          <p:spPr>
            <a:xfrm>
              <a:off x="4802958" y="1374666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3" name="Rectangle 152"/>
            <p:cNvSpPr/>
            <p:nvPr/>
          </p:nvSpPr>
          <p:spPr>
            <a:xfrm>
              <a:off x="4802958" y="1008961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4" name="Rectangle 153"/>
            <p:cNvSpPr/>
            <p:nvPr/>
          </p:nvSpPr>
          <p:spPr>
            <a:xfrm>
              <a:off x="4802958" y="643256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4802958" y="277551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6" name="Rectangle 155"/>
            <p:cNvSpPr/>
            <p:nvPr/>
          </p:nvSpPr>
          <p:spPr>
            <a:xfrm>
              <a:off x="4802958" y="186006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7" name="Rectangle 156"/>
            <p:cNvSpPr/>
            <p:nvPr/>
          </p:nvSpPr>
          <p:spPr>
            <a:xfrm>
              <a:off x="4894660" y="1740230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4894660" y="1374525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9" name="Rectangle 158"/>
            <p:cNvSpPr/>
            <p:nvPr/>
          </p:nvSpPr>
          <p:spPr>
            <a:xfrm>
              <a:off x="4894660" y="1008820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4894660" y="643115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1" name="Rectangle 160"/>
            <p:cNvSpPr/>
            <p:nvPr/>
          </p:nvSpPr>
          <p:spPr>
            <a:xfrm>
              <a:off x="4894660" y="277410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2" name="Rectangle 161"/>
            <p:cNvSpPr/>
            <p:nvPr/>
          </p:nvSpPr>
          <p:spPr>
            <a:xfrm>
              <a:off x="4894660" y="185865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3" name="Rectangle 162"/>
            <p:cNvSpPr/>
            <p:nvPr/>
          </p:nvSpPr>
          <p:spPr>
            <a:xfrm>
              <a:off x="4986362" y="1740089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4" name="Rectangle 163"/>
            <p:cNvSpPr/>
            <p:nvPr/>
          </p:nvSpPr>
          <p:spPr>
            <a:xfrm>
              <a:off x="4986362" y="1374384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4986362" y="1008679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6" name="Rectangle 165"/>
            <p:cNvSpPr/>
            <p:nvPr/>
          </p:nvSpPr>
          <p:spPr>
            <a:xfrm>
              <a:off x="4986362" y="642974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7" name="Rectangle 166"/>
            <p:cNvSpPr/>
            <p:nvPr/>
          </p:nvSpPr>
          <p:spPr>
            <a:xfrm>
              <a:off x="4986362" y="277269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8" name="Rectangle 167"/>
            <p:cNvSpPr/>
            <p:nvPr/>
          </p:nvSpPr>
          <p:spPr>
            <a:xfrm>
              <a:off x="4986362" y="185724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9" name="Text Box 2035"/>
            <p:cNvSpPr txBox="1"/>
            <p:nvPr/>
          </p:nvSpPr>
          <p:spPr>
            <a:xfrm>
              <a:off x="4106430" y="1449301"/>
              <a:ext cx="788230" cy="258354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(PDSCH 2)</a:t>
              </a:r>
            </a:p>
          </p:txBody>
        </p:sp>
        <p:sp>
          <p:nvSpPr>
            <p:cNvPr id="170" name="Text Box 2036"/>
            <p:cNvSpPr txBox="1"/>
            <p:nvPr/>
          </p:nvSpPr>
          <p:spPr>
            <a:xfrm>
              <a:off x="4069080" y="1096359"/>
              <a:ext cx="788230" cy="258354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(PDSCH 1)</a:t>
              </a:r>
            </a:p>
          </p:txBody>
        </p:sp>
        <p:sp>
          <p:nvSpPr>
            <p:cNvPr id="171" name="Rectangle 170"/>
            <p:cNvSpPr/>
            <p:nvPr/>
          </p:nvSpPr>
          <p:spPr>
            <a:xfrm>
              <a:off x="1022409" y="94087"/>
              <a:ext cx="100396" cy="246482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2" name="Rectangle 171"/>
            <p:cNvSpPr/>
            <p:nvPr/>
          </p:nvSpPr>
          <p:spPr>
            <a:xfrm>
              <a:off x="930968" y="94082"/>
              <a:ext cx="107227" cy="25130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3" name="Rectangle 172"/>
            <p:cNvSpPr/>
            <p:nvPr/>
          </p:nvSpPr>
          <p:spPr>
            <a:xfrm>
              <a:off x="3798655" y="1741706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4" name="Rectangle 173"/>
            <p:cNvSpPr/>
            <p:nvPr/>
          </p:nvSpPr>
          <p:spPr>
            <a:xfrm>
              <a:off x="3798655" y="1376001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5" name="Rectangle 174"/>
            <p:cNvSpPr/>
            <p:nvPr/>
          </p:nvSpPr>
          <p:spPr>
            <a:xfrm>
              <a:off x="3798655" y="1010296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6" name="Rectangle 175"/>
            <p:cNvSpPr/>
            <p:nvPr/>
          </p:nvSpPr>
          <p:spPr>
            <a:xfrm>
              <a:off x="3798655" y="644591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7" name="Rectangle 176"/>
            <p:cNvSpPr/>
            <p:nvPr/>
          </p:nvSpPr>
          <p:spPr>
            <a:xfrm>
              <a:off x="3798655" y="278886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8" name="Rectangle 177"/>
            <p:cNvSpPr/>
            <p:nvPr/>
          </p:nvSpPr>
          <p:spPr>
            <a:xfrm>
              <a:off x="3798655" y="187341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9" name="Rectangle 178"/>
            <p:cNvSpPr/>
            <p:nvPr/>
          </p:nvSpPr>
          <p:spPr>
            <a:xfrm>
              <a:off x="3890357" y="1741565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0" name="Rectangle 179"/>
            <p:cNvSpPr/>
            <p:nvPr/>
          </p:nvSpPr>
          <p:spPr>
            <a:xfrm>
              <a:off x="3890357" y="1375860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1" name="Rectangle 180"/>
            <p:cNvSpPr/>
            <p:nvPr/>
          </p:nvSpPr>
          <p:spPr>
            <a:xfrm>
              <a:off x="3890357" y="1010155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2" name="Rectangle 181"/>
            <p:cNvSpPr/>
            <p:nvPr/>
          </p:nvSpPr>
          <p:spPr>
            <a:xfrm>
              <a:off x="3890357" y="644450"/>
              <a:ext cx="91440" cy="3657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3" name="Rectangle 182"/>
            <p:cNvSpPr/>
            <p:nvPr/>
          </p:nvSpPr>
          <p:spPr>
            <a:xfrm>
              <a:off x="3890357" y="278745"/>
              <a:ext cx="91440" cy="365760"/>
            </a:xfrm>
            <a:prstGeom prst="rect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4" name="Rectangle 183"/>
            <p:cNvSpPr/>
            <p:nvPr/>
          </p:nvSpPr>
          <p:spPr>
            <a:xfrm>
              <a:off x="3890357" y="187200"/>
              <a:ext cx="91702" cy="895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0" name="Rectangle 189"/>
            <p:cNvSpPr/>
            <p:nvPr/>
          </p:nvSpPr>
          <p:spPr>
            <a:xfrm>
              <a:off x="931512" y="2745884"/>
              <a:ext cx="91440" cy="9144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2" name="Rectangle 191"/>
            <p:cNvSpPr/>
            <p:nvPr/>
          </p:nvSpPr>
          <p:spPr>
            <a:xfrm>
              <a:off x="1022409" y="2745884"/>
              <a:ext cx="91440" cy="9144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3" name="Rectangle 192"/>
            <p:cNvSpPr/>
            <p:nvPr/>
          </p:nvSpPr>
          <p:spPr>
            <a:xfrm>
              <a:off x="931512" y="2563004"/>
              <a:ext cx="91440" cy="9144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4" name="Rectangle 193"/>
            <p:cNvSpPr/>
            <p:nvPr/>
          </p:nvSpPr>
          <p:spPr>
            <a:xfrm>
              <a:off x="931512" y="2654444"/>
              <a:ext cx="91440" cy="9144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5" name="Rectangle 194"/>
            <p:cNvSpPr/>
            <p:nvPr/>
          </p:nvSpPr>
          <p:spPr>
            <a:xfrm>
              <a:off x="1022952" y="2563004"/>
              <a:ext cx="91440" cy="9144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6" name="Rectangle 195"/>
            <p:cNvSpPr/>
            <p:nvPr/>
          </p:nvSpPr>
          <p:spPr>
            <a:xfrm>
              <a:off x="1022952" y="2654444"/>
              <a:ext cx="91440" cy="9144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7" name="Rectangle 196"/>
            <p:cNvSpPr/>
            <p:nvPr/>
          </p:nvSpPr>
          <p:spPr>
            <a:xfrm>
              <a:off x="1205289" y="91440"/>
              <a:ext cx="91440" cy="24688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8" name="Rectangle 197"/>
            <p:cNvSpPr/>
            <p:nvPr/>
          </p:nvSpPr>
          <p:spPr>
            <a:xfrm>
              <a:off x="1105436" y="98174"/>
              <a:ext cx="91440" cy="24688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9" name="Rectangle 198"/>
            <p:cNvSpPr/>
            <p:nvPr/>
          </p:nvSpPr>
          <p:spPr>
            <a:xfrm>
              <a:off x="1388169" y="95689"/>
              <a:ext cx="91440" cy="24688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0" name="Rectangle 199"/>
            <p:cNvSpPr/>
            <p:nvPr/>
          </p:nvSpPr>
          <p:spPr>
            <a:xfrm>
              <a:off x="1296729" y="91440"/>
              <a:ext cx="91440" cy="24688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1" name="Rectangle 200"/>
            <p:cNvSpPr/>
            <p:nvPr/>
          </p:nvSpPr>
          <p:spPr>
            <a:xfrm>
              <a:off x="1571049" y="95109"/>
              <a:ext cx="91440" cy="24688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2" name="Rectangle 201"/>
            <p:cNvSpPr/>
            <p:nvPr/>
          </p:nvSpPr>
          <p:spPr>
            <a:xfrm>
              <a:off x="1479609" y="91440"/>
              <a:ext cx="91440" cy="24688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3" name="Rectangle 202"/>
            <p:cNvSpPr/>
            <p:nvPr/>
          </p:nvSpPr>
          <p:spPr>
            <a:xfrm>
              <a:off x="1753929" y="96850"/>
              <a:ext cx="91440" cy="24688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4" name="Rectangle 203"/>
            <p:cNvSpPr/>
            <p:nvPr/>
          </p:nvSpPr>
          <p:spPr>
            <a:xfrm>
              <a:off x="1662489" y="103569"/>
              <a:ext cx="91440" cy="24688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5" name="Rectangle 204"/>
            <p:cNvSpPr/>
            <p:nvPr/>
          </p:nvSpPr>
          <p:spPr>
            <a:xfrm>
              <a:off x="1936809" y="91440"/>
              <a:ext cx="91440" cy="24688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6" name="Rectangle 205"/>
            <p:cNvSpPr/>
            <p:nvPr/>
          </p:nvSpPr>
          <p:spPr>
            <a:xfrm>
              <a:off x="1845369" y="105310"/>
              <a:ext cx="91440" cy="24688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7" name="Rectangle 206"/>
            <p:cNvSpPr/>
            <p:nvPr/>
          </p:nvSpPr>
          <p:spPr>
            <a:xfrm>
              <a:off x="2119653" y="95695"/>
              <a:ext cx="91440" cy="24688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8" name="Rectangle 207"/>
            <p:cNvSpPr/>
            <p:nvPr/>
          </p:nvSpPr>
          <p:spPr>
            <a:xfrm>
              <a:off x="2028249" y="91440"/>
              <a:ext cx="91440" cy="24688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9" name="Text Box 1865"/>
            <p:cNvSpPr txBox="1"/>
            <p:nvPr/>
          </p:nvSpPr>
          <p:spPr>
            <a:xfrm>
              <a:off x="1296625" y="1221729"/>
              <a:ext cx="788230" cy="258354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(PDSCH)</a:t>
              </a:r>
            </a:p>
          </p:txBody>
        </p:sp>
        <p:sp>
          <p:nvSpPr>
            <p:cNvPr id="210" name="Text Box 2080"/>
            <p:cNvSpPr txBox="1"/>
            <p:nvPr/>
          </p:nvSpPr>
          <p:spPr>
            <a:xfrm>
              <a:off x="1323087" y="2541387"/>
              <a:ext cx="788230" cy="258354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en-US" sz="9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(PDSCH C)</a:t>
              </a:r>
              <a:endParaRPr lang="en-US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</p:txBody>
        </p:sp>
        <p:sp>
          <p:nvSpPr>
            <p:cNvPr id="211" name="Rectangle 210"/>
            <p:cNvSpPr/>
            <p:nvPr/>
          </p:nvSpPr>
          <p:spPr>
            <a:xfrm>
              <a:off x="3977640" y="2560320"/>
              <a:ext cx="91440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2" name="Rectangle 211"/>
            <p:cNvSpPr/>
            <p:nvPr/>
          </p:nvSpPr>
          <p:spPr>
            <a:xfrm>
              <a:off x="4069080" y="2560320"/>
              <a:ext cx="91440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3" name="Rectangle 212"/>
            <p:cNvSpPr/>
            <p:nvPr/>
          </p:nvSpPr>
          <p:spPr>
            <a:xfrm>
              <a:off x="4160893" y="2560320"/>
              <a:ext cx="91440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4" name="Rectangle 213"/>
            <p:cNvSpPr/>
            <p:nvPr/>
          </p:nvSpPr>
          <p:spPr>
            <a:xfrm>
              <a:off x="4251960" y="2560306"/>
              <a:ext cx="91440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5" name="Rectangle 214"/>
            <p:cNvSpPr/>
            <p:nvPr/>
          </p:nvSpPr>
          <p:spPr>
            <a:xfrm>
              <a:off x="4343400" y="2560320"/>
              <a:ext cx="91440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6" name="Rectangle 215"/>
            <p:cNvSpPr/>
            <p:nvPr/>
          </p:nvSpPr>
          <p:spPr>
            <a:xfrm>
              <a:off x="4434840" y="2560320"/>
              <a:ext cx="91440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7" name="Rectangle 216"/>
            <p:cNvSpPr/>
            <p:nvPr/>
          </p:nvSpPr>
          <p:spPr>
            <a:xfrm>
              <a:off x="4526280" y="2560320"/>
              <a:ext cx="91440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8" name="Rectangle 217"/>
            <p:cNvSpPr/>
            <p:nvPr/>
          </p:nvSpPr>
          <p:spPr>
            <a:xfrm>
              <a:off x="4617720" y="2558596"/>
              <a:ext cx="91440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9" name="Rectangle 218"/>
            <p:cNvSpPr/>
            <p:nvPr/>
          </p:nvSpPr>
          <p:spPr>
            <a:xfrm>
              <a:off x="4709160" y="2560320"/>
              <a:ext cx="91440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0" name="Rectangle 219"/>
            <p:cNvSpPr/>
            <p:nvPr/>
          </p:nvSpPr>
          <p:spPr>
            <a:xfrm>
              <a:off x="4800600" y="2558596"/>
              <a:ext cx="91440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1" name="Rectangle 220"/>
            <p:cNvSpPr/>
            <p:nvPr/>
          </p:nvSpPr>
          <p:spPr>
            <a:xfrm>
              <a:off x="4891937" y="2548191"/>
              <a:ext cx="91440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2" name="Rectangle 221"/>
            <p:cNvSpPr/>
            <p:nvPr/>
          </p:nvSpPr>
          <p:spPr>
            <a:xfrm>
              <a:off x="4983480" y="2560320"/>
              <a:ext cx="91440" cy="2743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8" name="Rectangle 227"/>
            <p:cNvSpPr/>
            <p:nvPr/>
          </p:nvSpPr>
          <p:spPr>
            <a:xfrm>
              <a:off x="3795303" y="2743529"/>
              <a:ext cx="91440" cy="9144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0" name="Rectangle 229"/>
            <p:cNvSpPr/>
            <p:nvPr/>
          </p:nvSpPr>
          <p:spPr>
            <a:xfrm>
              <a:off x="3886200" y="2743529"/>
              <a:ext cx="91440" cy="9144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1" name="Rectangle 230"/>
            <p:cNvSpPr/>
            <p:nvPr/>
          </p:nvSpPr>
          <p:spPr>
            <a:xfrm>
              <a:off x="3795303" y="2560649"/>
              <a:ext cx="91440" cy="9144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2" name="Rectangle 231"/>
            <p:cNvSpPr/>
            <p:nvPr/>
          </p:nvSpPr>
          <p:spPr>
            <a:xfrm>
              <a:off x="3795303" y="2652089"/>
              <a:ext cx="91440" cy="9144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3" name="Rectangle 232"/>
            <p:cNvSpPr/>
            <p:nvPr/>
          </p:nvSpPr>
          <p:spPr>
            <a:xfrm>
              <a:off x="3886743" y="2560649"/>
              <a:ext cx="91440" cy="9144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4" name="Rectangle 233"/>
            <p:cNvSpPr/>
            <p:nvPr/>
          </p:nvSpPr>
          <p:spPr>
            <a:xfrm>
              <a:off x="3886743" y="2652089"/>
              <a:ext cx="91440" cy="9144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5" name="Text Box 2105"/>
            <p:cNvSpPr txBox="1"/>
            <p:nvPr/>
          </p:nvSpPr>
          <p:spPr>
            <a:xfrm>
              <a:off x="4189729" y="2580637"/>
              <a:ext cx="788230" cy="219104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en-US" sz="9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(PDSCH C)</a:t>
              </a:r>
              <a:endParaRPr lang="en-US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</p:txBody>
        </p:sp>
        <p:sp>
          <p:nvSpPr>
            <p:cNvPr id="236" name="Rectangle 235"/>
            <p:cNvSpPr/>
            <p:nvPr/>
          </p:nvSpPr>
          <p:spPr>
            <a:xfrm>
              <a:off x="3794761" y="2103068"/>
              <a:ext cx="83594" cy="45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7" name="Rectangle 236"/>
            <p:cNvSpPr/>
            <p:nvPr/>
          </p:nvSpPr>
          <p:spPr>
            <a:xfrm>
              <a:off x="3890620" y="2103080"/>
              <a:ext cx="74085" cy="45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8" name="Rectangle 237"/>
            <p:cNvSpPr/>
            <p:nvPr/>
          </p:nvSpPr>
          <p:spPr>
            <a:xfrm>
              <a:off x="3986480" y="2103090"/>
              <a:ext cx="92245" cy="45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9" name="Rectangle 238"/>
            <p:cNvSpPr/>
            <p:nvPr/>
          </p:nvSpPr>
          <p:spPr>
            <a:xfrm>
              <a:off x="4158368" y="2102520"/>
              <a:ext cx="92245" cy="45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0" name="Rectangle 239"/>
            <p:cNvSpPr/>
            <p:nvPr/>
          </p:nvSpPr>
          <p:spPr>
            <a:xfrm>
              <a:off x="4250613" y="2103110"/>
              <a:ext cx="92245" cy="45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1" name="Rectangle 240"/>
            <p:cNvSpPr/>
            <p:nvPr/>
          </p:nvSpPr>
          <p:spPr>
            <a:xfrm>
              <a:off x="4342858" y="2103120"/>
              <a:ext cx="92245" cy="45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2" name="Rectangle 241"/>
            <p:cNvSpPr/>
            <p:nvPr/>
          </p:nvSpPr>
          <p:spPr>
            <a:xfrm>
              <a:off x="4439930" y="2103098"/>
              <a:ext cx="92245" cy="45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3" name="Rectangle 242"/>
            <p:cNvSpPr/>
            <p:nvPr/>
          </p:nvSpPr>
          <p:spPr>
            <a:xfrm>
              <a:off x="4524128" y="2102666"/>
              <a:ext cx="92245" cy="45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4" name="Rectangle 243"/>
            <p:cNvSpPr/>
            <p:nvPr/>
          </p:nvSpPr>
          <p:spPr>
            <a:xfrm>
              <a:off x="4616373" y="2103099"/>
              <a:ext cx="92245" cy="45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5" name="Rectangle 244"/>
            <p:cNvSpPr/>
            <p:nvPr/>
          </p:nvSpPr>
          <p:spPr>
            <a:xfrm>
              <a:off x="4708618" y="2103110"/>
              <a:ext cx="92245" cy="45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6" name="Rectangle 245"/>
            <p:cNvSpPr/>
            <p:nvPr/>
          </p:nvSpPr>
          <p:spPr>
            <a:xfrm>
              <a:off x="4800058" y="2103119"/>
              <a:ext cx="92245" cy="45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7" name="Rectangle 246"/>
            <p:cNvSpPr/>
            <p:nvPr/>
          </p:nvSpPr>
          <p:spPr>
            <a:xfrm>
              <a:off x="4894923" y="2103020"/>
              <a:ext cx="92245" cy="45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8" name="Rectangle 247"/>
            <p:cNvSpPr/>
            <p:nvPr/>
          </p:nvSpPr>
          <p:spPr>
            <a:xfrm>
              <a:off x="4986625" y="2102785"/>
              <a:ext cx="92245" cy="45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9" name="Rectangle 248"/>
            <p:cNvSpPr/>
            <p:nvPr/>
          </p:nvSpPr>
          <p:spPr>
            <a:xfrm>
              <a:off x="4061234" y="2102028"/>
              <a:ext cx="92245" cy="45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38893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guideline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Keep designs as similar for FR1 and FR2</a:t>
            </a:r>
          </a:p>
          <a:p>
            <a:r>
              <a:rPr lang="en-US" dirty="0" smtClean="0"/>
              <a:t>Minimize changes as much as possible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Use RNTI as basis to map PDSCH in slot</a:t>
            </a:r>
          </a:p>
          <a:p>
            <a:r>
              <a:rPr lang="en-US" dirty="0" smtClean="0"/>
              <a:t>Boosting test models require some additional work for the different mappings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471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ideas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72440" y="1234441"/>
            <a:ext cx="11201400" cy="2651760"/>
          </a:xfrm>
        </p:spPr>
        <p:txBody>
          <a:bodyPr/>
          <a:lstStyle/>
          <a:p>
            <a:r>
              <a:rPr lang="en-US" dirty="0" smtClean="0"/>
              <a:t>1) Associate RNTI number to default PDSCH properties in a new table</a:t>
            </a:r>
          </a:p>
          <a:p>
            <a:r>
              <a:rPr lang="en-US" dirty="0" smtClean="0"/>
              <a:t>2) determine modifications for TM1.1 (3.1)</a:t>
            </a:r>
          </a:p>
          <a:p>
            <a:r>
              <a:rPr lang="en-US" dirty="0" smtClean="0"/>
              <a:t>3) determine modifications for TM2</a:t>
            </a:r>
          </a:p>
          <a:p>
            <a:r>
              <a:rPr lang="en-US" dirty="0" smtClean="0"/>
              <a:t>4) determine modifications for TM1.2 (TM3.2. TM3.3)</a:t>
            </a:r>
          </a:p>
          <a:p>
            <a:r>
              <a:rPr lang="en-US" dirty="0" smtClean="0"/>
              <a:t>5) determine RNTI usage</a:t>
            </a:r>
          </a:p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46760" y="4069080"/>
            <a:ext cx="4297680" cy="2194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1478280" y="4023362"/>
            <a:ext cx="0" cy="228599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746760" y="5760720"/>
            <a:ext cx="731520" cy="502920"/>
          </a:xfrm>
          <a:prstGeom prst="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PDCCH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478280" y="5760720"/>
            <a:ext cx="3566160" cy="5029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RNTI = 2 starts on third symbol, same EPRE as PDCCH, 3 RBs wide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55995" y="4343400"/>
            <a:ext cx="4297680" cy="1417320"/>
          </a:xfrm>
          <a:prstGeom prst="rect">
            <a:avLst/>
          </a:prstGeom>
          <a:solidFill>
            <a:srgbClr val="FFFF0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RNTI = </a:t>
            </a:r>
            <a:r>
              <a:rPr lang="en-US" dirty="0" smtClean="0">
                <a:solidFill>
                  <a:schemeClr val="tx1"/>
                </a:solidFill>
              </a:rPr>
              <a:t>0 or 1, </a:t>
            </a:r>
            <a:r>
              <a:rPr lang="en-US" dirty="0">
                <a:solidFill>
                  <a:schemeClr val="tx1"/>
                </a:solidFill>
              </a:rPr>
              <a:t>starts on </a:t>
            </a:r>
            <a:r>
              <a:rPr lang="en-US" dirty="0" smtClean="0">
                <a:solidFill>
                  <a:schemeClr val="tx1"/>
                </a:solidFill>
              </a:rPr>
              <a:t>first symbol, </a:t>
            </a:r>
            <a:r>
              <a:rPr lang="en-US" dirty="0">
                <a:solidFill>
                  <a:schemeClr val="tx1"/>
                </a:solidFill>
              </a:rPr>
              <a:t>same EPRE as PDCCH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05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Modify / Add Table 4.9.2.3.2-1 in 38.141-1, 38.141-2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Content Placeholder 4"/>
              <p:cNvGraphicFramePr>
                <a:graphicFrameLocks noGrp="1"/>
              </p:cNvGraphicFramePr>
              <p:nvPr>
                <p:ph sz="half" idx="1"/>
                <p:extLst>
                  <p:ext uri="{D42A27DB-BD31-4B8C-83A1-F6EECF244321}">
                    <p14:modId xmlns:p14="http://schemas.microsoft.com/office/powerpoint/2010/main" val="4176773989"/>
                  </p:ext>
                </p:extLst>
              </p:nvPr>
            </p:nvGraphicFramePr>
            <p:xfrm>
              <a:off x="563561" y="1173912"/>
              <a:ext cx="10378758" cy="4723968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2230772"/>
                    <a:gridCol w="6054091"/>
                    <a:gridCol w="2093895"/>
                  </a:tblGrid>
                  <a:tr h="301143"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Test model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𝒏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𝑹𝑵𝑻𝑰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Number of users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9602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NR-FR1-TM1.1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 for </a:t>
                          </a:r>
                          <a:r>
                            <a:rPr lang="en-GB" sz="1600" kern="1200" baseline="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PRBs located in RB#0-2</a:t>
                          </a:r>
                          <a:endParaRPr lang="en-US" sz="1600" kern="1200" dirty="0" smtClean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 </a:t>
                          </a:r>
                          <a:r>
                            <a:rPr lang="en-GB" sz="16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for </a:t>
                          </a:r>
                          <a:r>
                            <a:rPr lang="en-GB" sz="1600" kern="12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remaining</a:t>
                          </a:r>
                          <a:r>
                            <a:rPr lang="en-GB" sz="1600" kern="1200" baseline="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PRBs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792048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NR-FR1-TM1.2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 for boosted </a:t>
                          </a: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PRBs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 </a:t>
                          </a:r>
                          <a:r>
                            <a:rPr lang="en-GB" sz="16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for de-boosted </a:t>
                          </a: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PRBs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 for </a:t>
                          </a:r>
                          <a:r>
                            <a:rPr lang="en-GB" sz="1600" kern="1200" baseline="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PRBs located in RB#0-2</a:t>
                          </a:r>
                          <a:endParaRPr lang="en-US" sz="1600" kern="1200" dirty="0" smtClean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0114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NR-FR1-TM2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kern="12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for</a:t>
                          </a:r>
                          <a:r>
                            <a:rPr lang="en-GB" sz="1600" kern="1200" baseline="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all PRBs</a:t>
                          </a:r>
                          <a:endParaRPr lang="en-US" sz="1600" kern="1200" dirty="0">
                            <a:solidFill>
                              <a:schemeClr val="dk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0114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NR-FR1-TM2a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for</a:t>
                          </a:r>
                          <a:r>
                            <a:rPr lang="en-GB" sz="1600" kern="1200" baseline="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all PRBs</a:t>
                          </a:r>
                          <a:endParaRPr lang="en-US" sz="1600" kern="1200" dirty="0" smtClean="0">
                            <a:solidFill>
                              <a:schemeClr val="dk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6448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NR-FR1-TM3.1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 for </a:t>
                          </a:r>
                          <a:r>
                            <a:rPr lang="en-GB" sz="1600" kern="1200" baseline="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PRBs located in RB#0-2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 for </a:t>
                          </a:r>
                          <a:r>
                            <a:rPr lang="en-GB" sz="1600" kern="12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remaining</a:t>
                          </a:r>
                          <a:r>
                            <a:rPr lang="en-GB" sz="1600" kern="1200" baseline="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PRBs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6448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NR-FR1-TM3.1a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 for </a:t>
                          </a:r>
                          <a:r>
                            <a:rPr lang="en-GB" sz="1600" kern="1200" baseline="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PRBs located in RB#0-2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 for </a:t>
                          </a:r>
                          <a:r>
                            <a:rPr lang="en-GB" sz="1600" kern="12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remaining</a:t>
                          </a:r>
                          <a:r>
                            <a:rPr lang="en-GB" sz="1600" kern="1200" baseline="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PRBs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9602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NR-FR1-TM3.2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 for QPSK PRBs</a:t>
                          </a:r>
                          <a:endParaRPr lang="en-US" sz="1600" kern="1200" dirty="0" smtClean="0">
                            <a:solidFill>
                              <a:schemeClr val="dk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 for 16QAM PRBs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 for </a:t>
                          </a:r>
                          <a:r>
                            <a:rPr lang="en-GB" sz="1600" kern="1200" baseline="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PRBs located in RB#0-2</a:t>
                          </a:r>
                          <a:endParaRPr lang="en-US" sz="1600" kern="1200" dirty="0" smtClean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62590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NR-FR1-TM3.3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 for 16QAM PRBs</a:t>
                          </a:r>
                          <a:endParaRPr lang="en-US" sz="1600" kern="1200" dirty="0" smtClean="0">
                            <a:solidFill>
                              <a:schemeClr val="dk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 for QPSK PRBs</a:t>
                          </a:r>
                          <a:endParaRPr lang="en-US" sz="1600" kern="1200" dirty="0" smtClean="0">
                            <a:solidFill>
                              <a:schemeClr val="dk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 for </a:t>
                          </a:r>
                          <a:r>
                            <a:rPr lang="en-GB" sz="1600" kern="1200" baseline="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PRBs located in RB#0-2</a:t>
                          </a:r>
                          <a:endParaRPr lang="en-US" sz="1600" kern="1200" dirty="0" smtClean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Content Placeholder 4"/>
              <p:cNvGraphicFramePr>
                <a:graphicFrameLocks noGrp="1"/>
              </p:cNvGraphicFramePr>
              <p:nvPr>
                <p:ph sz="half" idx="1"/>
                <p:extLst>
                  <p:ext uri="{D42A27DB-BD31-4B8C-83A1-F6EECF244321}">
                    <p14:modId xmlns:p14="http://schemas.microsoft.com/office/powerpoint/2010/main" val="4176773989"/>
                  </p:ext>
                </p:extLst>
              </p:nvPr>
            </p:nvGraphicFramePr>
            <p:xfrm>
              <a:off x="563561" y="1173912"/>
              <a:ext cx="10378758" cy="4723968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2230772"/>
                    <a:gridCol w="6054091"/>
                    <a:gridCol w="2093895"/>
                  </a:tblGrid>
                  <a:tr h="335280"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Test model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36959" t="-3636" r="-35146" b="-13472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Number of users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4876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NR-FR1-TM1.1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 for </a:t>
                          </a:r>
                          <a:r>
                            <a:rPr lang="en-GB" sz="1600" kern="1200" baseline="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PRBs located in RB#0-2</a:t>
                          </a:r>
                          <a:endParaRPr lang="en-US" sz="1600" kern="1200" dirty="0" smtClean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 </a:t>
                          </a:r>
                          <a:r>
                            <a:rPr lang="en-GB" sz="16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for </a:t>
                          </a:r>
                          <a:r>
                            <a:rPr lang="en-GB" sz="1600" kern="12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remaining</a:t>
                          </a:r>
                          <a:r>
                            <a:rPr lang="en-GB" sz="1600" kern="1200" baseline="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PRBs</a:t>
                          </a:r>
                          <a:endParaRPr lang="en-GB" sz="1600" kern="1200" dirty="0" smtClean="0">
                            <a:solidFill>
                              <a:schemeClr val="dk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792048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NR-FR1-TM1.2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 for boosted </a:t>
                          </a: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PRBs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 </a:t>
                          </a:r>
                          <a:r>
                            <a:rPr lang="en-GB" sz="160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for de-boosted </a:t>
                          </a: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PRBs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 for </a:t>
                          </a:r>
                          <a:r>
                            <a:rPr lang="en-GB" sz="1600" kern="1200" baseline="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PRBs located in RB#0-2</a:t>
                          </a:r>
                          <a:endParaRPr lang="en-US" sz="1600" kern="1200" dirty="0" smtClean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352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NR-FR1-TM2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kern="12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for</a:t>
                          </a:r>
                          <a:r>
                            <a:rPr lang="en-GB" sz="1600" kern="1200" baseline="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all PRBs</a:t>
                          </a:r>
                          <a:endParaRPr lang="en-US" sz="1600" kern="1200" dirty="0">
                            <a:solidFill>
                              <a:schemeClr val="dk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3352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NR-FR1-TM2a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for</a:t>
                          </a:r>
                          <a:r>
                            <a:rPr lang="en-GB" sz="1600" kern="1200" baseline="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all PRBs</a:t>
                          </a:r>
                          <a:endParaRPr lang="en-US" sz="1600" kern="1200" dirty="0" smtClean="0">
                            <a:solidFill>
                              <a:schemeClr val="dk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4876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NR-FR1-TM3.1</a:t>
                          </a:r>
                          <a:endParaRPr lang="en-US" sz="16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 for </a:t>
                          </a:r>
                          <a:r>
                            <a:rPr lang="en-GB" sz="1600" kern="1200" baseline="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PRBs located in RB#0-2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 for </a:t>
                          </a:r>
                          <a:r>
                            <a:rPr lang="en-GB" sz="1600" kern="12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remaining</a:t>
                          </a:r>
                          <a:r>
                            <a:rPr lang="en-GB" sz="1600" kern="1200" baseline="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PRBs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4876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NR-FR1-TM3.1a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 for </a:t>
                          </a:r>
                          <a:r>
                            <a:rPr lang="en-GB" sz="1600" kern="1200" baseline="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PRBs located in RB#0-2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 for </a:t>
                          </a:r>
                          <a:r>
                            <a:rPr lang="en-GB" sz="1600" kern="12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remaining</a:t>
                          </a:r>
                          <a:r>
                            <a:rPr lang="en-GB" sz="1600" kern="1200" baseline="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PRBs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NR-FR1-TM3.2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 for QPSK PRBs</a:t>
                          </a:r>
                          <a:endParaRPr lang="en-US" sz="1600" kern="1200" dirty="0" smtClean="0">
                            <a:solidFill>
                              <a:schemeClr val="dk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 for 16QAM PRBs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 for </a:t>
                          </a:r>
                          <a:r>
                            <a:rPr lang="en-GB" sz="1600" kern="1200" baseline="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PRBs located in RB#0-2</a:t>
                          </a:r>
                          <a:endParaRPr lang="en-US" sz="1600" kern="1200" dirty="0" smtClean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NR-FR1-TM3.3</a:t>
                          </a:r>
                          <a:endParaRPr lang="en-US" sz="16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 for 16QAM PRBs</a:t>
                          </a:r>
                          <a:endParaRPr lang="en-US" sz="1600" kern="1200" dirty="0" smtClean="0">
                            <a:solidFill>
                              <a:schemeClr val="dk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 for QPSK PRBs</a:t>
                          </a:r>
                          <a:endParaRPr lang="en-US" sz="1600" kern="1200" dirty="0" smtClean="0">
                            <a:solidFill>
                              <a:schemeClr val="dk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kern="120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 for </a:t>
                          </a:r>
                          <a:r>
                            <a:rPr lang="en-GB" sz="1600" kern="1200" baseline="0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PRBs located in RB#0-2</a:t>
                          </a:r>
                          <a:endParaRPr lang="en-US" sz="1600" kern="1200" dirty="0" smtClean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7819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TM1.1/3.1 modification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71357358"/>
              </p:ext>
            </p:extLst>
          </p:nvPr>
        </p:nvGraphicFramePr>
        <p:xfrm>
          <a:off x="972344" y="1600202"/>
          <a:ext cx="4666456" cy="2197327"/>
        </p:xfrm>
        <a:graphic>
          <a:graphicData uri="http://schemas.openxmlformats.org/drawingml/2006/table">
            <a:tbl>
              <a:tblPr firstRow="1" firstCol="1" bandRow="1">
                <a:tableStyleId>{EB9631B5-78F2-41C9-869B-9F39066F8104}</a:tableStyleId>
              </a:tblPr>
              <a:tblGrid>
                <a:gridCol w="2401899"/>
                <a:gridCol w="2264557"/>
              </a:tblGrid>
              <a:tr h="34220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220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 of QPSK PDSCH PRBs 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4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- 3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430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Ratio of PDSCH EPRE to PDCCH EPRE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dB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430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Starting RB for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DSCH PRBs </a:t>
                      </a:r>
                      <a:endParaRPr lang="en-US" sz="1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430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Modulation</a:t>
                      </a:r>
                      <a:r>
                        <a:rPr lang="en-US" sz="1400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of PRBs </a:t>
                      </a:r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with </a:t>
                      </a:r>
                      <a:r>
                        <a:rPr lang="en-US" sz="14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nRNTI</a:t>
                      </a:r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=2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QPSK?</a:t>
                      </a:r>
                      <a:endParaRPr lang="en-US" sz="14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7147560" y="1600202"/>
            <a:ext cx="3657600" cy="3657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147560" y="4814180"/>
            <a:ext cx="731520" cy="45720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PDCCH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79080" y="4814180"/>
            <a:ext cx="2926080" cy="4572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PDSCH RNTI=2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147560" y="1586622"/>
            <a:ext cx="3657600" cy="321397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PDSCH RNTI=0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1386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TM2 modification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147560" y="1600202"/>
            <a:ext cx="3657600" cy="3657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147560" y="4814180"/>
            <a:ext cx="731520" cy="45720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PDCCH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79080" y="5029200"/>
            <a:ext cx="2926080" cy="2421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PDSCH RNTI=2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No spec change except to change RNTI usage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879080" y="3307911"/>
            <a:ext cx="2926080" cy="2421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PDSCH RNTI=2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879080" y="1614578"/>
            <a:ext cx="2926080" cy="2421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PDSCH RNTI=2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830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Boosting </a:t>
            </a:r>
            <a:r>
              <a:rPr lang="en-US" dirty="0" smtClean="0"/>
              <a:t>TMs</a:t>
            </a:r>
            <a:endParaRPr lang="en-US" dirty="0"/>
          </a:p>
        </p:txBody>
      </p:sp>
      <p:sp>
        <p:nvSpPr>
          <p:cNvPr id="100" name="Content Placeholder 99"/>
          <p:cNvSpPr>
            <a:spLocks noGrp="1"/>
          </p:cNvSpPr>
          <p:nvPr>
            <p:ph idx="1"/>
          </p:nvPr>
        </p:nvSpPr>
        <p:spPr>
          <a:xfrm>
            <a:off x="5510702" y="1234440"/>
            <a:ext cx="6163138" cy="4942523"/>
          </a:xfrm>
        </p:spPr>
        <p:txBody>
          <a:bodyPr/>
          <a:lstStyle/>
          <a:p>
            <a:r>
              <a:rPr lang="en-US" dirty="0" smtClean="0"/>
              <a:t>Shift RBG notion by 3 RBs.</a:t>
            </a:r>
          </a:p>
          <a:p>
            <a:r>
              <a:rPr lang="en-US" dirty="0" smtClean="0"/>
              <a:t>Consequence is locations must be specified</a:t>
            </a:r>
          </a:p>
          <a:p>
            <a:pPr lvl="1"/>
            <a:r>
              <a:rPr lang="en-US" dirty="0" smtClean="0"/>
              <a:t>Actual boosted ratio changes </a:t>
            </a:r>
          </a:p>
          <a:p>
            <a:r>
              <a:rPr lang="en-US" dirty="0" smtClean="0"/>
              <a:t>Use resource allocation type 1 for the physical layer mapping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61919" y="4022957"/>
            <a:ext cx="1920240" cy="1828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7803" y="5577840"/>
            <a:ext cx="411480" cy="274320"/>
          </a:xfrm>
          <a:prstGeom prst="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73399" y="5577840"/>
            <a:ext cx="1508760" cy="2743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559958" y="5391760"/>
            <a:ext cx="1918279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563880" y="1508760"/>
            <a:ext cx="1920240" cy="1828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567803" y="3045239"/>
            <a:ext cx="411480" cy="274320"/>
          </a:xfrm>
          <a:prstGeom prst="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975360" y="3143914"/>
            <a:ext cx="1508760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973399" y="2423160"/>
            <a:ext cx="1508760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973399" y="2057400"/>
            <a:ext cx="1508760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556936" y="4995510"/>
            <a:ext cx="1918279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561919" y="4572000"/>
            <a:ext cx="1918279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973399" y="2788920"/>
            <a:ext cx="1508760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973399" y="1691640"/>
            <a:ext cx="1508760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973399" y="1508760"/>
            <a:ext cx="1508760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559958" y="4023360"/>
            <a:ext cx="1918279" cy="1828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TextBox 100"/>
          <p:cNvSpPr txBox="1"/>
          <p:nvPr/>
        </p:nvSpPr>
        <p:spPr>
          <a:xfrm>
            <a:off x="926698" y="1070646"/>
            <a:ext cx="1184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P=2</a:t>
            </a:r>
            <a:endParaRPr lang="en-US" dirty="0"/>
          </a:p>
        </p:txBody>
      </p:sp>
      <p:sp>
        <p:nvSpPr>
          <p:cNvPr id="103" name="TextBox 102"/>
          <p:cNvSpPr txBox="1"/>
          <p:nvPr/>
        </p:nvSpPr>
        <p:spPr>
          <a:xfrm>
            <a:off x="773543" y="3363493"/>
            <a:ext cx="1184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old</a:t>
            </a:r>
            <a:endParaRPr lang="en-US" dirty="0"/>
          </a:p>
        </p:txBody>
      </p:sp>
      <p:sp>
        <p:nvSpPr>
          <p:cNvPr id="104" name="TextBox 103"/>
          <p:cNvSpPr txBox="1"/>
          <p:nvPr/>
        </p:nvSpPr>
        <p:spPr>
          <a:xfrm>
            <a:off x="583190" y="5999476"/>
            <a:ext cx="1184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Option 10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3122747" y="5074241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Legend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3122747" y="5372381"/>
            <a:ext cx="914400" cy="338554"/>
          </a:xfrm>
          <a:prstGeom prst="rect">
            <a:avLst/>
          </a:prstGeom>
          <a:solidFill>
            <a:srgbClr val="FF66FF"/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PDCCH</a:t>
            </a:r>
            <a:endParaRPr lang="en-US" sz="1600" dirty="0"/>
          </a:p>
        </p:txBody>
      </p:sp>
      <p:sp>
        <p:nvSpPr>
          <p:cNvPr id="39" name="TextBox 38"/>
          <p:cNvSpPr txBox="1"/>
          <p:nvPr/>
        </p:nvSpPr>
        <p:spPr>
          <a:xfrm>
            <a:off x="3122747" y="5760720"/>
            <a:ext cx="914400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RNTI=2</a:t>
            </a:r>
            <a:endParaRPr lang="en-US" sz="1600" dirty="0"/>
          </a:p>
        </p:txBody>
      </p:sp>
      <p:sp>
        <p:nvSpPr>
          <p:cNvPr id="40" name="TextBox 39"/>
          <p:cNvSpPr txBox="1"/>
          <p:nvPr/>
        </p:nvSpPr>
        <p:spPr>
          <a:xfrm>
            <a:off x="4175760" y="5372381"/>
            <a:ext cx="914400" cy="338554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RNTI=0</a:t>
            </a:r>
            <a:endParaRPr lang="en-US" sz="1600" dirty="0"/>
          </a:p>
        </p:txBody>
      </p:sp>
      <p:sp>
        <p:nvSpPr>
          <p:cNvPr id="41" name="TextBox 40"/>
          <p:cNvSpPr txBox="1"/>
          <p:nvPr/>
        </p:nvSpPr>
        <p:spPr>
          <a:xfrm>
            <a:off x="4175760" y="5760720"/>
            <a:ext cx="914400" cy="338554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RNTI=1</a:t>
            </a:r>
            <a:endParaRPr lang="en-US" sz="1600" dirty="0"/>
          </a:p>
        </p:txBody>
      </p:sp>
      <p:sp>
        <p:nvSpPr>
          <p:cNvPr id="3" name="Rectangle 2"/>
          <p:cNvSpPr/>
          <p:nvPr/>
        </p:nvSpPr>
        <p:spPr>
          <a:xfrm>
            <a:off x="973399" y="1874520"/>
            <a:ext cx="1501816" cy="1828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989244" y="2239416"/>
            <a:ext cx="1501816" cy="1828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966459" y="2615679"/>
            <a:ext cx="1501816" cy="1828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980574" y="2985381"/>
            <a:ext cx="1501816" cy="1828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551181" y="4190348"/>
            <a:ext cx="1924034" cy="37845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563880" y="4759168"/>
            <a:ext cx="1924034" cy="23314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566573" y="5181107"/>
            <a:ext cx="1924034" cy="20745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72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TM1.2 (similar ideas for other TMs)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Content Placeholder 3"/>
              <p:cNvGraphicFramePr>
                <a:graphicFrameLocks noGrp="1"/>
              </p:cNvGraphicFramePr>
              <p:nvPr>
                <p:ph sz="half" idx="1"/>
                <p:extLst>
                  <p:ext uri="{D42A27DB-BD31-4B8C-83A1-F6EECF244321}">
                    <p14:modId xmlns:p14="http://schemas.microsoft.com/office/powerpoint/2010/main" val="2032225490"/>
                  </p:ext>
                </p:extLst>
              </p:nvPr>
            </p:nvGraphicFramePr>
            <p:xfrm>
              <a:off x="563562" y="1279525"/>
              <a:ext cx="11155998" cy="485664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4217681"/>
                    <a:gridCol w="6938317"/>
                  </a:tblGrid>
                  <a:tr h="19209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>
                              <a:effectLst/>
                            </a:rPr>
                            <a:t>Parameter</a:t>
                          </a:r>
                          <a:endParaRPr lang="en-US" sz="1600" b="1" dirty="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>
                              <a:effectLst/>
                            </a:rPr>
                            <a:t>Value</a:t>
                          </a:r>
                          <a:endParaRPr lang="en-US" sz="16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</a:tr>
                  <a:tr h="29101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>
                              <a:effectLst/>
                            </a:rPr>
                            <a:t>Percent of QPSK PDSCH PRBs boosted (target)</a:t>
                          </a:r>
                          <a:endParaRPr lang="en-US" sz="160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>
                              <a:effectLst/>
                            </a:rPr>
                            <a:t>x=40%</a:t>
                          </a:r>
                          <a:endParaRPr lang="en-US" sz="1600" dirty="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</a:tr>
                  <a:tr h="690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>
                              <a:effectLst/>
                            </a:rPr>
                            <a:t># of QPSK PDSCH RBGs which are boosted</a:t>
                          </a:r>
                          <a:endParaRPr lang="en-US" sz="160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60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sz="160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𝑅𝐵𝐺</m:t>
                                  </m:r>
                                </m:sub>
                              </m:sSub>
                              <m:r>
                                <a:rPr lang="en-GB" sz="160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unc>
                                <m:funcPr>
                                  <m:ctrlPr>
                                    <a:rPr lang="en-US" sz="16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limLow>
                                    <m:limLowPr>
                                      <m:ctrlPr>
                                        <a:rPr lang="en-US" sz="1600" i="1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limLow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GB" sz="1600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min</m:t>
                                      </m:r>
                                    </m:e>
                                    <m:lim/>
                                  </m:limLow>
                                </m:fName>
                                <m:e>
                                  <m:d>
                                    <m:dPr>
                                      <m:ctrlPr>
                                        <a:rPr lang="en-US" sz="1600" i="1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d>
                                        <m:dPr>
                                          <m:begChr m:val="⌊"/>
                                          <m:endChr m:val="⌋"/>
                                          <m:ctrlPr>
                                            <a:rPr lang="en-US" sz="1600" i="1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en-US" sz="1600" i="1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 sz="1600" b="0" i="0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</a:rPr>
                                                <m:t>x</m:t>
                                              </m:r>
                                              <m:d>
                                                <m:dPr>
                                                  <m:ctrlPr>
                                                    <a:rPr lang="en-US" sz="1600" i="1" smtClean="0">
                                                      <a:solidFill>
                                                        <a:srgbClr val="FF0000"/>
                                                      </a:solidFill>
                                                      <a:effectLst/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dPr>
                                                <m:e>
                                                  <m:sSub>
                                                    <m:sSubPr>
                                                      <m:ctrlPr>
                                                        <a:rPr lang="en-US" sz="1600" i="1" smtClean="0">
                                                          <a:solidFill>
                                                            <a:srgbClr val="FF0000"/>
                                                          </a:solidFill>
                                                          <a:effectLst/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bPr>
                                                    <m:e>
                                                      <m:r>
                                                        <a:rPr lang="en-GB" sz="1600">
                                                          <a:solidFill>
                                                            <a:srgbClr val="FF0000"/>
                                                          </a:solidFill>
                                                          <a:effectLst/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𝑁</m:t>
                                                      </m:r>
                                                    </m:e>
                                                    <m:sub>
                                                      <m:r>
                                                        <a:rPr lang="en-GB" sz="1600">
                                                          <a:solidFill>
                                                            <a:srgbClr val="FF0000"/>
                                                          </a:solidFill>
                                                          <a:effectLst/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𝑅𝐵</m:t>
                                                      </m:r>
                                                    </m:sub>
                                                  </m:sSub>
                                                  <m:r>
                                                    <a:rPr lang="en-US" sz="1600" b="0" i="1" smtClean="0">
                                                      <a:solidFill>
                                                        <a:srgbClr val="FF0000"/>
                                                      </a:solidFill>
                                                      <a:effectLst/>
                                                      <a:latin typeface="Cambria Math" panose="02040503050406030204" pitchFamily="18" charset="0"/>
                                                    </a:rPr>
                                                    <m:t>−3</m:t>
                                                  </m:r>
                                                </m:e>
                                              </m:d>
                                            </m:num>
                                            <m:den>
                                              <m:r>
                                                <a:rPr lang="en-GB" sz="160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</a:rPr>
                                                <m:t>𝑃</m:t>
                                              </m:r>
                                            </m:den>
                                          </m:f>
                                        </m:e>
                                      </m:d>
                                      <m:r>
                                        <a:rPr lang="en-GB" sz="1600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f>
                                        <m:fPr>
                                          <m:ctrlPr>
                                            <a:rPr lang="en-US" sz="1600" i="1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GB" sz="1600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en-GB" sz="1600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  <m:d>
                                        <m:dPr>
                                          <m:ctrlPr>
                                            <a:rPr lang="en-US" sz="1600" i="1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d>
                                            <m:dPr>
                                              <m:begChr m:val="⌊"/>
                                              <m:endChr m:val="⌋"/>
                                              <m:ctrlPr>
                                                <a:rPr lang="en-US" sz="1600" i="1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f>
                                                <m:fPr>
                                                  <m:ctrlPr>
                                                    <a:rPr lang="en-US" sz="1600" i="1">
                                                      <a:solidFill>
                                                        <a:srgbClr val="FF0000"/>
                                                      </a:solidFill>
                                                      <a:effectLst/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fPr>
                                                <m:num>
                                                  <m:sSub>
                                                    <m:sSubPr>
                                                      <m:ctrlPr>
                                                        <a:rPr lang="en-US" sz="1600" i="1">
                                                          <a:solidFill>
                                                            <a:srgbClr val="FF0000"/>
                                                          </a:solidFill>
                                                          <a:effectLst/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bPr>
                                                    <m:e>
                                                      <m:r>
                                                        <a:rPr lang="en-GB" sz="1600">
                                                          <a:solidFill>
                                                            <a:srgbClr val="FF0000"/>
                                                          </a:solidFill>
                                                          <a:effectLst/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𝑁</m:t>
                                                      </m:r>
                                                    </m:e>
                                                    <m:sub>
                                                      <m:r>
                                                        <a:rPr lang="en-GB" sz="1600">
                                                          <a:solidFill>
                                                            <a:srgbClr val="FF0000"/>
                                                          </a:solidFill>
                                                          <a:effectLst/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𝑅𝐵</m:t>
                                                      </m:r>
                                                    </m:sub>
                                                  </m:sSub>
                                                  <m:r>
                                                    <a:rPr lang="en-US" sz="1600" b="0" i="0" smtClean="0">
                                                      <a:solidFill>
                                                        <a:srgbClr val="FF0000"/>
                                                      </a:solidFill>
                                                      <a:effectLst/>
                                                      <a:latin typeface="Cambria Math" panose="02040503050406030204" pitchFamily="18" charset="0"/>
                                                    </a:rPr>
                                                    <m:t>−3</m:t>
                                                  </m:r>
                                                </m:num>
                                                <m:den>
                                                  <m:r>
                                                    <a:rPr lang="en-GB" sz="1600">
                                                      <a:solidFill>
                                                        <a:srgbClr val="FF0000"/>
                                                      </a:solidFill>
                                                      <a:effectLst/>
                                                      <a:latin typeface="Cambria Math" panose="02040503050406030204" pitchFamily="18" charset="0"/>
                                                    </a:rPr>
                                                    <m:t>𝑃</m:t>
                                                  </m:r>
                                                </m:den>
                                              </m:f>
                                            </m:e>
                                          </m:d>
                                          <m:r>
                                            <a:rPr lang="en-GB" sz="1600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d>
                                            <m:dPr>
                                              <m:begChr m:val="⌊"/>
                                              <m:endChr m:val="⌋"/>
                                              <m:ctrlPr>
                                                <a:rPr lang="en-US" sz="1600" i="1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f>
                                                <m:fPr>
                                                  <m:ctrlPr>
                                                    <a:rPr lang="en-US" sz="1600" i="1">
                                                      <a:solidFill>
                                                        <a:srgbClr val="FF0000"/>
                                                      </a:solidFill>
                                                      <a:effectLst/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fPr>
                                                <m:num>
                                                  <m:sSub>
                                                    <m:sSubPr>
                                                      <m:ctrlPr>
                                                        <a:rPr lang="en-US" sz="1600" i="1">
                                                          <a:solidFill>
                                                            <a:srgbClr val="FF0000"/>
                                                          </a:solidFill>
                                                          <a:effectLst/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bPr>
                                                    <m:e>
                                                      <m:r>
                                                        <a:rPr lang="en-GB" sz="1600">
                                                          <a:solidFill>
                                                            <a:srgbClr val="FF0000"/>
                                                          </a:solidFill>
                                                          <a:effectLst/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𝑁</m:t>
                                                      </m:r>
                                                    </m:e>
                                                    <m:sub>
                                                      <m:r>
                                                        <a:rPr lang="en-GB" sz="1600">
                                                          <a:solidFill>
                                                            <a:srgbClr val="FF0000"/>
                                                          </a:solidFill>
                                                          <a:effectLst/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𝑅𝐵</m:t>
                                                      </m:r>
                                                    </m:sub>
                                                  </m:sSub>
                                                  <m:r>
                                                    <a:rPr lang="en-US" sz="1600" b="0" i="0" smtClean="0">
                                                      <a:solidFill>
                                                        <a:srgbClr val="FF0000"/>
                                                      </a:solidFill>
                                                      <a:effectLst/>
                                                      <a:latin typeface="Cambria Math" panose="02040503050406030204" pitchFamily="18" charset="0"/>
                                                    </a:rPr>
                                                    <m:t>−3</m:t>
                                                  </m:r>
                                                </m:num>
                                                <m:den>
                                                  <m:r>
                                                    <a:rPr lang="en-GB" sz="1600">
                                                      <a:solidFill>
                                                        <a:srgbClr val="FF0000"/>
                                                      </a:solidFill>
                                                      <a:effectLst/>
                                                      <a:latin typeface="Cambria Math" panose="02040503050406030204" pitchFamily="18" charset="0"/>
                                                    </a:rPr>
                                                    <m:t>𝑃</m:t>
                                                  </m:r>
                                                </m:den>
                                              </m:f>
                                            </m:e>
                                          </m:d>
                                          <m:r>
                                            <m:rPr>
                                              <m:nor/>
                                            </m:rPr>
                                            <a:rPr lang="en-GB" sz="1600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</a:rPr>
                                            <m:t>mod</m:t>
                                          </m:r>
                                          <m:r>
                                            <a:rPr lang="en-GB" sz="1600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d>
                                      <m:r>
                                        <a:rPr lang="en-GB" sz="1600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+1</m:t>
                                      </m:r>
                                    </m:e>
                                  </m:d>
                                </m:e>
                              </m:func>
                            </m:oMath>
                          </a14:m>
                          <a:r>
                            <a:rPr lang="en-GB" sz="1600" dirty="0">
                              <a:effectLst/>
                            </a:rPr>
                            <a:t>, where P is determined from table 5.1.2.2.1-1 from TS 38.214 [18], configuration 1 column </a:t>
                          </a:r>
                          <a:r>
                            <a:rPr lang="en-GB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using </a:t>
                          </a:r>
                          <a:r>
                            <a:rPr lang="en-GB" sz="1600" dirty="0" smtClean="0">
                              <a:solidFill>
                                <a:srgbClr val="FF0000"/>
                              </a:solidFill>
                              <a:effectLst/>
                            </a:rPr>
                            <a:t>N</a:t>
                          </a:r>
                          <a:r>
                            <a:rPr lang="en-GB" sz="1600" baseline="-25000" dirty="0" smtClean="0">
                              <a:solidFill>
                                <a:srgbClr val="FF0000"/>
                              </a:solidFill>
                              <a:effectLst/>
                            </a:rPr>
                            <a:t>RB</a:t>
                          </a:r>
                          <a:r>
                            <a:rPr lang="en-GB" sz="1600" baseline="0" dirty="0" smtClean="0">
                              <a:solidFill>
                                <a:srgbClr val="FF0000"/>
                              </a:solidFill>
                              <a:effectLst/>
                            </a:rPr>
                            <a:t>-3 for BWP size</a:t>
                          </a:r>
                          <a:endParaRPr lang="en-US" sz="1600" baseline="0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</a:tr>
                  <a:tr h="19209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>
                              <a:effectLst/>
                            </a:rPr>
                            <a:t>Level of boosting </a:t>
                          </a:r>
                          <a:r>
                            <a:rPr lang="en-US" sz="1600">
                              <a:effectLst/>
                            </a:rPr>
                            <a:t>(dB)</a:t>
                          </a:r>
                          <a:r>
                            <a:rPr lang="en-GB" sz="1600">
                              <a:effectLst/>
                            </a:rPr>
                            <a:t> </a:t>
                          </a:r>
                          <a:endParaRPr lang="en-US" sz="160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>
                              <a:effectLst/>
                            </a:rPr>
                            <a:t>3</a:t>
                          </a:r>
                          <a:endParaRPr lang="en-US" sz="1600" dirty="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</a:tr>
                  <a:tr h="8623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 smtClean="0">
                              <a:solidFill>
                                <a:srgbClr val="FF0000"/>
                              </a:solidFill>
                              <a:effectLst/>
                            </a:rPr>
                            <a:t>Locations </a:t>
                          </a:r>
                          <a:r>
                            <a:rPr lang="en-GB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of </a:t>
                          </a:r>
                          <a:r>
                            <a:rPr lang="en-GB" sz="1600" dirty="0" smtClean="0">
                              <a:solidFill>
                                <a:srgbClr val="FF0000"/>
                              </a:solidFill>
                              <a:effectLst/>
                            </a:rPr>
                            <a:t>PDSCH RBs </a:t>
                          </a:r>
                          <a:r>
                            <a:rPr lang="en-GB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which are boosted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 smtClean="0">
                              <a:solidFill>
                                <a:srgbClr val="FF0000"/>
                              </a:solidFill>
                              <a:effectLst/>
                            </a:rPr>
                            <a:t>[3+Pk, …, 3+P(k+1)-1]</a:t>
                          </a: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effectLst/>
                            </a:rPr>
                            <a:t>where</a:t>
                          </a:r>
                          <a:r>
                            <a:rPr lang="en-GB" sz="1600" dirty="0" smtClean="0">
                              <a:solidFill>
                                <a:schemeClr val="tx1"/>
                              </a:solidFill>
                              <a:effectLst/>
                            </a:rPr>
                            <a:t> </a:t>
                          </a:r>
                          <a:r>
                            <a:rPr lang="en-GB" sz="1600" dirty="0" smtClean="0">
                              <a:solidFill>
                                <a:srgbClr val="FF0000"/>
                              </a:solidFill>
                              <a:effectLst/>
                            </a:rPr>
                            <a:t>k=</a:t>
                          </a:r>
                          <a14:m>
                            <m:oMath xmlns:m="http://schemas.openxmlformats.org/officeDocument/2006/math">
                              <m:r>
                                <a:rPr lang="en-GB" sz="1600" strike="noStrike" baseline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0,</m:t>
                              </m:r>
                              <m:r>
                                <a:rPr lang="en-GB" sz="16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2,4</m:t>
                              </m:r>
                              <m:r>
                                <a:rPr lang="en-US" sz="16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  <m:r>
                                <a:rPr lang="en-GB" sz="16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,2</m:t>
                              </m:r>
                              <m:d>
                                <m:dPr>
                                  <m:ctrlPr>
                                    <a:rPr lang="en-US" sz="16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600" i="1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16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GB" sz="16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𝑅𝐵𝐺</m:t>
                                      </m:r>
                                    </m:sub>
                                  </m:sSub>
                                  <m:r>
                                    <a:rPr lang="en-GB" sz="16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−2</m:t>
                                  </m:r>
                                </m:e>
                              </m:d>
                            </m:oMath>
                          </a14:m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 smtClean="0">
                              <a:solidFill>
                                <a:srgbClr val="FF0000"/>
                              </a:solidFill>
                              <a:effectLst/>
                            </a:rPr>
                            <a:t>and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⌊"/>
                                  <m:endChr m:val="⌋"/>
                                  <m:ctrlPr>
                                    <a:rPr lang="en-US" sz="16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1600" i="1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en-US" sz="1600" i="1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GB" sz="1600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𝑁</m:t>
                                          </m:r>
                                        </m:e>
                                        <m:sub>
                                          <m:r>
                                            <a:rPr lang="en-GB" sz="1600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𝑅𝐵</m:t>
                                          </m:r>
                                        </m:sub>
                                      </m:sSub>
                                      <m:r>
                                        <a:rPr lang="en-US" sz="1600" b="0" i="0" smtClean="0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−3</m:t>
                                      </m:r>
                                    </m:num>
                                    <m:den>
                                      <m:r>
                                        <a:rPr lang="en-GB" sz="1600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den>
                                  </m:f>
                                </m:e>
                              </m:d>
                              <m:r>
                                <a:rPr lang="en-GB" sz="160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oMath>
                          </a14:m>
                          <a:endParaRPr lang="en-US" sz="1600" dirty="0" smtClean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</a:tr>
                  <a:tr h="29101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>
                              <a:effectLst/>
                            </a:rPr>
                            <a:t># of QPSK PDSCH PRBs which are </a:t>
                          </a:r>
                          <a:r>
                            <a:rPr lang="en-GB" sz="1600" dirty="0" err="1">
                              <a:effectLst/>
                            </a:rPr>
                            <a:t>deboosted</a:t>
                          </a:r>
                          <a:endParaRPr lang="en-US" sz="1600" dirty="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6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GB" sz="16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𝑅𝐵</m:t>
                                    </m:r>
                                  </m:sub>
                                </m:sSub>
                                <m:r>
                                  <a:rPr lang="en-GB" sz="1600">
                                    <a:effectLst/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GB" sz="1600">
                                    <a:effectLst/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6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GB" sz="16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𝑅𝐵𝐺</m:t>
                                    </m:r>
                                  </m:sub>
                                </m:sSub>
                                <m:r>
                                  <a:rPr lang="en-US" sz="1600" b="0" i="0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</a:tr>
                  <a:tr h="51090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>
                              <a:effectLst/>
                            </a:rPr>
                            <a:t>Level of deboosting (dB)</a:t>
                          </a:r>
                          <a:endParaRPr lang="en-US" sz="160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600" smtClean="0">
                                    <a:effectLst/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  <m:func>
                                  <m:funcPr>
                                    <m:ctrlPr>
                                      <a:rPr lang="en-US" sz="16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sSub>
                                      <m:sSubPr>
                                        <m:ctrlPr>
                                          <a:rPr lang="en-US" sz="16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GB" sz="16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log</m:t>
                                        </m:r>
                                      </m:e>
                                      <m:sub>
                                        <m:r>
                                          <a:rPr lang="en-GB" sz="16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10</m:t>
                                        </m:r>
                                      </m:sub>
                                    </m:sSub>
                                  </m:fName>
                                  <m:e>
                                    <m:f>
                                      <m:fPr>
                                        <m:ctrlPr>
                                          <a:rPr lang="en-US" sz="16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sz="1600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GB" sz="16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𝑁</m:t>
                                            </m:r>
                                          </m:e>
                                          <m:sub>
                                            <m:r>
                                              <a:rPr lang="en-GB" sz="16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𝑅𝐵</m:t>
                                            </m:r>
                                          </m:sub>
                                        </m:sSub>
                                        <m:r>
                                          <a:rPr lang="en-GB" sz="16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1600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GB" sz="16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10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GB" sz="1600" i="1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GB" sz="16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3</m:t>
                                                </m:r>
                                              </m:num>
                                              <m:den>
                                                <m:r>
                                                  <a:rPr lang="en-GB" sz="16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10</m:t>
                                                </m:r>
                                              </m:den>
                                            </m:f>
                                          </m:sup>
                                        </m:sSup>
                                        <m:sSub>
                                          <m:sSubPr>
                                            <m:ctrlPr>
                                              <a:rPr lang="en-US" sz="1600" i="1" smtClean="0">
                                                <a:solidFill>
                                                  <a:srgbClr val="FF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600" b="0" i="1" smtClean="0">
                                                <a:solidFill>
                                                  <a:srgbClr val="FF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𝑃</m:t>
                                            </m:r>
                                            <m:r>
                                              <a:rPr lang="en-GB" sz="1600">
                                                <a:solidFill>
                                                  <a:srgbClr val="FF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𝑁</m:t>
                                            </m:r>
                                          </m:e>
                                          <m:sub>
                                            <m:r>
                                              <a:rPr lang="en-GB" sz="1600">
                                                <a:solidFill>
                                                  <a:srgbClr val="FF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𝑅𝐵𝐺</m:t>
                                            </m:r>
                                          </m:sub>
                                        </m:sSub>
                                        <m:r>
                                          <a:rPr lang="en-US" sz="1600" b="0" i="0" smtClean="0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−3</m:t>
                                        </m:r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en-US" sz="1600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GB" sz="16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𝑁</m:t>
                                            </m:r>
                                          </m:e>
                                          <m:sub>
                                            <m:r>
                                              <a:rPr lang="en-GB" sz="16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𝑅𝐵</m:t>
                                            </m:r>
                                          </m:sub>
                                        </m:sSub>
                                        <m:r>
                                          <a:rPr lang="en-GB" sz="16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600" i="1" smtClean="0">
                                                <a:solidFill>
                                                  <a:srgbClr val="FF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600" b="0" i="1" smtClean="0">
                                                <a:solidFill>
                                                  <a:srgbClr val="FF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𝑃</m:t>
                                            </m:r>
                                            <m:r>
                                              <a:rPr lang="en-GB" sz="1600">
                                                <a:solidFill>
                                                  <a:srgbClr val="FF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𝑁</m:t>
                                            </m:r>
                                          </m:e>
                                          <m:sub>
                                            <m:r>
                                              <a:rPr lang="en-GB" sz="1600">
                                                <a:solidFill>
                                                  <a:srgbClr val="FF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𝑅𝐵𝐺</m:t>
                                            </m:r>
                                          </m:sub>
                                        </m:sSub>
                                        <m:r>
                                          <a:rPr lang="en-US" sz="1600" b="0" i="0" smtClean="0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−3</m:t>
                                        </m:r>
                                      </m:den>
                                    </m:f>
                                  </m:e>
                                </m:func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</a:tr>
                  <a:tr h="332514">
                    <a:tc grid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err="1" smtClean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nRNTI</a:t>
                          </a:r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= 2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</a:tr>
                  <a:tr h="33251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kern="1200" dirty="0" smtClean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Ratio of PDSCH EPRE to PDCCH EPRE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 dB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</a:tr>
                  <a:tr h="408207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#</a:t>
                          </a:r>
                          <a:r>
                            <a:rPr lang="en-US" sz="1600" baseline="0" dirty="0" smtClean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of RBs</a:t>
                          </a:r>
                          <a:endParaRPr lang="en-US" sz="1600" dirty="0" smtClean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</a:tr>
                  <a:tr h="33251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Modulation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QPSK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Content Placeholder 3"/>
              <p:cNvGraphicFramePr>
                <a:graphicFrameLocks noGrp="1"/>
              </p:cNvGraphicFramePr>
              <p:nvPr>
                <p:ph sz="half" idx="1"/>
                <p:extLst>
                  <p:ext uri="{D42A27DB-BD31-4B8C-83A1-F6EECF244321}">
                    <p14:modId xmlns:p14="http://schemas.microsoft.com/office/powerpoint/2010/main" val="2032225490"/>
                  </p:ext>
                </p:extLst>
              </p:nvPr>
            </p:nvGraphicFramePr>
            <p:xfrm>
              <a:off x="563562" y="1279525"/>
              <a:ext cx="11155998" cy="485664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4217681"/>
                    <a:gridCol w="6938317"/>
                  </a:tblGrid>
                  <a:tr h="24384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>
                              <a:effectLst/>
                            </a:rPr>
                            <a:t>Parameter</a:t>
                          </a:r>
                          <a:endParaRPr lang="en-US" sz="1600" b="1" dirty="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>
                              <a:effectLst/>
                            </a:rPr>
                            <a:t>Value</a:t>
                          </a:r>
                          <a:endParaRPr lang="en-US" sz="16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</a:tr>
                  <a:tr h="29101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>
                              <a:effectLst/>
                            </a:rPr>
                            <a:t>Percent of QPSK PDSCH PRBs boosted (target)</a:t>
                          </a:r>
                          <a:endParaRPr lang="en-US" sz="160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>
                              <a:effectLst/>
                            </a:rPr>
                            <a:t>x=40%</a:t>
                          </a:r>
                          <a:endParaRPr lang="en-US" sz="1600" dirty="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</a:tr>
                  <a:tr h="87611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>
                              <a:effectLst/>
                            </a:rPr>
                            <a:t># of QPSK PDSCH RBGs which are boosted</a:t>
                          </a:r>
                          <a:endParaRPr lang="en-US" sz="160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1191" marR="61191" marT="0" marB="0">
                        <a:blipFill rotWithShape="0">
                          <a:blip r:embed="rId2"/>
                          <a:stretch>
                            <a:fillRect l="-60843" t="-68056" r="-351" b="-397222"/>
                          </a:stretch>
                        </a:blipFill>
                      </a:tcPr>
                    </a:tc>
                  </a:tr>
                  <a:tr h="24384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>
                              <a:effectLst/>
                            </a:rPr>
                            <a:t>Level of boosting </a:t>
                          </a:r>
                          <a:r>
                            <a:rPr lang="en-US" sz="1600">
                              <a:effectLst/>
                            </a:rPr>
                            <a:t>(dB)</a:t>
                          </a:r>
                          <a:r>
                            <a:rPr lang="en-GB" sz="1600">
                              <a:effectLst/>
                            </a:rPr>
                            <a:t> </a:t>
                          </a:r>
                          <a:endParaRPr lang="en-US" sz="160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>
                              <a:effectLst/>
                            </a:rPr>
                            <a:t>3</a:t>
                          </a:r>
                          <a:endParaRPr lang="en-US" sz="1600" dirty="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</a:tr>
                  <a:tr h="8623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 smtClean="0">
                              <a:solidFill>
                                <a:srgbClr val="FF0000"/>
                              </a:solidFill>
                              <a:effectLst/>
                            </a:rPr>
                            <a:t>Locations </a:t>
                          </a:r>
                          <a:r>
                            <a:rPr lang="en-GB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of </a:t>
                          </a:r>
                          <a:r>
                            <a:rPr lang="en-GB" sz="1600" dirty="0" smtClean="0">
                              <a:solidFill>
                                <a:srgbClr val="FF0000"/>
                              </a:solidFill>
                              <a:effectLst/>
                            </a:rPr>
                            <a:t>PDSCH RBs </a:t>
                          </a:r>
                          <a:r>
                            <a:rPr lang="en-GB" sz="1600" dirty="0">
                              <a:solidFill>
                                <a:srgbClr val="FF0000"/>
                              </a:solidFill>
                              <a:effectLst/>
                            </a:rPr>
                            <a:t>which are boosted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1191" marR="61191" marT="0" marB="0">
                        <a:blipFill rotWithShape="0">
                          <a:blip r:embed="rId2"/>
                          <a:stretch>
                            <a:fillRect l="-60843" t="-198592" r="-351" b="-274648"/>
                          </a:stretch>
                        </a:blipFill>
                      </a:tcPr>
                    </a:tc>
                  </a:tr>
                  <a:tr h="29101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dirty="0">
                              <a:effectLst/>
                            </a:rPr>
                            <a:t># of QPSK PDSCH PRBs which are </a:t>
                          </a:r>
                          <a:r>
                            <a:rPr lang="en-GB" sz="1600" dirty="0" err="1">
                              <a:effectLst/>
                            </a:rPr>
                            <a:t>deboosted</a:t>
                          </a:r>
                          <a:endParaRPr lang="en-US" sz="1600" dirty="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1191" marR="61191" marT="0" marB="0">
                        <a:blipFill rotWithShape="0">
                          <a:blip r:embed="rId2"/>
                          <a:stretch>
                            <a:fillRect l="-60843" t="-902128" r="-351" b="-729787"/>
                          </a:stretch>
                        </a:blipFill>
                      </a:tcPr>
                    </a:tc>
                  </a:tr>
                  <a:tr h="64268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>
                              <a:effectLst/>
                            </a:rPr>
                            <a:t>Level of deboosting (dB)</a:t>
                          </a:r>
                          <a:endParaRPr lang="en-US" sz="160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1191" marR="61191" marT="0" marB="0">
                        <a:blipFill rotWithShape="0">
                          <a:blip r:embed="rId2"/>
                          <a:stretch>
                            <a:fillRect l="-60843" t="-444340" r="-351" b="-223585"/>
                          </a:stretch>
                        </a:blipFill>
                      </a:tcPr>
                    </a:tc>
                  </a:tr>
                  <a:tr h="332514">
                    <a:tc grid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err="1" smtClean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nRNTI</a:t>
                          </a:r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= 2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</a:tr>
                  <a:tr h="33251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kern="1200" dirty="0" smtClean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Ratio of PDSCH EPRE to PDCCH EPRE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 dB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</a:tr>
                  <a:tr h="408207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#</a:t>
                          </a:r>
                          <a:r>
                            <a:rPr lang="en-US" sz="1600" baseline="0" dirty="0" smtClean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of RBs</a:t>
                          </a:r>
                          <a:endParaRPr lang="en-US" sz="1600" dirty="0" smtClean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</a:tr>
                  <a:tr h="33251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Modulation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QPSK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91" marR="61191" marT="0" marB="0"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7036837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3287</TotalTime>
  <Words>560</Words>
  <Application>Microsoft Office PowerPoint</Application>
  <PresentationFormat>Widescreen</PresentationFormat>
  <Paragraphs>167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맑은 고딕</vt:lpstr>
      <vt:lpstr>宋体</vt:lpstr>
      <vt:lpstr>Arial</vt:lpstr>
      <vt:lpstr>Calibri</vt:lpstr>
      <vt:lpstr>Calibri Light</vt:lpstr>
      <vt:lpstr>Cambria Math</vt:lpstr>
      <vt:lpstr>Times New Roman</vt:lpstr>
      <vt:lpstr>Office Theme</vt:lpstr>
      <vt:lpstr>Modification for filler bits option 10</vt:lpstr>
      <vt:lpstr>Option 10</vt:lpstr>
      <vt:lpstr>Design guideline</vt:lpstr>
      <vt:lpstr>Basic ideas</vt:lpstr>
      <vt:lpstr>Modify / Add Table 4.9.2.3.2-1 in 38.141-1, 38.141-2</vt:lpstr>
      <vt:lpstr>TM1.1/3.1 modification</vt:lpstr>
      <vt:lpstr>TM2 modification</vt:lpstr>
      <vt:lpstr>Boosting TMs</vt:lpstr>
      <vt:lpstr>TM1.2 (similar ideas for other TMs)</vt:lpstr>
      <vt:lpstr>Reference Documents</vt:lpstr>
      <vt:lpstr>Discussion</vt:lpstr>
      <vt:lpstr>Boosting TMs (idea 1)</vt:lpstr>
      <vt:lpstr>Boosting TMs (idea 2)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Vip-1</dc:creator>
  <cp:lastModifiedBy>Huawei</cp:lastModifiedBy>
  <cp:revision>51</cp:revision>
  <dcterms:created xsi:type="dcterms:W3CDTF">2019-04-09T00:10:48Z</dcterms:created>
  <dcterms:modified xsi:type="dcterms:W3CDTF">2019-04-11T23:20:48Z</dcterms:modified>
</cp:coreProperties>
</file>