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sldIdLst>
    <p:sldId id="256" r:id="rId5"/>
    <p:sldId id="273" r:id="rId6"/>
    <p:sldId id="277" r:id="rId7"/>
    <p:sldId id="278" r:id="rId8"/>
    <p:sldId id="276" r:id="rId9"/>
    <p:sldId id="280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in Han" initials="BH" lastIdx="1" clrIdx="0">
    <p:extLst>
      <p:ext uri="{19B8F6BF-5375-455C-9EA6-DF929625EA0E}">
        <p15:presenceInfo xmlns:p15="http://schemas.microsoft.com/office/powerpoint/2012/main" userId="Bin Han" providerId="None"/>
      </p:ext>
    </p:extLst>
  </p:cmAuthor>
  <p:cmAuthor id="2" name="Thomas Chapman" initials="TC" lastIdx="1" clrIdx="1">
    <p:extLst>
      <p:ext uri="{19B8F6BF-5375-455C-9EA6-DF929625EA0E}">
        <p15:presenceInfo xmlns:p15="http://schemas.microsoft.com/office/powerpoint/2012/main" userId="S-1-5-21-1538607324-3213881460-940295383-34630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81" autoAdjust="0"/>
    <p:restoredTop sz="93485" autoAdjust="0"/>
  </p:normalViewPr>
  <p:slideViewPr>
    <p:cSldViewPr>
      <p:cViewPr varScale="1">
        <p:scale>
          <a:sx n="88" d="100"/>
          <a:sy n="88" d="100"/>
        </p:scale>
        <p:origin x="97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4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10.04.2019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6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473522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4/10/2019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4/10/2019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4/10/2019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4/10/2019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4/10/2019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4/10/2019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4/10/2019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4/10/2019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4/10/2019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4/10/2019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4/10/2019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4/10/2019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sz="4000" dirty="0"/>
              <a:t>Simulator scenarios and assumptions for simulator alignment purpose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dirty="0"/>
              <a:t>Qualcomm Incorporated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2" y="323850"/>
            <a:ext cx="8504237" cy="136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GB" sz="1800" b="1" dirty="0"/>
              <a:t>3GPP TSG-RAN WG4 Meeting RAN4#90bis                                                            R4-190</a:t>
            </a:r>
            <a:r>
              <a:rPr lang="en-US" sz="1800" b="1" dirty="0"/>
              <a:t>5106</a:t>
            </a:r>
            <a:endParaRPr lang="en-US" sz="1800" dirty="0"/>
          </a:p>
          <a:p>
            <a:pPr>
              <a:buNone/>
            </a:pPr>
            <a:r>
              <a:rPr lang="en-US" sz="1800" b="1" dirty="0" err="1"/>
              <a:t>Xi’An</a:t>
            </a:r>
            <a:r>
              <a:rPr lang="en-US" sz="1800" b="1" dirty="0"/>
              <a:t>, China, 8th April – 12th April 2019</a:t>
            </a:r>
          </a:p>
          <a:p>
            <a:pPr>
              <a:buNone/>
            </a:pPr>
            <a:r>
              <a:rPr lang="en-GB" sz="1800" b="1" dirty="0"/>
              <a:t>Agenda: 8.5.1</a:t>
            </a:r>
          </a:p>
          <a:p>
            <a:pPr>
              <a:buNone/>
            </a:pPr>
            <a:r>
              <a:rPr lang="en-GB" sz="1800" b="1" dirty="0"/>
              <a:t>Document for: Approval</a:t>
            </a:r>
            <a:endParaRPr lang="en-US" sz="18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In RAN#82, a WID on Integrated Access and Backhaul for NR (IAB) was approved in RP-182882</a:t>
            </a:r>
          </a:p>
          <a:p>
            <a:r>
              <a:rPr lang="en-US" altLang="ko-KR" dirty="0"/>
              <a:t>Among the objectives of the work item, RAN4 is tasked to define RF requirements for both backhaul (BH) and access links of an IAB-node including requirements for co-existence (e.g. ACLR, ACS)</a:t>
            </a:r>
          </a:p>
          <a:p>
            <a:r>
              <a:rPr lang="en-US" altLang="ko-KR" dirty="0"/>
              <a:t>In RAN4 #90bis meeting discussion started on simulation scenarios and assumptions for the purpose of simulator alignment</a:t>
            </a:r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8058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BFA9A3-A0A3-4FF2-BDDE-2465E18EA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 on simulation scenario (1)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280635-D5CD-4D9D-B784-B01A13E964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Impact of IAB network to a 5G NR network shall be analysed and new simulation results are needed</a:t>
            </a:r>
          </a:p>
          <a:p>
            <a:r>
              <a:rPr lang="en-GB" dirty="0"/>
              <a:t>We propose to simulate the following scenario:</a:t>
            </a:r>
          </a:p>
          <a:p>
            <a:pPr lvl="1"/>
            <a:r>
              <a:rPr lang="en-GB" b="1" dirty="0"/>
              <a:t>Victim Network: </a:t>
            </a:r>
            <a:r>
              <a:rPr lang="en-US" dirty="0"/>
              <a:t>Micro layer </a:t>
            </a:r>
            <a:r>
              <a:rPr lang="en-GB" dirty="0"/>
              <a:t>5G NR network</a:t>
            </a:r>
            <a:r>
              <a:rPr lang="en-US" dirty="0"/>
              <a:t> in hexagonal grid with 19 tri-sectorial sites operating access</a:t>
            </a:r>
            <a:endParaRPr lang="en-GB" dirty="0"/>
          </a:p>
          <a:p>
            <a:pPr lvl="1"/>
            <a:r>
              <a:rPr lang="en-GB" b="1" dirty="0"/>
              <a:t>Aggressor Network: </a:t>
            </a:r>
            <a:r>
              <a:rPr lang="en-US" dirty="0"/>
              <a:t>Non-collocated micro layer </a:t>
            </a:r>
            <a:r>
              <a:rPr lang="en-GB" dirty="0"/>
              <a:t>IAB network </a:t>
            </a:r>
            <a:r>
              <a:rPr lang="en-US" dirty="0"/>
              <a:t>in hexagonal grid with 19 tri-sectorial sites operating backhauling</a:t>
            </a:r>
          </a:p>
          <a:p>
            <a:pPr lvl="1"/>
            <a:r>
              <a:rPr lang="en-GB" b="1" dirty="0"/>
              <a:t>Frequency range: </a:t>
            </a:r>
            <a:r>
              <a:rPr lang="en-GB" dirty="0"/>
              <a:t>FR2</a:t>
            </a:r>
          </a:p>
          <a:p>
            <a:r>
              <a:rPr lang="en-GB" dirty="0"/>
              <a:t>Simulation methodology for creating victim network does not change compared to consolidated methodology</a:t>
            </a:r>
          </a:p>
          <a:p>
            <a:r>
              <a:rPr lang="en-US" dirty="0"/>
              <a:t>Simulation methodology for creating IAB aggressor network is proposed in slide 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917BCC-124F-44D2-B0BE-2078787F5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00604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6F6FA-6312-4392-8C09-5D8B7CF83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 on simulation scenario (2)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4927DE-A7DC-4E26-A4EE-A989EA3FD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pic>
        <p:nvPicPr>
          <p:cNvPr id="2052" name="Picture 4" descr="cell_layout2">
            <a:extLst>
              <a:ext uri="{FF2B5EF4-FFF2-40B4-BE49-F238E27FC236}">
                <a16:creationId xmlns:a16="http://schemas.microsoft.com/office/drawing/2014/main" id="{BC959D6A-0261-4992-BDE4-082E0DC45A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1447800"/>
            <a:ext cx="4800600" cy="4181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F6439AB-92F8-4D80-8F1D-3257465D6B69}"/>
              </a:ext>
            </a:extLst>
          </p:cNvPr>
          <p:cNvSpPr txBox="1"/>
          <p:nvPr/>
        </p:nvSpPr>
        <p:spPr>
          <a:xfrm>
            <a:off x="2133600" y="5802868"/>
            <a:ext cx="502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Figure 1: Simulation scenario for uncoordinated operation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46503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04EB5-CA2C-44C1-B8DC-9F2B4EB06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 on simulation methodology for creating aggressor IAB network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293343-62EA-4761-ACEE-78E8A53CE9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/>
              <a:t>Adopt the following simulation steps for creating the aggressor IAB network:</a:t>
            </a:r>
          </a:p>
          <a:p>
            <a:pPr marL="0" indent="0">
              <a:buNone/>
            </a:pPr>
            <a:endParaRPr lang="en-US" sz="1600" dirty="0"/>
          </a:p>
          <a:p>
            <a:pPr marL="228600" indent="-228600">
              <a:buFont typeface="+mj-lt"/>
              <a:buAutoNum type="arabicPeriod"/>
            </a:pPr>
            <a:r>
              <a:rPr lang="en-US" sz="1600" dirty="0"/>
              <a:t>Aggressor IAB nodes are dropped in hexagonal grid</a:t>
            </a:r>
          </a:p>
          <a:p>
            <a:pPr lvl="1"/>
            <a:r>
              <a:rPr lang="en-US" sz="1400" dirty="0"/>
              <a:t>100% grid shift from victim network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600" dirty="0"/>
              <a:t>Choose the central site as donor site</a:t>
            </a:r>
          </a:p>
          <a:p>
            <a:pPr lvl="1"/>
            <a:r>
              <a:rPr lang="en-US" sz="1400" dirty="0"/>
              <a:t>All three sectors of that site become donor sectors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600" dirty="0"/>
              <a:t>Create network topology based on RSRP metric</a:t>
            </a:r>
          </a:p>
          <a:p>
            <a:pPr lvl="1"/>
            <a:r>
              <a:rPr lang="en-US" sz="1400" dirty="0"/>
              <a:t>Children IAB nodes associate to parent IAB nodes based on coupling loss.</a:t>
            </a:r>
          </a:p>
          <a:p>
            <a:pPr lvl="1"/>
            <a:r>
              <a:rPr lang="en-US" sz="1400" dirty="0"/>
              <a:t>Associations are made assuming a single element (no beamforming) at both children and parents IAB nodes.</a:t>
            </a:r>
          </a:p>
          <a:p>
            <a:pPr>
              <a:buFont typeface="+mj-lt"/>
              <a:buAutoNum type="arabicPeriod"/>
            </a:pPr>
            <a:r>
              <a:rPr lang="en-US" sz="1600" dirty="0"/>
              <a:t>Once network topology is formed, activate randomly </a:t>
            </a:r>
            <a:r>
              <a:rPr lang="en-US" sz="1600" i="1" dirty="0"/>
              <a:t>N</a:t>
            </a:r>
            <a:r>
              <a:rPr lang="en-US" sz="1600" dirty="0"/>
              <a:t> links subject to the following conditions:</a:t>
            </a:r>
          </a:p>
          <a:p>
            <a:pPr lvl="1"/>
            <a:r>
              <a:rPr lang="en-US" sz="1400" dirty="0"/>
              <a:t>Each parent can only schedule one child at a time</a:t>
            </a:r>
          </a:p>
          <a:p>
            <a:pPr lvl="1"/>
            <a:r>
              <a:rPr lang="en-US" sz="1400" dirty="0"/>
              <a:t>Half duplex constraint at IAB nodes: each IAB node can transmit/receive to/from only one other IAB node</a:t>
            </a:r>
          </a:p>
          <a:p>
            <a:pPr lvl="1"/>
            <a:r>
              <a:rPr lang="en-US" sz="1400" dirty="0"/>
              <a:t>The value </a:t>
            </a:r>
            <a:r>
              <a:rPr lang="en-US" sz="1400" i="1" dirty="0"/>
              <a:t>N</a:t>
            </a:r>
            <a:r>
              <a:rPr lang="en-US" sz="1400" dirty="0"/>
              <a:t> of active backhauling links cannot be determined a-priori because it depends on the network topology</a:t>
            </a:r>
          </a:p>
          <a:p>
            <a:pPr>
              <a:buFont typeface="+mj-lt"/>
              <a:buAutoNum type="arabicPeriod"/>
            </a:pPr>
            <a:r>
              <a:rPr lang="en-US" sz="1600" dirty="0"/>
              <a:t>BF weights are adjusted to point to the LOS direction between communicating IAB nodes</a:t>
            </a:r>
            <a:endParaRPr lang="en-US" sz="16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28CC01-29E0-4F4F-8D8E-57BA12D82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98026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4C085A-EC7A-4A17-B300-4C101C9FD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 on simulation assumptions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4E392C-CC53-4891-863E-21F840339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Content Placeholder 7">
                <a:extLst>
                  <a:ext uri="{FF2B5EF4-FFF2-40B4-BE49-F238E27FC236}">
                    <a16:creationId xmlns:a16="http://schemas.microsoft.com/office/drawing/2014/main" id="{DAE10391-65E9-4FBA-AE40-9FDE2C7F81CD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486739372"/>
                  </p:ext>
                </p:extLst>
              </p:nvPr>
            </p:nvGraphicFramePr>
            <p:xfrm>
              <a:off x="838200" y="966971"/>
              <a:ext cx="7467600" cy="573862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38200">
                      <a:extLst>
                        <a:ext uri="{9D8B030D-6E8A-4147-A177-3AD203B41FA5}">
                          <a16:colId xmlns:a16="http://schemas.microsoft.com/office/drawing/2014/main" val="3438041738"/>
                        </a:ext>
                      </a:extLst>
                    </a:gridCol>
                    <a:gridCol w="2895600">
                      <a:extLst>
                        <a:ext uri="{9D8B030D-6E8A-4147-A177-3AD203B41FA5}">
                          <a16:colId xmlns:a16="http://schemas.microsoft.com/office/drawing/2014/main" val="3427167158"/>
                        </a:ext>
                      </a:extLst>
                    </a:gridCol>
                    <a:gridCol w="829733">
                      <a:extLst>
                        <a:ext uri="{9D8B030D-6E8A-4147-A177-3AD203B41FA5}">
                          <a16:colId xmlns:a16="http://schemas.microsoft.com/office/drawing/2014/main" val="2275706117"/>
                        </a:ext>
                      </a:extLst>
                    </a:gridCol>
                    <a:gridCol w="2904067">
                      <a:extLst>
                        <a:ext uri="{9D8B030D-6E8A-4147-A177-3AD203B41FA5}">
                          <a16:colId xmlns:a16="http://schemas.microsoft.com/office/drawing/2014/main" val="3105569710"/>
                        </a:ext>
                      </a:extLst>
                    </a:gridCol>
                  </a:tblGrid>
                  <a:tr h="279028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100" dirty="0"/>
                            <a:t>Victim Network Parameters (5G access network)</a:t>
                          </a:r>
                          <a:endParaRPr lang="en-US" sz="1100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100" dirty="0"/>
                            <a:t>Aggressor Network Parameters (IAB backhaul network)</a:t>
                          </a:r>
                          <a:endParaRPr lang="en-US" sz="1100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26720333"/>
                      </a:ext>
                    </a:extLst>
                  </a:tr>
                  <a:tr h="903940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Layout</a:t>
                          </a:r>
                          <a:endParaRPr lang="en-US" sz="800" b="1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Urban Micro layer: Hexagonal Grid</a:t>
                          </a:r>
                          <a:r>
                            <a:rPr lang="en-US" sz="800" dirty="0">
                              <a:effectLst/>
                            </a:rPr>
                            <a:t> with </a:t>
                          </a:r>
                          <a:r>
                            <a:rPr lang="en-GB" sz="800" dirty="0">
                              <a:effectLst/>
                            </a:rPr>
                            <a:t>19 tri-sectorial sites</a:t>
                          </a:r>
                          <a:endParaRPr lang="en-US" sz="800" dirty="0">
                            <a:effectLst/>
                          </a:endParaRP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 </a:t>
                          </a: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 </a:t>
                          </a: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endParaRPr lang="en-GB" sz="800" dirty="0">
                            <a:effectLst/>
                          </a:endParaRPr>
                        </a:p>
                      </a:txBody>
                      <a:tcPr marL="38892" marR="38892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Layout</a:t>
                          </a:r>
                          <a:endParaRPr lang="en-US" sz="800" b="1" kern="1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Urban Micro layer: Hexagonal Grid</a:t>
                          </a:r>
                          <a:r>
                            <a:rPr lang="en-US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with </a:t>
                          </a: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19 tri-sectorial sites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 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Number of IAB-donors 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sz="800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𝑑𝑜𝑛𝑜𝑟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):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 site (3 sectors)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 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Number of tri-sectorial IAB-nodes is: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19 –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800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sz="800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𝑑𝑜𝑛𝑜𝑟</m:t>
                                  </m:r>
                                </m:sub>
                              </m:sSub>
                            </m:oMath>
                          </a14:m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/>
                    </a:tc>
                    <a:extLst>
                      <a:ext uri="{0D108BD9-81ED-4DB2-BD59-A6C34878D82A}">
                        <a16:rowId xmlns:a16="http://schemas.microsoft.com/office/drawing/2014/main" val="3406744019"/>
                      </a:ext>
                    </a:extLst>
                  </a:tr>
                  <a:tr h="279028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Wrap-around</a:t>
                          </a:r>
                          <a:endParaRPr lang="en-US" sz="800" b="1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Yes</a:t>
                          </a:r>
                          <a:endParaRPr lang="en-US" sz="8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Wrap-around</a:t>
                          </a:r>
                          <a:endParaRPr lang="en-US" sz="800" b="1" kern="1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Yes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/>
                    </a:tc>
                    <a:extLst>
                      <a:ext uri="{0D108BD9-81ED-4DB2-BD59-A6C34878D82A}">
                        <a16:rowId xmlns:a16="http://schemas.microsoft.com/office/drawing/2014/main" val="1493228918"/>
                      </a:ext>
                    </a:extLst>
                  </a:tr>
                  <a:tr h="279028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Inter-site distance (ISD)</a:t>
                          </a:r>
                          <a:endParaRPr lang="en-US" sz="800" b="1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200m</a:t>
                          </a:r>
                          <a:endParaRPr lang="en-US" sz="8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Inter-site distance (ISD)</a:t>
                          </a:r>
                          <a:endParaRPr lang="en-US" sz="800" b="1" kern="1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200m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/>
                    </a:tc>
                    <a:extLst>
                      <a:ext uri="{0D108BD9-81ED-4DB2-BD59-A6C34878D82A}">
                        <a16:rowId xmlns:a16="http://schemas.microsoft.com/office/drawing/2014/main" val="2879137239"/>
                      </a:ext>
                    </a:extLst>
                  </a:tr>
                  <a:tr h="279028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Topology formation</a:t>
                          </a:r>
                          <a:endParaRPr lang="en-US" sz="800" b="1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N.A.</a:t>
                          </a:r>
                          <a:endParaRPr lang="en-US" sz="8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Topology formation</a:t>
                          </a:r>
                          <a:endParaRPr lang="en-US" sz="800" b="1" kern="1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Parent-node RSRP as input to the IAB-node parent-node selection.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/>
                    </a:tc>
                    <a:extLst>
                      <a:ext uri="{0D108BD9-81ED-4DB2-BD59-A6C34878D82A}">
                        <a16:rowId xmlns:a16="http://schemas.microsoft.com/office/drawing/2014/main" val="3715722024"/>
                      </a:ext>
                    </a:extLst>
                  </a:tr>
                  <a:tr h="279028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>
                              <a:solidFill>
                                <a:schemeClr val="bg1"/>
                              </a:solidFill>
                              <a:effectLst/>
                            </a:rPr>
                            <a:t>Carrier frequency </a:t>
                          </a:r>
                          <a:endParaRPr lang="en-US" sz="800" b="1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30GHz</a:t>
                          </a:r>
                          <a:endParaRPr lang="en-US" sz="8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Carrier frequency </a:t>
                          </a:r>
                          <a:endParaRPr lang="en-US" sz="800" b="1" kern="1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30GHz (Adjacent channel)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/>
                    </a:tc>
                    <a:extLst>
                      <a:ext uri="{0D108BD9-81ED-4DB2-BD59-A6C34878D82A}">
                        <a16:rowId xmlns:a16="http://schemas.microsoft.com/office/drawing/2014/main" val="3624603659"/>
                      </a:ext>
                    </a:extLst>
                  </a:tr>
                  <a:tr h="279028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>
                              <a:solidFill>
                                <a:schemeClr val="bg1"/>
                              </a:solidFill>
                              <a:effectLst/>
                            </a:rPr>
                            <a:t>Duplex mode</a:t>
                          </a:r>
                          <a:endParaRPr lang="en-US" sz="800" b="1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TDD</a:t>
                          </a:r>
                          <a:endParaRPr lang="en-US" sz="8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Duplex mode</a:t>
                          </a:r>
                          <a:endParaRPr lang="en-US" sz="800" b="1" kern="1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TDD</a:t>
                          </a:r>
                          <a:endParaRPr lang="en-US" sz="800" kern="120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/>
                    </a:tc>
                    <a:extLst>
                      <a:ext uri="{0D108BD9-81ED-4DB2-BD59-A6C34878D82A}">
                        <a16:rowId xmlns:a16="http://schemas.microsoft.com/office/drawing/2014/main" val="1821910394"/>
                      </a:ext>
                    </a:extLst>
                  </a:tr>
                  <a:tr h="279028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System </a:t>
                          </a:r>
                          <a:br>
                            <a:rPr lang="en-GB" sz="800" b="1" dirty="0">
                              <a:solidFill>
                                <a:schemeClr val="bg1"/>
                              </a:solidFill>
                              <a:effectLst/>
                            </a:rPr>
                          </a:br>
                          <a:r>
                            <a:rPr lang="en-GB" sz="8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bandwidth</a:t>
                          </a:r>
                          <a:endParaRPr lang="en-US" sz="800" b="1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400MHz</a:t>
                          </a:r>
                          <a:endParaRPr lang="en-US" sz="8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System </a:t>
                          </a:r>
                          <a:b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</a:b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bandwidth</a:t>
                          </a:r>
                          <a:endParaRPr lang="en-US" sz="800" b="1" kern="1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400MHz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/>
                    </a:tc>
                    <a:extLst>
                      <a:ext uri="{0D108BD9-81ED-4DB2-BD59-A6C34878D82A}">
                        <a16:rowId xmlns:a16="http://schemas.microsoft.com/office/drawing/2014/main" val="2063058103"/>
                      </a:ext>
                    </a:extLst>
                  </a:tr>
                  <a:tr h="1146691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Large-scale channel parameters</a:t>
                          </a:r>
                          <a:endParaRPr lang="en-US" sz="800" b="1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Micro-to-Micro: </a:t>
                          </a:r>
                          <a:r>
                            <a:rPr lang="en-GB" sz="800" dirty="0" err="1">
                              <a:effectLst/>
                            </a:rPr>
                            <a:t>UMi</a:t>
                          </a:r>
                          <a:r>
                            <a:rPr lang="en-GB" sz="800" dirty="0">
                              <a:effectLst/>
                            </a:rPr>
                            <a:t>-Street canyon (</a:t>
                          </a:r>
                          <a:r>
                            <a:rPr lang="en-GB" sz="800" dirty="0" err="1">
                              <a:effectLst/>
                            </a:rPr>
                            <a:t>h</a:t>
                          </a:r>
                          <a:r>
                            <a:rPr lang="en-GB" sz="800" baseline="-25000" dirty="0" err="1">
                              <a:effectLst/>
                            </a:rPr>
                            <a:t>UE</a:t>
                          </a:r>
                          <a:r>
                            <a:rPr lang="en-GB" sz="800" dirty="0">
                              <a:effectLst/>
                            </a:rPr>
                            <a:t> =10m).</a:t>
                          </a:r>
                          <a:endParaRPr lang="en-US" sz="800" dirty="0">
                            <a:effectLst/>
                          </a:endParaRP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 </a:t>
                          </a:r>
                          <a:endParaRPr lang="en-US" sz="8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Large-scale channel parameters</a:t>
                          </a:r>
                          <a:endParaRPr lang="en-US" sz="800" b="1" kern="1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Micro-to-Micro: </a:t>
                          </a:r>
                          <a:r>
                            <a:rPr lang="en-GB" sz="800" kern="12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UMi</a:t>
                          </a: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-Street canyon (</a:t>
                          </a:r>
                          <a:r>
                            <a:rPr lang="en-GB" sz="800" kern="12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hUE</a:t>
                          </a: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=10m)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 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The path loss for links between the IAB-node and candidate serving IAB-nodes/donors is determined based on N =3 independent large-scale channel realizations (taking into account LOS/NLOS probability and shadow fading). The realization that results in the minimum pathloss between the IAB-node and the associated serving IAB-node/donor is selected.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 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/>
                    </a:tc>
                    <a:extLst>
                      <a:ext uri="{0D108BD9-81ED-4DB2-BD59-A6C34878D82A}">
                        <a16:rowId xmlns:a16="http://schemas.microsoft.com/office/drawing/2014/main" val="3983961271"/>
                      </a:ext>
                    </a:extLst>
                  </a:tr>
                  <a:tr h="279028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dirty="0" err="1">
                              <a:solidFill>
                                <a:schemeClr val="bg1"/>
                              </a:solidFill>
                              <a:effectLst/>
                            </a:rPr>
                            <a:t>gNB</a:t>
                          </a:r>
                          <a:r>
                            <a:rPr lang="en-GB" sz="8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 Tx power </a:t>
                          </a:r>
                          <a:endParaRPr lang="en-US" sz="800" b="1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33dBm </a:t>
                          </a:r>
                          <a:endParaRPr lang="en-US" sz="8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IAB node Tx power </a:t>
                          </a:r>
                          <a:endParaRPr lang="en-US" sz="800" b="1" kern="1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33dBm 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/>
                    </a:tc>
                    <a:extLst>
                      <a:ext uri="{0D108BD9-81ED-4DB2-BD59-A6C34878D82A}">
                        <a16:rowId xmlns:a16="http://schemas.microsoft.com/office/drawing/2014/main" val="3623071579"/>
                      </a:ext>
                    </a:extLst>
                  </a:tr>
                  <a:tr h="413956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dirty="0" err="1">
                              <a:solidFill>
                                <a:schemeClr val="bg1"/>
                              </a:solidFill>
                              <a:effectLst/>
                            </a:rPr>
                            <a:t>gNB</a:t>
                          </a:r>
                          <a:r>
                            <a:rPr lang="en-GB" sz="8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 antenna configurations</a:t>
                          </a:r>
                          <a:endParaRPr lang="en-US" sz="800" b="1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16x8 Antenna Array</a:t>
                          </a:r>
                          <a:endParaRPr lang="en-US" sz="800" dirty="0">
                            <a:effectLst/>
                          </a:endParaRP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Vertical and Horizontal element spacing: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10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000">
                                      <a:effectLst/>
                                      <a:latin typeface="Cambria Math" panose="02040503050406030204" pitchFamily="18" charset="0"/>
                                    </a:rPr>
                                    <m:t>𝜆</m:t>
                                  </m:r>
                                </m:num>
                                <m:den>
                                  <m:r>
                                    <a:rPr lang="en-GB" sz="1000"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sz="800" dirty="0">
                            <a:effectLst/>
                          </a:endParaRP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 </a:t>
                          </a:r>
                          <a:endParaRPr lang="en-US" sz="8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IAB node antenna configurations</a:t>
                          </a:r>
                          <a:endParaRPr lang="en-US" sz="800" b="1" kern="1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16x8 Antenna Array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Vertical and Horizontal element spacing: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sz="8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GB" sz="800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𝜆</m:t>
                                  </m:r>
                                </m:num>
                                <m:den>
                                  <m:r>
                                    <a:rPr lang="en-GB" sz="800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 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/>
                    </a:tc>
                    <a:extLst>
                      <a:ext uri="{0D108BD9-81ED-4DB2-BD59-A6C34878D82A}">
                        <a16:rowId xmlns:a16="http://schemas.microsoft.com/office/drawing/2014/main" val="2209868167"/>
                      </a:ext>
                    </a:extLst>
                  </a:tr>
                  <a:tr h="279028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dirty="0" err="1">
                              <a:solidFill>
                                <a:schemeClr val="bg1"/>
                              </a:solidFill>
                              <a:effectLst/>
                            </a:rPr>
                            <a:t>gNB</a:t>
                          </a:r>
                          <a:r>
                            <a:rPr lang="en-GB" sz="8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 antenna height </a:t>
                          </a:r>
                          <a:endParaRPr lang="en-US" sz="800" b="1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10 m</a:t>
                          </a:r>
                          <a:endParaRPr lang="en-US" sz="8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IAB node antenna height </a:t>
                          </a:r>
                          <a:endParaRPr lang="en-US" sz="800" b="1" kern="1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 m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/>
                    </a:tc>
                    <a:extLst>
                      <a:ext uri="{0D108BD9-81ED-4DB2-BD59-A6C34878D82A}">
                        <a16:rowId xmlns:a16="http://schemas.microsoft.com/office/drawing/2014/main" val="4272951712"/>
                      </a:ext>
                    </a:extLst>
                  </a:tr>
                  <a:tr h="344007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dirty="0" err="1">
                              <a:solidFill>
                                <a:schemeClr val="bg1"/>
                              </a:solidFill>
                              <a:effectLst/>
                            </a:rPr>
                            <a:t>gNB</a:t>
                          </a:r>
                          <a:r>
                            <a:rPr lang="en-GB" sz="8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 antenna element gain</a:t>
                          </a:r>
                          <a:endParaRPr lang="en-US" sz="800" b="1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3dBi</a:t>
                          </a:r>
                          <a:endParaRPr lang="en-US" sz="8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IAB node antenna element gain</a:t>
                          </a:r>
                          <a:endParaRPr lang="en-US" sz="800" b="1" kern="1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3dBi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/>
                    </a:tc>
                    <a:extLst>
                      <a:ext uri="{0D108BD9-81ED-4DB2-BD59-A6C34878D82A}">
                        <a16:rowId xmlns:a16="http://schemas.microsoft.com/office/drawing/2014/main" val="2526861253"/>
                      </a:ext>
                    </a:extLst>
                  </a:tr>
                  <a:tr h="344007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dirty="0" err="1">
                              <a:solidFill>
                                <a:schemeClr val="bg1"/>
                              </a:solidFill>
                              <a:effectLst/>
                            </a:rPr>
                            <a:t>gNB</a:t>
                          </a:r>
                          <a:r>
                            <a:rPr lang="en-GB" sz="8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 receiver noise figure</a:t>
                          </a:r>
                          <a:endParaRPr lang="en-US" sz="800" b="1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10dB</a:t>
                          </a:r>
                          <a:endParaRPr lang="en-US" sz="8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IAB node receiver noise figure</a:t>
                          </a:r>
                          <a:endParaRPr lang="en-US" sz="800" b="1" kern="1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10dB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/>
                    </a:tc>
                    <a:extLst>
                      <a:ext uri="{0D108BD9-81ED-4DB2-BD59-A6C34878D82A}">
                        <a16:rowId xmlns:a16="http://schemas.microsoft.com/office/drawing/2014/main" val="39208326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Content Placeholder 7">
                <a:extLst>
                  <a:ext uri="{FF2B5EF4-FFF2-40B4-BE49-F238E27FC236}">
                    <a16:creationId xmlns:a16="http://schemas.microsoft.com/office/drawing/2014/main" id="{DAE10391-65E9-4FBA-AE40-9FDE2C7F81CD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486739372"/>
                  </p:ext>
                </p:extLst>
              </p:nvPr>
            </p:nvGraphicFramePr>
            <p:xfrm>
              <a:off x="838200" y="966971"/>
              <a:ext cx="7467600" cy="573862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38200">
                      <a:extLst>
                        <a:ext uri="{9D8B030D-6E8A-4147-A177-3AD203B41FA5}">
                          <a16:colId xmlns:a16="http://schemas.microsoft.com/office/drawing/2014/main" val="3438041738"/>
                        </a:ext>
                      </a:extLst>
                    </a:gridCol>
                    <a:gridCol w="2895600">
                      <a:extLst>
                        <a:ext uri="{9D8B030D-6E8A-4147-A177-3AD203B41FA5}">
                          <a16:colId xmlns:a16="http://schemas.microsoft.com/office/drawing/2014/main" val="3427167158"/>
                        </a:ext>
                      </a:extLst>
                    </a:gridCol>
                    <a:gridCol w="829733">
                      <a:extLst>
                        <a:ext uri="{9D8B030D-6E8A-4147-A177-3AD203B41FA5}">
                          <a16:colId xmlns:a16="http://schemas.microsoft.com/office/drawing/2014/main" val="2275706117"/>
                        </a:ext>
                      </a:extLst>
                    </a:gridCol>
                    <a:gridCol w="2904067">
                      <a:extLst>
                        <a:ext uri="{9D8B030D-6E8A-4147-A177-3AD203B41FA5}">
                          <a16:colId xmlns:a16="http://schemas.microsoft.com/office/drawing/2014/main" val="3105569710"/>
                        </a:ext>
                      </a:extLst>
                    </a:gridCol>
                  </a:tblGrid>
                  <a:tr h="279028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100" dirty="0"/>
                            <a:t>Victim Network Parameters (5G access network)</a:t>
                          </a:r>
                          <a:endParaRPr lang="en-US" sz="1100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1100" dirty="0"/>
                            <a:t>Aggressor Network Parameters (IAB backhaul network)</a:t>
                          </a:r>
                          <a:endParaRPr lang="en-US" sz="1100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26720333"/>
                      </a:ext>
                    </a:extLst>
                  </a:tr>
                  <a:tr h="903940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Layout</a:t>
                          </a:r>
                          <a:endParaRPr lang="en-US" sz="800" b="1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Urban Micro layer: Hexagonal Grid</a:t>
                          </a:r>
                          <a:r>
                            <a:rPr lang="en-US" sz="800" dirty="0">
                              <a:effectLst/>
                            </a:rPr>
                            <a:t> with </a:t>
                          </a:r>
                          <a:r>
                            <a:rPr lang="en-GB" sz="800" dirty="0">
                              <a:effectLst/>
                            </a:rPr>
                            <a:t>19 tri-sectorial sites</a:t>
                          </a:r>
                          <a:endParaRPr lang="en-US" sz="800" dirty="0">
                            <a:effectLst/>
                          </a:endParaRP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 </a:t>
                          </a: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 </a:t>
                          </a: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endParaRPr lang="en-GB" sz="800" dirty="0">
                            <a:effectLst/>
                          </a:endParaRPr>
                        </a:p>
                      </a:txBody>
                      <a:tcPr marL="38892" marR="38892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Layout</a:t>
                          </a:r>
                          <a:endParaRPr lang="en-US" sz="800" b="1" kern="1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8892" marR="38892" marT="0" marB="0">
                        <a:blipFill>
                          <a:blip r:embed="rId3"/>
                          <a:stretch>
                            <a:fillRect l="-157233" t="-31757" r="-839" b="-5074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06744019"/>
                      </a:ext>
                    </a:extLst>
                  </a:tr>
                  <a:tr h="279028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Wrap-around</a:t>
                          </a:r>
                          <a:endParaRPr lang="en-US" sz="800" b="1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Yes</a:t>
                          </a:r>
                          <a:endParaRPr lang="en-US" sz="8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Wrap-around</a:t>
                          </a:r>
                          <a:endParaRPr lang="en-US" sz="800" b="1" kern="1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Yes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/>
                    </a:tc>
                    <a:extLst>
                      <a:ext uri="{0D108BD9-81ED-4DB2-BD59-A6C34878D82A}">
                        <a16:rowId xmlns:a16="http://schemas.microsoft.com/office/drawing/2014/main" val="1493228918"/>
                      </a:ext>
                    </a:extLst>
                  </a:tr>
                  <a:tr h="279028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Inter-site distance (ISD)</a:t>
                          </a:r>
                          <a:endParaRPr lang="en-US" sz="800" b="1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200m</a:t>
                          </a:r>
                          <a:endParaRPr lang="en-US" sz="8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Inter-site distance (ISD)</a:t>
                          </a:r>
                          <a:endParaRPr lang="en-US" sz="800" b="1" kern="1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200m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/>
                    </a:tc>
                    <a:extLst>
                      <a:ext uri="{0D108BD9-81ED-4DB2-BD59-A6C34878D82A}">
                        <a16:rowId xmlns:a16="http://schemas.microsoft.com/office/drawing/2014/main" val="2879137239"/>
                      </a:ext>
                    </a:extLst>
                  </a:tr>
                  <a:tr h="279028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Topology formation</a:t>
                          </a:r>
                          <a:endParaRPr lang="en-US" sz="800" b="1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N.A.</a:t>
                          </a:r>
                          <a:endParaRPr lang="en-US" sz="8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Topology formation</a:t>
                          </a:r>
                          <a:endParaRPr lang="en-US" sz="800" b="1" kern="1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Parent-node RSRP as input to the IAB-node parent-node selection.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/>
                    </a:tc>
                    <a:extLst>
                      <a:ext uri="{0D108BD9-81ED-4DB2-BD59-A6C34878D82A}">
                        <a16:rowId xmlns:a16="http://schemas.microsoft.com/office/drawing/2014/main" val="3715722024"/>
                      </a:ext>
                    </a:extLst>
                  </a:tr>
                  <a:tr h="279028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>
                              <a:solidFill>
                                <a:schemeClr val="bg1"/>
                              </a:solidFill>
                              <a:effectLst/>
                            </a:rPr>
                            <a:t>Carrier frequency </a:t>
                          </a:r>
                          <a:endParaRPr lang="en-US" sz="800" b="1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30GHz</a:t>
                          </a:r>
                          <a:endParaRPr lang="en-US" sz="8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Carrier frequency </a:t>
                          </a:r>
                          <a:endParaRPr lang="en-US" sz="800" b="1" kern="1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30GHz (Adjacent channel)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/>
                    </a:tc>
                    <a:extLst>
                      <a:ext uri="{0D108BD9-81ED-4DB2-BD59-A6C34878D82A}">
                        <a16:rowId xmlns:a16="http://schemas.microsoft.com/office/drawing/2014/main" val="3624603659"/>
                      </a:ext>
                    </a:extLst>
                  </a:tr>
                  <a:tr h="279028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>
                              <a:solidFill>
                                <a:schemeClr val="bg1"/>
                              </a:solidFill>
                              <a:effectLst/>
                            </a:rPr>
                            <a:t>Duplex mode</a:t>
                          </a:r>
                          <a:endParaRPr lang="en-US" sz="800" b="1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TDD</a:t>
                          </a:r>
                          <a:endParaRPr lang="en-US" sz="8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Duplex mode</a:t>
                          </a:r>
                          <a:endParaRPr lang="en-US" sz="800" b="1" kern="1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TDD</a:t>
                          </a:r>
                          <a:endParaRPr lang="en-US" sz="800" kern="120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/>
                    </a:tc>
                    <a:extLst>
                      <a:ext uri="{0D108BD9-81ED-4DB2-BD59-A6C34878D82A}">
                        <a16:rowId xmlns:a16="http://schemas.microsoft.com/office/drawing/2014/main" val="1821910394"/>
                      </a:ext>
                    </a:extLst>
                  </a:tr>
                  <a:tr h="279028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System </a:t>
                          </a:r>
                          <a:br>
                            <a:rPr lang="en-GB" sz="800" b="1" dirty="0">
                              <a:solidFill>
                                <a:schemeClr val="bg1"/>
                              </a:solidFill>
                              <a:effectLst/>
                            </a:rPr>
                          </a:br>
                          <a:r>
                            <a:rPr lang="en-GB" sz="8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bandwidth</a:t>
                          </a:r>
                          <a:endParaRPr lang="en-US" sz="800" b="1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400MHz</a:t>
                          </a:r>
                          <a:endParaRPr lang="en-US" sz="8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System </a:t>
                          </a:r>
                          <a:b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</a:b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bandwidth</a:t>
                          </a:r>
                          <a:endParaRPr lang="en-US" sz="800" b="1" kern="1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400MHz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/>
                    </a:tc>
                    <a:extLst>
                      <a:ext uri="{0D108BD9-81ED-4DB2-BD59-A6C34878D82A}">
                        <a16:rowId xmlns:a16="http://schemas.microsoft.com/office/drawing/2014/main" val="2063058103"/>
                      </a:ext>
                    </a:extLst>
                  </a:tr>
                  <a:tr h="1146691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Large-scale channel parameters</a:t>
                          </a:r>
                          <a:endParaRPr lang="en-US" sz="800" b="1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Micro-to-Micro: </a:t>
                          </a:r>
                          <a:r>
                            <a:rPr lang="en-GB" sz="800" dirty="0" err="1">
                              <a:effectLst/>
                            </a:rPr>
                            <a:t>UMi</a:t>
                          </a:r>
                          <a:r>
                            <a:rPr lang="en-GB" sz="800" dirty="0">
                              <a:effectLst/>
                            </a:rPr>
                            <a:t>-Street canyon (</a:t>
                          </a:r>
                          <a:r>
                            <a:rPr lang="en-GB" sz="800" dirty="0" err="1">
                              <a:effectLst/>
                            </a:rPr>
                            <a:t>h</a:t>
                          </a:r>
                          <a:r>
                            <a:rPr lang="en-GB" sz="800" baseline="-25000" dirty="0" err="1">
                              <a:effectLst/>
                            </a:rPr>
                            <a:t>UE</a:t>
                          </a:r>
                          <a:r>
                            <a:rPr lang="en-GB" sz="800" dirty="0">
                              <a:effectLst/>
                            </a:rPr>
                            <a:t> =10m).</a:t>
                          </a:r>
                          <a:endParaRPr lang="en-US" sz="800" dirty="0">
                            <a:effectLst/>
                          </a:endParaRP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 </a:t>
                          </a:r>
                          <a:endParaRPr lang="en-US" sz="8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Large-scale channel parameters</a:t>
                          </a:r>
                          <a:endParaRPr lang="en-US" sz="800" b="1" kern="1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Micro-to-Micro: </a:t>
                          </a:r>
                          <a:r>
                            <a:rPr lang="en-GB" sz="800" kern="12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UMi</a:t>
                          </a: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-Street canyon (</a:t>
                          </a:r>
                          <a:r>
                            <a:rPr lang="en-GB" sz="800" kern="12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hUE</a:t>
                          </a: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=10m)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 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The path loss for links between the IAB-node and candidate serving IAB-nodes/donors is determined based on N =3 independent large-scale channel realizations (taking into account LOS/NLOS probability and shadow fading). The realization that results in the minimum pathloss between the IAB-node and the associated serving IAB-node/donor is selected.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 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/>
                    </a:tc>
                    <a:extLst>
                      <a:ext uri="{0D108BD9-81ED-4DB2-BD59-A6C34878D82A}">
                        <a16:rowId xmlns:a16="http://schemas.microsoft.com/office/drawing/2014/main" val="3983961271"/>
                      </a:ext>
                    </a:extLst>
                  </a:tr>
                  <a:tr h="279028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dirty="0" err="1">
                              <a:solidFill>
                                <a:schemeClr val="bg1"/>
                              </a:solidFill>
                              <a:effectLst/>
                            </a:rPr>
                            <a:t>gNB</a:t>
                          </a:r>
                          <a:r>
                            <a:rPr lang="en-GB" sz="8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 Tx power </a:t>
                          </a:r>
                          <a:endParaRPr lang="en-US" sz="800" b="1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33dBm </a:t>
                          </a:r>
                          <a:endParaRPr lang="en-US" sz="8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IAB node Tx power </a:t>
                          </a:r>
                          <a:endParaRPr lang="en-US" sz="800" b="1" kern="1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33dBm 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/>
                    </a:tc>
                    <a:extLst>
                      <a:ext uri="{0D108BD9-81ED-4DB2-BD59-A6C34878D82A}">
                        <a16:rowId xmlns:a16="http://schemas.microsoft.com/office/drawing/2014/main" val="3623071579"/>
                      </a:ext>
                    </a:extLst>
                  </a:tr>
                  <a:tr h="466979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dirty="0" err="1">
                              <a:solidFill>
                                <a:schemeClr val="bg1"/>
                              </a:solidFill>
                              <a:effectLst/>
                            </a:rPr>
                            <a:t>gNB</a:t>
                          </a:r>
                          <a:r>
                            <a:rPr lang="en-GB" sz="8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 antenna configurations</a:t>
                          </a:r>
                          <a:endParaRPr lang="en-US" sz="800" b="1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8892" marR="38892" marT="0" marB="0">
                        <a:blipFill>
                          <a:blip r:embed="rId3"/>
                          <a:stretch>
                            <a:fillRect l="-29263" t="-914286" r="-129895" b="-2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IAB node antenna configurations</a:t>
                          </a:r>
                          <a:endParaRPr lang="en-US" sz="800" b="1" kern="1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38892" marR="38892" marT="0" marB="0">
                        <a:blipFill>
                          <a:blip r:embed="rId3"/>
                          <a:stretch>
                            <a:fillRect l="-157233" t="-914286" r="-839" b="-2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09868167"/>
                      </a:ext>
                    </a:extLst>
                  </a:tr>
                  <a:tr h="279028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dirty="0" err="1">
                              <a:solidFill>
                                <a:schemeClr val="bg1"/>
                              </a:solidFill>
                              <a:effectLst/>
                            </a:rPr>
                            <a:t>gNB</a:t>
                          </a:r>
                          <a:r>
                            <a:rPr lang="en-GB" sz="8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 antenna height </a:t>
                          </a:r>
                          <a:endParaRPr lang="en-US" sz="800" b="1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10 m</a:t>
                          </a:r>
                          <a:endParaRPr lang="en-US" sz="8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IAB node antenna height </a:t>
                          </a:r>
                          <a:endParaRPr lang="en-US" sz="800" b="1" kern="1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 m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/>
                    </a:tc>
                    <a:extLst>
                      <a:ext uri="{0D108BD9-81ED-4DB2-BD59-A6C34878D82A}">
                        <a16:rowId xmlns:a16="http://schemas.microsoft.com/office/drawing/2014/main" val="4272951712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dirty="0" err="1">
                              <a:solidFill>
                                <a:schemeClr val="bg1"/>
                              </a:solidFill>
                              <a:effectLst/>
                            </a:rPr>
                            <a:t>gNB</a:t>
                          </a:r>
                          <a:r>
                            <a:rPr lang="en-GB" sz="8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 antenna element gain</a:t>
                          </a:r>
                          <a:endParaRPr lang="en-US" sz="800" b="1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3dBi</a:t>
                          </a:r>
                          <a:endParaRPr lang="en-US" sz="8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IAB node antenna element gain</a:t>
                          </a:r>
                          <a:endParaRPr lang="en-US" sz="800" b="1" kern="1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3dBi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/>
                    </a:tc>
                    <a:extLst>
                      <a:ext uri="{0D108BD9-81ED-4DB2-BD59-A6C34878D82A}">
                        <a16:rowId xmlns:a16="http://schemas.microsoft.com/office/drawing/2014/main" val="2526861253"/>
                      </a:ext>
                    </a:extLst>
                  </a:tr>
                  <a:tr h="344007"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dirty="0" err="1">
                              <a:solidFill>
                                <a:schemeClr val="bg1"/>
                              </a:solidFill>
                              <a:effectLst/>
                            </a:rPr>
                            <a:t>gNB</a:t>
                          </a:r>
                          <a:r>
                            <a:rPr lang="en-GB" sz="800" b="1" dirty="0">
                              <a:solidFill>
                                <a:schemeClr val="bg1"/>
                              </a:solidFill>
                              <a:effectLst/>
                            </a:rPr>
                            <a:t> receiver noise figure</a:t>
                          </a:r>
                          <a:endParaRPr lang="en-US" sz="800" b="1" dirty="0">
                            <a:solidFill>
                              <a:schemeClr val="bg1"/>
                            </a:solidFill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dirty="0">
                              <a:effectLst/>
                            </a:rPr>
                            <a:t>10dB</a:t>
                          </a:r>
                          <a:endParaRPr lang="en-US" sz="800" dirty="0">
                            <a:effectLst/>
                            <a:latin typeface="Arial" panose="020B0604020202020204" pitchFamily="34" charset="0"/>
                            <a:ea typeface="MS Mincho" panose="02020609040205080304" pitchFamily="49" charset="-128"/>
                            <a:cs typeface="Times New Roman" panose="02020603050405020304" pitchFamily="18" charset="0"/>
                          </a:endParaRPr>
                        </a:p>
                      </a:txBody>
                      <a:tcPr marL="38892" marR="38892" marT="0" marB="0"/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b="1" kern="1200" dirty="0">
                              <a:solidFill>
                                <a:schemeClr val="bg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IAB node receiver noise figure</a:t>
                          </a:r>
                          <a:endParaRPr lang="en-US" sz="800" b="1" kern="1200" dirty="0">
                            <a:solidFill>
                              <a:schemeClr val="bg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>
                        <a:solidFill>
                          <a:schemeClr val="accent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spcAft>
                              <a:spcPts val="0"/>
                            </a:spcAft>
                          </a:pPr>
                          <a:r>
                            <a:rPr lang="en-GB" sz="8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10dB</a:t>
                          </a:r>
                          <a:endParaRPr lang="en-US" sz="800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38892" marR="38892" marT="0" marB="0"/>
                    </a:tc>
                    <a:extLst>
                      <a:ext uri="{0D108BD9-81ED-4DB2-BD59-A6C34878D82A}">
                        <a16:rowId xmlns:a16="http://schemas.microsoft.com/office/drawing/2014/main" val="3920832601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1946464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17c5c574-4f42-45b3-8a7f-77d8e859d074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27842</TotalTime>
  <Words>591</Words>
  <Application>Microsoft Office PowerPoint</Application>
  <PresentationFormat>On-screen Show (4:3)</PresentationFormat>
  <Paragraphs>113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Cambria Math</vt:lpstr>
      <vt:lpstr>Office Theme</vt:lpstr>
      <vt:lpstr>Simulator scenarios and assumptions for simulator alignment purpose</vt:lpstr>
      <vt:lpstr>Background</vt:lpstr>
      <vt:lpstr>Proposal on simulation scenario (1)</vt:lpstr>
      <vt:lpstr>Proposal on simulation scenario (2)</vt:lpstr>
      <vt:lpstr>Proposal on simulation methodology for creating aggressor IAB network</vt:lpstr>
      <vt:lpstr>Proposal on simulation assumptions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Alessio Marcone</cp:lastModifiedBy>
  <cp:revision>1497</cp:revision>
  <dcterms:created xsi:type="dcterms:W3CDTF">2013-05-13T16:02:00Z</dcterms:created>
  <dcterms:modified xsi:type="dcterms:W3CDTF">2019-04-10T09:41:43Z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6d5b9720-ea51-478a-a9e6-33d36e432f93</vt:lpwstr>
  </property>
  <property fmtid="{D5CDD505-2E9C-101B-9397-08002B2CF9AE}" pid="7" name="CTP_TimeStamp">
    <vt:lpwstr>2018-11-16 16:20:05Z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CTPClassification">
    <vt:lpwstr>CTP_NT</vt:lpwstr>
  </property>
  <property fmtid="{D5CDD505-2E9C-101B-9397-08002B2CF9AE}" pid="16" name="NSCPROP_SA">
    <vt:lpwstr>C:\Users\Administrator\AppData\Local\Microsoft\Windows\Temporary Internet Files\Content.Outlook\97FP63XK\R4-18xxxxx - WF on NR UE PDSCH Demod v1.pptx</vt:lpwstr>
  </property>
  <property fmtid="{D5CDD505-2E9C-101B-9397-08002B2CF9AE}" pid="17" name="_readonly">
    <vt:lpwstr/>
  </property>
  <property fmtid="{D5CDD505-2E9C-101B-9397-08002B2CF9AE}" pid="18" name="_change">
    <vt:lpwstr/>
  </property>
  <property fmtid="{D5CDD505-2E9C-101B-9397-08002B2CF9AE}" pid="19" name="_full-control">
    <vt:lpwstr/>
  </property>
  <property fmtid="{D5CDD505-2E9C-101B-9397-08002B2CF9AE}" pid="20" name="sflag">
    <vt:lpwstr>1534999171</vt:lpwstr>
  </property>
</Properties>
</file>