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256" r:id="rId5"/>
    <p:sldId id="452" r:id="rId6"/>
    <p:sldId id="457" r:id="rId7"/>
    <p:sldId id="453" r:id="rId8"/>
    <p:sldId id="454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000" autoAdjust="0"/>
    <p:restoredTop sz="83181" autoAdjust="0"/>
  </p:normalViewPr>
  <p:slideViewPr>
    <p:cSldViewPr>
      <p:cViewPr varScale="1">
        <p:scale>
          <a:sx n="97" d="100"/>
          <a:sy n="97" d="100"/>
        </p:scale>
        <p:origin x="271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10.04.2019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10-Apr-19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</a:t>
            </a:r>
            <a:r>
              <a:rPr lang="en-US" sz="4000" dirty="0" err="1"/>
              <a:t>Noc</a:t>
            </a:r>
            <a:r>
              <a:rPr lang="en-US" sz="4000" dirty="0"/>
              <a:t>, </a:t>
            </a:r>
            <a:r>
              <a:rPr lang="en-US" sz="4000" dirty="0" err="1"/>
              <a:t>Es</a:t>
            </a:r>
            <a:r>
              <a:rPr lang="en-US" sz="4000" dirty="0"/>
              <a:t> power setting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898989"/>
                </a:solidFill>
              </a:rPr>
              <a:t>Intel Corporation, …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</a:t>
            </a:r>
            <a:r>
              <a:rPr lang="en-US" altLang="zh-CN" sz="1800" b="1" dirty="0" smtClean="0"/>
              <a:t>#90bis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 smtClean="0"/>
              <a:t>Xi’an, China, 8 April – 12 April 2018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 smtClean="0"/>
              <a:t>6</a:t>
            </a:r>
            <a:r>
              <a:rPr lang="en-GB" sz="1800" b="1" dirty="0" smtClean="0"/>
              <a:t>.12.1.2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R4-1904753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#1: </a:t>
            </a:r>
            <a:r>
              <a:rPr lang="en-GB" dirty="0"/>
              <a:t>Per band or fixed values </a:t>
            </a:r>
            <a:r>
              <a:rPr lang="en-GB" dirty="0" err="1"/>
              <a:t>Noc</a:t>
            </a:r>
            <a:r>
              <a:rPr lang="en-GB" dirty="0"/>
              <a:t> and </a:t>
            </a:r>
            <a:r>
              <a:rPr lang="en-GB" dirty="0" err="1"/>
              <a:t>Es</a:t>
            </a:r>
            <a:r>
              <a:rPr lang="en-GB" dirty="0"/>
              <a:t> </a:t>
            </a:r>
            <a:r>
              <a:rPr lang="en-GB" dirty="0" smtClean="0"/>
              <a:t>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Previous </a:t>
            </a:r>
            <a:r>
              <a:rPr lang="en-GB" sz="2000" dirty="0"/>
              <a:t>agreement </a:t>
            </a:r>
          </a:p>
          <a:p>
            <a:pPr lvl="1"/>
            <a:r>
              <a:rPr lang="en-US" sz="1800" dirty="0"/>
              <a:t>Use a per-band </a:t>
            </a:r>
            <a:r>
              <a:rPr lang="en-US" sz="1800" dirty="0" err="1"/>
              <a:t>Noc</a:t>
            </a:r>
            <a:r>
              <a:rPr lang="en-US" sz="1800" dirty="0"/>
              <a:t> and </a:t>
            </a:r>
            <a:r>
              <a:rPr lang="en-US" sz="1800" dirty="0" err="1"/>
              <a:t>Es</a:t>
            </a:r>
            <a:r>
              <a:rPr lang="en-US" sz="1800" dirty="0"/>
              <a:t> power level</a:t>
            </a:r>
            <a:endParaRPr lang="en-GB" sz="1800" dirty="0"/>
          </a:p>
          <a:p>
            <a:r>
              <a:rPr lang="en-GB" sz="2000" dirty="0">
                <a:solidFill>
                  <a:srgbClr val="FF0000"/>
                </a:solidFill>
              </a:rPr>
              <a:t>Current options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1: per band</a:t>
            </a:r>
            <a:endParaRPr lang="en-US" sz="1800" dirty="0">
              <a:solidFill>
                <a:srgbClr val="FF0000"/>
              </a:solidFill>
            </a:endParaRP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2: generic values (worst values)</a:t>
            </a:r>
            <a:endParaRPr lang="en-US" sz="1800" dirty="0">
              <a:solidFill>
                <a:srgbClr val="FF0000"/>
              </a:solidFill>
            </a:endParaRPr>
          </a:p>
          <a:p>
            <a:pPr lvl="2"/>
            <a:r>
              <a:rPr lang="en-US" sz="1600" dirty="0" err="1">
                <a:solidFill>
                  <a:srgbClr val="FF0000"/>
                </a:solidFill>
              </a:rPr>
              <a:t>Noc</a:t>
            </a:r>
            <a:r>
              <a:rPr lang="en-US" sz="1600" dirty="0">
                <a:solidFill>
                  <a:srgbClr val="FF0000"/>
                </a:solidFill>
              </a:rPr>
              <a:t> level = [-134] </a:t>
            </a:r>
            <a:r>
              <a:rPr lang="en-US" sz="1600" dirty="0" err="1">
                <a:solidFill>
                  <a:srgbClr val="FF0000"/>
                </a:solidFill>
              </a:rPr>
              <a:t>dBm</a:t>
            </a:r>
            <a:r>
              <a:rPr lang="en-US" sz="1600" dirty="0">
                <a:solidFill>
                  <a:srgbClr val="FF0000"/>
                </a:solidFill>
              </a:rPr>
              <a:t>/Hz</a:t>
            </a:r>
          </a:p>
          <a:p>
            <a:pPr lvl="2"/>
            <a:r>
              <a:rPr lang="en-US" sz="1600" dirty="0" err="1">
                <a:solidFill>
                  <a:srgbClr val="FF0000"/>
                </a:solidFill>
              </a:rPr>
              <a:t>Es</a:t>
            </a:r>
            <a:r>
              <a:rPr lang="en-US" sz="1600" dirty="0">
                <a:solidFill>
                  <a:srgbClr val="FF0000"/>
                </a:solidFill>
              </a:rPr>
              <a:t> level = [-112] </a:t>
            </a:r>
            <a:r>
              <a:rPr lang="en-US" sz="1600" dirty="0" err="1">
                <a:solidFill>
                  <a:srgbClr val="FF0000"/>
                </a:solidFill>
              </a:rPr>
              <a:t>dBm</a:t>
            </a:r>
            <a:r>
              <a:rPr lang="en-US" sz="1600" dirty="0">
                <a:solidFill>
                  <a:srgbClr val="FF0000"/>
                </a:solidFill>
              </a:rPr>
              <a:t>/Hz</a:t>
            </a:r>
          </a:p>
          <a:p>
            <a:r>
              <a:rPr lang="en-US" sz="2000" dirty="0">
                <a:solidFill>
                  <a:srgbClr val="FF0000"/>
                </a:solidFill>
              </a:rPr>
              <a:t>Proposal 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Send LS to RAN5 to clarify what is the difference between option 1 and option 2 from RAN5 point of view (i.e. check if it is possible or not to have band agnostic tests for Option 1)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342900" lvl="3" indent="-34290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44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#2: </a:t>
            </a:r>
            <a:r>
              <a:rPr lang="en-US" dirty="0" err="1" smtClean="0"/>
              <a:t>Noc</a:t>
            </a:r>
            <a:r>
              <a:rPr lang="en-US" dirty="0" smtClean="0"/>
              <a:t> and </a:t>
            </a:r>
            <a:r>
              <a:rPr lang="en-US" dirty="0" err="1" smtClean="0"/>
              <a:t>Es</a:t>
            </a:r>
            <a:r>
              <a:rPr lang="en-US" dirty="0" smtClean="0"/>
              <a:t> </a:t>
            </a:r>
            <a:r>
              <a:rPr lang="en-US" dirty="0" err="1"/>
              <a:t>calculatio</a:t>
            </a:r>
            <a:r>
              <a:rPr lang="en-GB" dirty="0" smtClean="0"/>
              <a:t>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 smtClean="0"/>
              <a:t>Noc</a:t>
            </a:r>
            <a:r>
              <a:rPr lang="en-US" sz="2000" dirty="0" smtClean="0"/>
              <a:t> </a:t>
            </a:r>
            <a:r>
              <a:rPr lang="en-US" sz="2000" dirty="0"/>
              <a:t>calculation</a:t>
            </a:r>
          </a:p>
          <a:p>
            <a:pPr lvl="1"/>
            <a:r>
              <a:rPr lang="en-US" sz="1800" dirty="0"/>
              <a:t>Previous agreement for </a:t>
            </a:r>
            <a:r>
              <a:rPr lang="en-US" sz="1800" dirty="0" err="1"/>
              <a:t>Noc</a:t>
            </a:r>
            <a:r>
              <a:rPr lang="en-US" sz="1800" dirty="0"/>
              <a:t> calculation</a:t>
            </a:r>
          </a:p>
          <a:p>
            <a:pPr lvl="2"/>
            <a:r>
              <a:rPr lang="en-US" sz="1600" dirty="0" err="1"/>
              <a:t>Noc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+ X dB</a:t>
            </a:r>
          </a:p>
          <a:p>
            <a:pPr lvl="2"/>
            <a:r>
              <a:rPr lang="en-US" sz="1600" dirty="0"/>
              <a:t>X value</a:t>
            </a:r>
          </a:p>
          <a:p>
            <a:pPr lvl="3"/>
            <a:r>
              <a:rPr lang="en-US" sz="1400" dirty="0"/>
              <a:t>Option 1: X = [16 ]dB</a:t>
            </a: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Proposal: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X = 16 dB</a:t>
            </a:r>
          </a:p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/>
              <a:t>calculation</a:t>
            </a:r>
          </a:p>
          <a:p>
            <a:pPr lvl="1"/>
            <a:r>
              <a:rPr lang="en-US" sz="1800" dirty="0"/>
              <a:t>Previous agreement for </a:t>
            </a:r>
            <a:r>
              <a:rPr lang="en-US" sz="1800" dirty="0" err="1"/>
              <a:t>Noc</a:t>
            </a:r>
            <a:r>
              <a:rPr lang="en-US" sz="1800" dirty="0"/>
              <a:t> calculation</a:t>
            </a:r>
          </a:p>
          <a:p>
            <a:pPr lvl="2"/>
            <a:r>
              <a:rPr lang="en-US" sz="1600" dirty="0" err="1"/>
              <a:t>Noc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= </a:t>
            </a:r>
            <a:r>
              <a:rPr lang="en-US" sz="1600" dirty="0" err="1"/>
              <a:t>P</a:t>
            </a:r>
            <a:r>
              <a:rPr lang="en-US" sz="1600" baseline="-25000" dirty="0" err="1"/>
              <a:t>NoiseRF</a:t>
            </a:r>
            <a:r>
              <a:rPr lang="en-US" sz="1600" dirty="0"/>
              <a:t> (</a:t>
            </a:r>
            <a:r>
              <a:rPr lang="en-US" sz="1600" dirty="0" err="1"/>
              <a:t>dBm</a:t>
            </a:r>
            <a:r>
              <a:rPr lang="en-US" sz="1600" dirty="0"/>
              <a:t>/Hz) + X dB</a:t>
            </a:r>
          </a:p>
          <a:p>
            <a:pPr lvl="2"/>
            <a:r>
              <a:rPr lang="en-US" sz="1600" dirty="0"/>
              <a:t>X value</a:t>
            </a:r>
          </a:p>
          <a:p>
            <a:pPr lvl="3"/>
            <a:r>
              <a:rPr lang="en-US" sz="1400" dirty="0"/>
              <a:t>Option 1: X = [35 ]dB</a:t>
            </a:r>
          </a:p>
          <a:p>
            <a:pPr lvl="1"/>
            <a:r>
              <a:rPr lang="en-US" sz="1800" dirty="0">
                <a:solidFill>
                  <a:srgbClr val="00B050"/>
                </a:solidFill>
              </a:rPr>
              <a:t>Proposal: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X = 35 dB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45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#3: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noiseRF</a:t>
            </a:r>
            <a:r>
              <a:rPr lang="en-US" baseline="-25000" dirty="0" smtClean="0"/>
              <a:t>  </a:t>
            </a:r>
            <a:r>
              <a:rPr lang="en-US" dirty="0" smtClean="0"/>
              <a:t>calculation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rgbClr val="00B050"/>
                </a:solidFill>
              </a:rPr>
              <a:t>General </a:t>
            </a:r>
            <a:r>
              <a:rPr lang="en-US" sz="2000" dirty="0">
                <a:solidFill>
                  <a:srgbClr val="00B050"/>
                </a:solidFill>
              </a:rPr>
              <a:t>equation</a:t>
            </a:r>
          </a:p>
          <a:p>
            <a:pPr lvl="1"/>
            <a:r>
              <a:rPr lang="en-US" sz="1800" dirty="0" err="1" smtClean="0">
                <a:solidFill>
                  <a:srgbClr val="00B050"/>
                </a:solidFill>
              </a:rPr>
              <a:t>P</a:t>
            </a:r>
            <a:r>
              <a:rPr lang="en-US" sz="1800" baseline="-25000" dirty="0" err="1" smtClean="0">
                <a:solidFill>
                  <a:srgbClr val="00B050"/>
                </a:solidFill>
              </a:rPr>
              <a:t>noiseRF</a:t>
            </a:r>
            <a:r>
              <a:rPr lang="en-US" sz="1800" dirty="0" smtClean="0">
                <a:solidFill>
                  <a:srgbClr val="00B050"/>
                </a:solidFill>
              </a:rPr>
              <a:t> (</a:t>
            </a:r>
            <a:r>
              <a:rPr lang="en-US" sz="1800" dirty="0" err="1" smtClean="0">
                <a:solidFill>
                  <a:srgbClr val="00B050"/>
                </a:solidFill>
              </a:rPr>
              <a:t>dBm</a:t>
            </a:r>
            <a:r>
              <a:rPr lang="en-US" sz="1800" dirty="0" smtClean="0">
                <a:solidFill>
                  <a:srgbClr val="00B050"/>
                </a:solidFill>
              </a:rPr>
              <a:t>/Hz)   = REFSENS – 10*log(BW) + Diversity Gain – SNR</a:t>
            </a:r>
            <a:r>
              <a:rPr lang="en-US" sz="1800" baseline="-25000" dirty="0" smtClean="0">
                <a:solidFill>
                  <a:srgbClr val="00B050"/>
                </a:solidFill>
              </a:rPr>
              <a:t>REFSENS</a:t>
            </a:r>
          </a:p>
          <a:p>
            <a:pPr lvl="2"/>
            <a:r>
              <a:rPr lang="en-GB" sz="1600" dirty="0" smtClean="0">
                <a:solidFill>
                  <a:srgbClr val="00B050"/>
                </a:solidFill>
              </a:rPr>
              <a:t>BW</a:t>
            </a:r>
            <a:r>
              <a:rPr lang="en-GB" sz="1600" dirty="0">
                <a:solidFill>
                  <a:srgbClr val="00B050"/>
                </a:solidFill>
              </a:rPr>
              <a:t>: should followed the assumption used in REFSENS requirements to maintain PSD of noise floor,</a:t>
            </a:r>
            <a:r>
              <a:rPr lang="en-GB" sz="1600" baseline="-25000" dirty="0">
                <a:solidFill>
                  <a:srgbClr val="00B050"/>
                </a:solidFill>
              </a:rPr>
              <a:t> </a:t>
            </a:r>
            <a:r>
              <a:rPr lang="en-US" sz="1600" dirty="0">
                <a:solidFill>
                  <a:srgbClr val="00B050"/>
                </a:solidFill>
              </a:rPr>
              <a:t>BW =</a:t>
            </a:r>
            <a:r>
              <a:rPr lang="en-US" sz="1600" baseline="-25000" dirty="0">
                <a:solidFill>
                  <a:srgbClr val="00B050"/>
                </a:solidFill>
              </a:rPr>
              <a:t> </a:t>
            </a:r>
            <a:r>
              <a:rPr lang="en-GB" sz="1600" dirty="0">
                <a:solidFill>
                  <a:srgbClr val="00B050"/>
                </a:solidFill>
              </a:rPr>
              <a:t>N</a:t>
            </a:r>
            <a:r>
              <a:rPr lang="en-GB" sz="1600" baseline="-25000" dirty="0">
                <a:solidFill>
                  <a:srgbClr val="00B050"/>
                </a:solidFill>
              </a:rPr>
              <a:t>RBs</a:t>
            </a:r>
            <a:r>
              <a:rPr lang="en-GB" sz="1600" dirty="0">
                <a:solidFill>
                  <a:srgbClr val="00B050"/>
                </a:solidFill>
              </a:rPr>
              <a:t>*SCS*12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Using 2Rx REFSENS levels to generate noise floor with assumption 3dB diversity gain for both 2Rx and 4Rx test cases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Same </a:t>
            </a:r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 values per Rx port applied for 2Rx and </a:t>
            </a:r>
            <a:r>
              <a:rPr lang="en-GB" sz="1600" dirty="0" smtClean="0">
                <a:solidFill>
                  <a:srgbClr val="00B050"/>
                </a:solidFill>
              </a:rPr>
              <a:t>4Rx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GB" sz="2000" dirty="0">
                <a:solidFill>
                  <a:srgbClr val="FF0000"/>
                </a:solidFill>
              </a:rPr>
              <a:t>Handing of tests for UE supporting CA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1: </a:t>
            </a:r>
            <a:r>
              <a:rPr lang="en-GB" sz="1800" dirty="0">
                <a:solidFill>
                  <a:srgbClr val="FF0000"/>
                </a:solidFill>
              </a:rPr>
              <a:t>Applying ΔRIB relaxation depending on </a:t>
            </a:r>
            <a:r>
              <a:rPr lang="en-US" sz="1800" dirty="0">
                <a:solidFill>
                  <a:srgbClr val="FF0000"/>
                </a:solidFill>
              </a:rPr>
              <a:t>scenario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2: No need to consider this impact</a:t>
            </a:r>
          </a:p>
          <a:p>
            <a:pPr lvl="1"/>
            <a:r>
              <a:rPr lang="en-GB" sz="1800" dirty="0">
                <a:solidFill>
                  <a:srgbClr val="FF0000"/>
                </a:solidFill>
              </a:rPr>
              <a:t>Option 3: Apply fixed relaxation value [1] dB for all scenarios</a:t>
            </a:r>
          </a:p>
          <a:p>
            <a:r>
              <a:rPr lang="en-GB" sz="2000" dirty="0">
                <a:solidFill>
                  <a:srgbClr val="FF0000"/>
                </a:solidFill>
              </a:rPr>
              <a:t>Handling of CA tests</a:t>
            </a:r>
            <a:endParaRPr lang="en-US" sz="2000" dirty="0">
              <a:solidFill>
                <a:srgbClr val="FF0000"/>
              </a:solidFill>
            </a:endParaRP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1: Use individual values for each CC</a:t>
            </a:r>
          </a:p>
          <a:p>
            <a:pPr lvl="1"/>
            <a:r>
              <a:rPr lang="en-US" sz="1800" dirty="0">
                <a:solidFill>
                  <a:srgbClr val="FF0000"/>
                </a:solidFill>
              </a:rPr>
              <a:t>Option 2: Select the maximum values applied for all CC</a:t>
            </a:r>
            <a:endParaRPr lang="en-US" sz="1800" dirty="0"/>
          </a:p>
          <a:p>
            <a:pPr lvl="1"/>
            <a:endParaRPr lang="en-GB" sz="1800" dirty="0" smtClean="0">
              <a:solidFill>
                <a:srgbClr val="FF0000"/>
              </a:solidFill>
            </a:endParaRPr>
          </a:p>
          <a:p>
            <a:pPr lvl="1"/>
            <a:endParaRPr lang="en-GB" sz="1800" dirty="0">
              <a:solidFill>
                <a:srgbClr val="FF0000"/>
              </a:solidFill>
            </a:endParaRPr>
          </a:p>
          <a:p>
            <a:pPr lvl="1"/>
            <a:endParaRPr lang="en-US" sz="1600" dirty="0">
              <a:solidFill>
                <a:srgbClr val="FF0000"/>
              </a:solidFill>
            </a:endParaRPr>
          </a:p>
          <a:p>
            <a:pPr lvl="2"/>
            <a:endParaRPr lang="en-GB" sz="1400" dirty="0" smtClean="0"/>
          </a:p>
          <a:p>
            <a:pPr lvl="1"/>
            <a:endParaRPr lang="en-GB" sz="1800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63423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 </a:t>
            </a:r>
            <a:r>
              <a:rPr lang="en-US" dirty="0" smtClean="0"/>
              <a:t>#4: SNR </a:t>
            </a:r>
            <a:r>
              <a:rPr lang="en-US" dirty="0"/>
              <a:t>upper bound in </a:t>
            </a:r>
            <a:r>
              <a:rPr lang="en-US" dirty="0" smtClean="0"/>
              <a:t>FR2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>
                <a:solidFill>
                  <a:srgbClr val="00B050"/>
                </a:solidFill>
              </a:rPr>
              <a:t>RAN4 </a:t>
            </a:r>
            <a:r>
              <a:rPr lang="en-GB" sz="2000" dirty="0">
                <a:solidFill>
                  <a:srgbClr val="00B050"/>
                </a:solidFill>
              </a:rPr>
              <a:t>does not put any limit on the upper SNR into the specification, It is up to each test system implementation whether a test case can be performed or not</a:t>
            </a:r>
            <a:r>
              <a:rPr lang="en-GB" sz="20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en-GB" sz="2000" dirty="0" smtClean="0">
                <a:solidFill>
                  <a:srgbClr val="00B050"/>
                </a:solidFill>
              </a:rPr>
              <a:t>Define </a:t>
            </a:r>
            <a:r>
              <a:rPr lang="en-GB" sz="2000" dirty="0">
                <a:solidFill>
                  <a:srgbClr val="00B050"/>
                </a:solidFill>
              </a:rPr>
              <a:t>methodology for testable baseband SNR range in TR </a:t>
            </a:r>
            <a:r>
              <a:rPr lang="en-GB" sz="2000" dirty="0" smtClean="0">
                <a:solidFill>
                  <a:srgbClr val="00B050"/>
                </a:solidFill>
              </a:rPr>
              <a:t>38.810 for scenarios without </a:t>
            </a:r>
            <a:r>
              <a:rPr lang="en-GB" sz="2000" dirty="0">
                <a:solidFill>
                  <a:srgbClr val="00B050"/>
                </a:solidFill>
              </a:rPr>
              <a:t>external noise sources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05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www.w3.org/XML/1998/namespace"/>
    <ds:schemaRef ds:uri="17c5c574-4f42-45b3-8a7f-77d8e859d074"/>
    <ds:schemaRef ds:uri="http://purl.org/dc/dcmitype/"/>
    <ds:schemaRef ds:uri="66EEDB98-F073-460B-B9B0-9643F9FE785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19103</TotalTime>
  <Words>400</Words>
  <Application>Microsoft Office PowerPoint</Application>
  <PresentationFormat>On-screen Show (4:3)</PresentationFormat>
  <Paragraphs>57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WF on Noc, Es power setting</vt:lpstr>
      <vt:lpstr>Issue #1: Per band or fixed values Noc and Es value</vt:lpstr>
      <vt:lpstr>Issue #2: Noc and Es calculation</vt:lpstr>
      <vt:lpstr>Issue #3: PnoiseRF  calculation</vt:lpstr>
      <vt:lpstr>Issue #4: SNR upper bound in FR2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1374</cp:revision>
  <dcterms:created xsi:type="dcterms:W3CDTF">2013-05-13T16:02:00Z</dcterms:created>
  <dcterms:modified xsi:type="dcterms:W3CDTF">2019-04-10T11:05:25Z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077ee6a2-e6f0-4a83-b67d-f40a41c0fc02</vt:lpwstr>
  </property>
  <property fmtid="{D5CDD505-2E9C-101B-9397-08002B2CF9AE}" pid="7" name="CTP_TimeStamp">
    <vt:lpwstr>2019-04-10 11:05:25Z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