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56" r:id="rId5"/>
    <p:sldId id="303" r:id="rId6"/>
    <p:sldId id="302" r:id="rId7"/>
    <p:sldId id="305" r:id="rId8"/>
    <p:sldId id="284" r:id="rId9"/>
    <p:sldId id="301" r:id="rId10"/>
    <p:sldId id="283" r:id="rId11"/>
    <p:sldId id="300" r:id="rId12"/>
  </p:sldIdLst>
  <p:sldSz cx="9144000" cy="6858000" type="screen4x3"/>
  <p:notesSz cx="6858000" cy="9144000"/>
  <p:custDataLst>
    <p:tags r:id="rId14"/>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ritsu" initials="AC" lastIdx="3" clrIdx="0"/>
  <p:cmAuthor id="1" name="Thorsten Hertel" initials="TH" lastIdx="3" clrIdx="1">
    <p:extLst>
      <p:ext uri="{19B8F6BF-5375-455C-9EA6-DF929625EA0E}">
        <p15:presenceInfo xmlns:p15="http://schemas.microsoft.com/office/powerpoint/2012/main" userId="S-1-5-21-1876727327-1672651232-3010941439-43032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C81D56-7EA2-4589-842A-4377AF710DAF}" v="308" dt="2019-04-11T08:58:05.2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503" autoAdjust="0"/>
    <p:restoredTop sz="94660"/>
  </p:normalViewPr>
  <p:slideViewPr>
    <p:cSldViewPr>
      <p:cViewPr varScale="1">
        <p:scale>
          <a:sx n="86" d="100"/>
          <a:sy n="86" d="100"/>
        </p:scale>
        <p:origin x="1267"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rsten Hertel" userId="5fa40fbe-6787-4208-8551-db92c4e538ea" providerId="ADAL" clId="{3D8AE7D1-24AE-4279-BBEA-F01302D1CE64}"/>
    <pc:docChg chg="undo custSel modSld">
      <pc:chgData name="Thorsten Hertel" userId="5fa40fbe-6787-4208-8551-db92c4e538ea" providerId="ADAL" clId="{3D8AE7D1-24AE-4279-BBEA-F01302D1CE64}" dt="2019-04-11T08:58:05.227" v="307"/>
      <pc:docMkLst>
        <pc:docMk/>
      </pc:docMkLst>
      <pc:sldChg chg="modSp">
        <pc:chgData name="Thorsten Hertel" userId="5fa40fbe-6787-4208-8551-db92c4e538ea" providerId="ADAL" clId="{3D8AE7D1-24AE-4279-BBEA-F01302D1CE64}" dt="2019-04-11T08:55:33.017" v="306"/>
        <pc:sldMkLst>
          <pc:docMk/>
          <pc:sldMk cId="3014962000" sldId="283"/>
        </pc:sldMkLst>
        <pc:spChg chg="mod">
          <ac:chgData name="Thorsten Hertel" userId="5fa40fbe-6787-4208-8551-db92c4e538ea" providerId="ADAL" clId="{3D8AE7D1-24AE-4279-BBEA-F01302D1CE64}" dt="2019-04-11T08:55:33.017" v="306"/>
          <ac:spMkLst>
            <pc:docMk/>
            <pc:sldMk cId="3014962000" sldId="283"/>
            <ac:spMk id="3" creationId="{00000000-0000-0000-0000-000000000000}"/>
          </ac:spMkLst>
        </pc:spChg>
      </pc:sldChg>
      <pc:sldChg chg="modSp delCm">
        <pc:chgData name="Thorsten Hertel" userId="5fa40fbe-6787-4208-8551-db92c4e538ea" providerId="ADAL" clId="{3D8AE7D1-24AE-4279-BBEA-F01302D1CE64}" dt="2019-04-11T08:58:05.227" v="307"/>
        <pc:sldMkLst>
          <pc:docMk/>
          <pc:sldMk cId="3495443955" sldId="284"/>
        </pc:sldMkLst>
        <pc:spChg chg="mod">
          <ac:chgData name="Thorsten Hertel" userId="5fa40fbe-6787-4208-8551-db92c4e538ea" providerId="ADAL" clId="{3D8AE7D1-24AE-4279-BBEA-F01302D1CE64}" dt="2019-04-11T08:52:55.322" v="301" actId="20577"/>
          <ac:spMkLst>
            <pc:docMk/>
            <pc:sldMk cId="3495443955" sldId="284"/>
            <ac:spMk id="3" creationId="{00000000-0000-0000-0000-000000000000}"/>
          </ac:spMkLst>
        </pc:spChg>
      </pc:sldChg>
      <pc:sldChg chg="modSp delCm">
        <pc:chgData name="Thorsten Hertel" userId="5fa40fbe-6787-4208-8551-db92c4e538ea" providerId="ADAL" clId="{3D8AE7D1-24AE-4279-BBEA-F01302D1CE64}" dt="2019-04-11T08:53:32.588" v="303"/>
        <pc:sldMkLst>
          <pc:docMk/>
          <pc:sldMk cId="3556181508" sldId="301"/>
        </pc:sldMkLst>
        <pc:spChg chg="mod">
          <ac:chgData name="Thorsten Hertel" userId="5fa40fbe-6787-4208-8551-db92c4e538ea" providerId="ADAL" clId="{3D8AE7D1-24AE-4279-BBEA-F01302D1CE64}" dt="2019-04-11T08:44:11.858" v="48" actId="207"/>
          <ac:spMkLst>
            <pc:docMk/>
            <pc:sldMk cId="3556181508" sldId="301"/>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52A44C0-4679-45EA-917A-5A42CCD58AE5}" type="datetimeFigureOut">
              <a:rPr lang="en-US"/>
              <a:pPr>
                <a:defRPr/>
              </a:pPr>
              <a:t>4/12/2019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3005257B-5D90-4E7F-8BDE-EB245DF1B938}" type="slidenum">
              <a:rPr lang="en-US"/>
              <a:pPr>
                <a:defRPr/>
              </a:pPr>
              <a:t>‹#›</a:t>
            </a:fld>
            <a:endParaRPr lang="en-US"/>
          </a:p>
        </p:txBody>
      </p:sp>
    </p:spTree>
    <p:extLst>
      <p:ext uri="{BB962C8B-B14F-4D97-AF65-F5344CB8AC3E}">
        <p14:creationId xmlns:p14="http://schemas.microsoft.com/office/powerpoint/2010/main" val="31654505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1</a:t>
            </a:fld>
            <a:endParaRPr lang="en-US"/>
          </a:p>
        </p:txBody>
      </p:sp>
    </p:spTree>
    <p:extLst>
      <p:ext uri="{BB962C8B-B14F-4D97-AF65-F5344CB8AC3E}">
        <p14:creationId xmlns:p14="http://schemas.microsoft.com/office/powerpoint/2010/main" val="788997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5</a:t>
            </a:fld>
            <a:endParaRPr lang="en-US"/>
          </a:p>
        </p:txBody>
      </p:sp>
    </p:spTree>
    <p:extLst>
      <p:ext uri="{BB962C8B-B14F-4D97-AF65-F5344CB8AC3E}">
        <p14:creationId xmlns:p14="http://schemas.microsoft.com/office/powerpoint/2010/main" val="3100177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6</a:t>
            </a:fld>
            <a:endParaRPr lang="en-US"/>
          </a:p>
        </p:txBody>
      </p:sp>
    </p:spTree>
    <p:extLst>
      <p:ext uri="{BB962C8B-B14F-4D97-AF65-F5344CB8AC3E}">
        <p14:creationId xmlns:p14="http://schemas.microsoft.com/office/powerpoint/2010/main" val="2044084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3005257B-5D90-4E7F-8BDE-EB245DF1B938}" type="slidenum">
              <a:rPr lang="en-US" smtClean="0"/>
              <a:pPr>
                <a:defRPr/>
              </a:pPr>
              <a:t>7</a:t>
            </a:fld>
            <a:endParaRPr lang="en-US"/>
          </a:p>
        </p:txBody>
      </p:sp>
    </p:spTree>
    <p:extLst>
      <p:ext uri="{BB962C8B-B14F-4D97-AF65-F5344CB8AC3E}">
        <p14:creationId xmlns:p14="http://schemas.microsoft.com/office/powerpoint/2010/main" val="1809073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C446A152-21A8-4B23-8938-264CDDD209BB}" type="datetimeFigureOut">
              <a:rPr lang="zh-CN" altLang="en-US"/>
              <a:pPr>
                <a:defRPr/>
              </a:pPr>
              <a:t>2019/4/12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E5A845F-6455-484F-A297-7811B5B1ABA0}" type="slidenum">
              <a:rPr lang="zh-CN" altLang="en-US"/>
              <a:pPr>
                <a:defRPr/>
              </a:pPr>
              <a:t>‹#›</a:t>
            </a:fld>
            <a:endParaRPr lang="zh-CN" altLang="en-US"/>
          </a:p>
        </p:txBody>
      </p:sp>
    </p:spTree>
    <p:extLst>
      <p:ext uri="{BB962C8B-B14F-4D97-AF65-F5344CB8AC3E}">
        <p14:creationId xmlns:p14="http://schemas.microsoft.com/office/powerpoint/2010/main" val="2898310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CE1C953-3DEB-4085-8B36-F394993EF815}" type="datetimeFigureOut">
              <a:rPr lang="zh-CN" altLang="en-US"/>
              <a:pPr>
                <a:defRPr/>
              </a:pPr>
              <a:t>2019/4/12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346AFB-B1EC-468C-A3E4-7207DD14269A}" type="slidenum">
              <a:rPr lang="zh-CN" altLang="en-US"/>
              <a:pPr>
                <a:defRPr/>
              </a:pPr>
              <a:t>‹#›</a:t>
            </a:fld>
            <a:endParaRPr lang="zh-CN" altLang="en-US"/>
          </a:p>
        </p:txBody>
      </p:sp>
    </p:spTree>
    <p:extLst>
      <p:ext uri="{BB962C8B-B14F-4D97-AF65-F5344CB8AC3E}">
        <p14:creationId xmlns:p14="http://schemas.microsoft.com/office/powerpoint/2010/main" val="2819168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C76F0821-8D2E-4737-903C-74EFEFAAA750}" type="datetimeFigureOut">
              <a:rPr lang="zh-CN" altLang="en-US"/>
              <a:pPr>
                <a:defRPr/>
              </a:pPr>
              <a:t>2019/4/12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36C46B-869B-447D-94FD-CADEB08E28E1}" type="slidenum">
              <a:rPr lang="zh-CN" altLang="en-US"/>
              <a:pPr>
                <a:defRPr/>
              </a:pPr>
              <a:t>‹#›</a:t>
            </a:fld>
            <a:endParaRPr lang="zh-CN" altLang="en-US"/>
          </a:p>
        </p:txBody>
      </p:sp>
    </p:spTree>
    <p:extLst>
      <p:ext uri="{BB962C8B-B14F-4D97-AF65-F5344CB8AC3E}">
        <p14:creationId xmlns:p14="http://schemas.microsoft.com/office/powerpoint/2010/main" val="3403151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AE03A3E-58EA-44D2-8968-B8B5B3FFFA99}" type="datetimeFigureOut">
              <a:rPr lang="zh-CN" altLang="en-US"/>
              <a:pPr>
                <a:defRPr/>
              </a:pPr>
              <a:t>2019/4/12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DBF5B9-6568-49B3-8312-0AD424538FAB}" type="slidenum">
              <a:rPr lang="zh-CN" altLang="en-US"/>
              <a:pPr>
                <a:defRPr/>
              </a:pPr>
              <a:t>‹#›</a:t>
            </a:fld>
            <a:endParaRPr lang="zh-CN" altLang="en-US"/>
          </a:p>
        </p:txBody>
      </p:sp>
    </p:spTree>
    <p:extLst>
      <p:ext uri="{BB962C8B-B14F-4D97-AF65-F5344CB8AC3E}">
        <p14:creationId xmlns:p14="http://schemas.microsoft.com/office/powerpoint/2010/main" val="535059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F592667-A61F-4AAF-BFDD-198583104BFC}" type="datetimeFigureOut">
              <a:rPr lang="zh-CN" altLang="en-US"/>
              <a:pPr>
                <a:defRPr/>
              </a:pPr>
              <a:t>2019/4/12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3405271-7825-4D56-8FD0-E41A073676AD}" type="slidenum">
              <a:rPr lang="zh-CN" altLang="en-US"/>
              <a:pPr>
                <a:defRPr/>
              </a:pPr>
              <a:t>‹#›</a:t>
            </a:fld>
            <a:endParaRPr lang="zh-CN" altLang="en-US"/>
          </a:p>
        </p:txBody>
      </p:sp>
    </p:spTree>
    <p:extLst>
      <p:ext uri="{BB962C8B-B14F-4D97-AF65-F5344CB8AC3E}">
        <p14:creationId xmlns:p14="http://schemas.microsoft.com/office/powerpoint/2010/main" val="3243504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401A9641-AAE3-4BF4-9ACB-29BF3E0989AA}" type="datetimeFigureOut">
              <a:rPr lang="zh-CN" altLang="en-US"/>
              <a:pPr>
                <a:defRPr/>
              </a:pPr>
              <a:t>2019/4/12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B71753-0D64-42F1-B138-ABE891DAE8C7}" type="slidenum">
              <a:rPr lang="zh-CN" altLang="en-US"/>
              <a:pPr>
                <a:defRPr/>
              </a:pPr>
              <a:t>‹#›</a:t>
            </a:fld>
            <a:endParaRPr lang="zh-CN" altLang="en-US"/>
          </a:p>
        </p:txBody>
      </p:sp>
    </p:spTree>
    <p:extLst>
      <p:ext uri="{BB962C8B-B14F-4D97-AF65-F5344CB8AC3E}">
        <p14:creationId xmlns:p14="http://schemas.microsoft.com/office/powerpoint/2010/main" val="2684647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4A556C25-E921-4EDA-ABD4-DC774CDC6C8D}" type="datetimeFigureOut">
              <a:rPr lang="zh-CN" altLang="en-US"/>
              <a:pPr>
                <a:defRPr/>
              </a:pPr>
              <a:t>2019/4/12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8EF488A-459D-4167-99E3-2F034CE9C354}" type="slidenum">
              <a:rPr lang="zh-CN" altLang="en-US"/>
              <a:pPr>
                <a:defRPr/>
              </a:pPr>
              <a:t>‹#›</a:t>
            </a:fld>
            <a:endParaRPr lang="zh-CN" altLang="en-US"/>
          </a:p>
        </p:txBody>
      </p:sp>
    </p:spTree>
    <p:extLst>
      <p:ext uri="{BB962C8B-B14F-4D97-AF65-F5344CB8AC3E}">
        <p14:creationId xmlns:p14="http://schemas.microsoft.com/office/powerpoint/2010/main" val="2486228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CDD47461-D668-47BB-9E39-1448001554E4}" type="datetimeFigureOut">
              <a:rPr lang="zh-CN" altLang="en-US"/>
              <a:pPr>
                <a:defRPr/>
              </a:pPr>
              <a:t>2019/4/12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6B33DE8-CD03-407E-96DB-47547C6FD818}" type="slidenum">
              <a:rPr lang="zh-CN" altLang="en-US"/>
              <a:pPr>
                <a:defRPr/>
              </a:pPr>
              <a:t>‹#›</a:t>
            </a:fld>
            <a:endParaRPr lang="zh-CN" altLang="en-US"/>
          </a:p>
        </p:txBody>
      </p:sp>
    </p:spTree>
    <p:extLst>
      <p:ext uri="{BB962C8B-B14F-4D97-AF65-F5344CB8AC3E}">
        <p14:creationId xmlns:p14="http://schemas.microsoft.com/office/powerpoint/2010/main" val="677821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2A8C1A7-97FB-4A11-A61D-B1FAD2AD8D05}" type="datetimeFigureOut">
              <a:rPr lang="zh-CN" altLang="en-US"/>
              <a:pPr>
                <a:defRPr/>
              </a:pPr>
              <a:t>2019/4/12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AB08EE0-006D-405F-818A-D203B959CAA1}" type="slidenum">
              <a:rPr lang="zh-CN" altLang="en-US"/>
              <a:pPr>
                <a:defRPr/>
              </a:pPr>
              <a:t>‹#›</a:t>
            </a:fld>
            <a:endParaRPr lang="zh-CN" altLang="en-US"/>
          </a:p>
        </p:txBody>
      </p:sp>
    </p:spTree>
    <p:extLst>
      <p:ext uri="{BB962C8B-B14F-4D97-AF65-F5344CB8AC3E}">
        <p14:creationId xmlns:p14="http://schemas.microsoft.com/office/powerpoint/2010/main" val="117794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50214A9-B979-4990-B8AC-694E305C1A35}" type="datetimeFigureOut">
              <a:rPr lang="zh-CN" altLang="en-US"/>
              <a:pPr>
                <a:defRPr/>
              </a:pPr>
              <a:t>2019/4/12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5E1D65A-7CA3-4A39-9AF9-0B09F2872B1E}" type="slidenum">
              <a:rPr lang="zh-CN" altLang="en-US"/>
              <a:pPr>
                <a:defRPr/>
              </a:pPr>
              <a:t>‹#›</a:t>
            </a:fld>
            <a:endParaRPr lang="zh-CN" altLang="en-US"/>
          </a:p>
        </p:txBody>
      </p:sp>
    </p:spTree>
    <p:extLst>
      <p:ext uri="{BB962C8B-B14F-4D97-AF65-F5344CB8AC3E}">
        <p14:creationId xmlns:p14="http://schemas.microsoft.com/office/powerpoint/2010/main" val="3340216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F4234E9-F91C-4D0B-B850-E0D2F4973DBB}" type="datetimeFigureOut">
              <a:rPr lang="zh-CN" altLang="en-US"/>
              <a:pPr>
                <a:defRPr/>
              </a:pPr>
              <a:t>2019/4/12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CDDC276-F2AF-41B0-A424-2ABBEAB3B4B9}" type="slidenum">
              <a:rPr lang="zh-CN" altLang="en-US"/>
              <a:pPr>
                <a:defRPr/>
              </a:pPr>
              <a:t>‹#›</a:t>
            </a:fld>
            <a:endParaRPr lang="zh-CN" altLang="en-US"/>
          </a:p>
        </p:txBody>
      </p:sp>
    </p:spTree>
    <p:extLst>
      <p:ext uri="{BB962C8B-B14F-4D97-AF65-F5344CB8AC3E}">
        <p14:creationId xmlns:p14="http://schemas.microsoft.com/office/powerpoint/2010/main" val="4177243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3DC626EF-4B5C-44C8-BAFF-AE4552E9086C}" type="datetimeFigureOut">
              <a:rPr lang="zh-CN" altLang="en-US"/>
              <a:pPr>
                <a:defRPr/>
              </a:pPr>
              <a:t>2019/4/12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ADB7C9E5-CC9D-4C93-944E-66B9C58CC2B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467544" y="2276872"/>
            <a:ext cx="8278813" cy="1470025"/>
          </a:xfrm>
        </p:spPr>
        <p:txBody>
          <a:bodyPr/>
          <a:lstStyle/>
          <a:p>
            <a:pPr eaLnBrk="1" hangingPunct="1"/>
            <a:r>
              <a:rPr lang="fi-FI" altLang="zh-CN" sz="4000" b="1" dirty="0"/>
              <a:t>WF on NR MIMO OTA</a:t>
            </a:r>
            <a:endParaRPr lang="zh-CN" altLang="en-US" sz="4000" b="1" dirty="0"/>
          </a:p>
        </p:txBody>
      </p:sp>
      <p:sp>
        <p:nvSpPr>
          <p:cNvPr id="3075" name="副标题 2"/>
          <p:cNvSpPr>
            <a:spLocks noGrp="1"/>
          </p:cNvSpPr>
          <p:nvPr>
            <p:ph type="subTitle" idx="1"/>
          </p:nvPr>
        </p:nvSpPr>
        <p:spPr>
          <a:xfrm>
            <a:off x="1547664" y="3700727"/>
            <a:ext cx="6336704" cy="1752600"/>
          </a:xfrm>
        </p:spPr>
        <p:txBody>
          <a:bodyPr/>
          <a:lstStyle/>
          <a:p>
            <a:pPr eaLnBrk="1" hangingPunct="1"/>
            <a:r>
              <a:rPr lang="en-US" altLang="zh-CN" dirty="0" smtClean="0">
                <a:solidFill>
                  <a:schemeClr val="tx1"/>
                </a:solidFill>
              </a:rPr>
              <a:t>CAICT </a:t>
            </a:r>
            <a:endParaRPr lang="zh-CN" altLang="en-US" dirty="0">
              <a:solidFill>
                <a:schemeClr val="tx1"/>
              </a:solidFill>
            </a:endParaRPr>
          </a:p>
        </p:txBody>
      </p:sp>
      <p:sp>
        <p:nvSpPr>
          <p:cNvPr id="3076" name="TextBox 4"/>
          <p:cNvSpPr txBox="1">
            <a:spLocks noChangeArrowheads="1"/>
          </p:cNvSpPr>
          <p:nvPr/>
        </p:nvSpPr>
        <p:spPr bwMode="auto">
          <a:xfrm>
            <a:off x="250825" y="333375"/>
            <a:ext cx="871366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GB" altLang="zh-CN" sz="1800" b="1" dirty="0"/>
              <a:t>3GPP TSG-RAN WG4 Meeting #90</a:t>
            </a:r>
            <a:r>
              <a:rPr lang="en-US" altLang="zh-CN" sz="1800" b="1" dirty="0" err="1"/>
              <a:t>bis</a:t>
            </a:r>
            <a:r>
              <a:rPr lang="en-GB" altLang="zh-CN" sz="1800" b="1" dirty="0"/>
              <a:t>	                                                                 </a:t>
            </a:r>
            <a:r>
              <a:rPr lang="en-US" altLang="zh-CN" sz="1800" b="1" dirty="0" smtClean="0"/>
              <a:t>R4-1904160</a:t>
            </a:r>
            <a:endParaRPr lang="zh-CN" altLang="zh-CN" sz="1800" dirty="0"/>
          </a:p>
          <a:p>
            <a:pPr eaLnBrk="1" hangingPunct="1">
              <a:spcBef>
                <a:spcPct val="0"/>
              </a:spcBef>
              <a:buFontTx/>
              <a:buNone/>
            </a:pPr>
            <a:r>
              <a:rPr lang="en-US" altLang="zh-CN" sz="1800" b="1" dirty="0"/>
              <a:t>Xi’an, China, April 8th – April 12th, </a:t>
            </a:r>
            <a:r>
              <a:rPr lang="en-US" altLang="zh-CN" sz="1800" b="1" dirty="0" smtClean="0"/>
              <a:t>2019</a:t>
            </a:r>
            <a:endParaRPr lang="en-US" altLang="zh-CN" sz="1800" b="1" dirty="0"/>
          </a:p>
          <a:p>
            <a:pPr eaLnBrk="1" hangingPunct="1">
              <a:spcBef>
                <a:spcPct val="0"/>
              </a:spcBef>
              <a:buFontTx/>
              <a:buNone/>
            </a:pPr>
            <a:endParaRPr lang="en-US" altLang="zh-CN" sz="1800" b="1" dirty="0"/>
          </a:p>
          <a:p>
            <a:pPr eaLnBrk="1" hangingPunct="1">
              <a:spcBef>
                <a:spcPct val="0"/>
              </a:spcBef>
              <a:buFontTx/>
              <a:buNone/>
            </a:pPr>
            <a:r>
              <a:rPr lang="en-US" altLang="zh-CN" sz="1800" b="1" dirty="0"/>
              <a:t>Agenda item: 10.2.1</a:t>
            </a:r>
            <a:endParaRPr lang="zh-CN" altLang="zh-CN" sz="1800" b="1" dirty="0"/>
          </a:p>
          <a:p>
            <a:pPr eaLnBrk="1" hangingPunct="1">
              <a:spcBef>
                <a:spcPct val="0"/>
              </a:spcBef>
              <a:buNone/>
            </a:pPr>
            <a:r>
              <a:rPr lang="en-US" altLang="zh-CN" sz="1800" b="1" dirty="0"/>
              <a:t>Document for: Approval</a:t>
            </a:r>
            <a:endParaRPr lang="zh-CN" altLang="zh-CN" sz="1800" b="1" i="1" dirty="0"/>
          </a:p>
          <a:p>
            <a:pPr eaLnBrk="1" hangingPunct="1">
              <a:spcBef>
                <a:spcPct val="0"/>
              </a:spcBef>
              <a:buFontTx/>
              <a:buNone/>
            </a:pPr>
            <a:endParaRPr lang="zh-CN" altLang="en-US" sz="1800" dirty="0"/>
          </a:p>
        </p:txBody>
      </p:sp>
      <p:sp>
        <p:nvSpPr>
          <p:cNvPr id="3"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95A470-9A52-47E5-8104-499FA5E06176}"/>
              </a:ext>
            </a:extLst>
          </p:cNvPr>
          <p:cNvSpPr>
            <a:spLocks noGrp="1"/>
          </p:cNvSpPr>
          <p:nvPr>
            <p:ph type="title"/>
          </p:nvPr>
        </p:nvSpPr>
        <p:spPr/>
        <p:txBody>
          <a:bodyPr/>
          <a:lstStyle/>
          <a:p>
            <a:r>
              <a:rPr lang="en-US" altLang="zh-CN" dirty="0"/>
              <a:t>General part</a:t>
            </a:r>
            <a:endParaRPr lang="en-US" dirty="0"/>
          </a:p>
        </p:txBody>
      </p:sp>
      <p:sp>
        <p:nvSpPr>
          <p:cNvPr id="3" name="Content Placeholder 2">
            <a:extLst>
              <a:ext uri="{FF2B5EF4-FFF2-40B4-BE49-F238E27FC236}">
                <a16:creationId xmlns:a16="http://schemas.microsoft.com/office/drawing/2014/main" xmlns="" id="{883F93FD-EA99-4709-B50B-42C69675407B}"/>
              </a:ext>
            </a:extLst>
          </p:cNvPr>
          <p:cNvSpPr>
            <a:spLocks noGrp="1"/>
          </p:cNvSpPr>
          <p:nvPr>
            <p:ph idx="1"/>
          </p:nvPr>
        </p:nvSpPr>
        <p:spPr>
          <a:xfrm>
            <a:off x="318356" y="1417638"/>
            <a:ext cx="8507288" cy="4680520"/>
          </a:xfrm>
        </p:spPr>
        <p:txBody>
          <a:bodyPr/>
          <a:lstStyle/>
          <a:p>
            <a:r>
              <a:rPr lang="en-US" sz="2400" dirty="0"/>
              <a:t>20cm shall be set as the minimum test zone size for NR MIMO OTA test methods, both FR1 and FR2. Another test zone size larger than 20cm can be further discussed. UE vendors are encouraged to provide the input on the test zone size in the future. </a:t>
            </a:r>
          </a:p>
          <a:p>
            <a:r>
              <a:rPr lang="en-US" sz="2400" dirty="0"/>
              <a:t>Adopt Black-box approach for NR MIMO OTA testing, the physical center of the UE shall be placed in the center of test zone, the EUT shall be completely contained within the test zone size defined by respective operating band</a:t>
            </a:r>
          </a:p>
          <a:p>
            <a:r>
              <a:rPr lang="en-GB" altLang="zh-CN" sz="2400" dirty="0"/>
              <a:t>Number of probes and placement of probes for MPAC system for FR1 and FR2 have to be standardized in the MIMO OTA SI.</a:t>
            </a:r>
            <a:endParaRPr lang="en-US" sz="2400" dirty="0"/>
          </a:p>
          <a:p>
            <a:pPr lvl="1"/>
            <a:endParaRPr lang="en-US" dirty="0">
              <a:solidFill>
                <a:srgbClr val="FF0000"/>
              </a:solidFill>
            </a:endParaRPr>
          </a:p>
        </p:txBody>
      </p:sp>
    </p:spTree>
    <p:extLst>
      <p:ext uri="{BB962C8B-B14F-4D97-AF65-F5344CB8AC3E}">
        <p14:creationId xmlns:p14="http://schemas.microsoft.com/office/powerpoint/2010/main" val="1325052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95A470-9A52-47E5-8104-499FA5E06176}"/>
              </a:ext>
            </a:extLst>
          </p:cNvPr>
          <p:cNvSpPr>
            <a:spLocks noGrp="1"/>
          </p:cNvSpPr>
          <p:nvPr>
            <p:ph type="title"/>
          </p:nvPr>
        </p:nvSpPr>
        <p:spPr>
          <a:xfrm>
            <a:off x="457200" y="197768"/>
            <a:ext cx="8229600" cy="1143000"/>
          </a:xfrm>
        </p:spPr>
        <p:txBody>
          <a:bodyPr/>
          <a:lstStyle/>
          <a:p>
            <a:r>
              <a:rPr lang="en-US" dirty="0"/>
              <a:t>Channel model scaling(1)</a:t>
            </a:r>
          </a:p>
        </p:txBody>
      </p:sp>
      <p:sp>
        <p:nvSpPr>
          <p:cNvPr id="3" name="Content Placeholder 2">
            <a:extLst>
              <a:ext uri="{FF2B5EF4-FFF2-40B4-BE49-F238E27FC236}">
                <a16:creationId xmlns:a16="http://schemas.microsoft.com/office/drawing/2014/main" xmlns="" id="{883F93FD-EA99-4709-B50B-42C69675407B}"/>
              </a:ext>
            </a:extLst>
          </p:cNvPr>
          <p:cNvSpPr>
            <a:spLocks noGrp="1"/>
          </p:cNvSpPr>
          <p:nvPr>
            <p:ph idx="1"/>
          </p:nvPr>
        </p:nvSpPr>
        <p:spPr>
          <a:xfrm>
            <a:off x="318356" y="1124744"/>
            <a:ext cx="8507288" cy="5472608"/>
          </a:xfrm>
        </p:spPr>
        <p:txBody>
          <a:bodyPr/>
          <a:lstStyle/>
          <a:p>
            <a:r>
              <a:rPr lang="en-US" sz="2400" dirty="0"/>
              <a:t>General principle for scaling the channel models</a:t>
            </a:r>
          </a:p>
          <a:p>
            <a:pPr lvl="1"/>
            <a:r>
              <a:rPr lang="en-US" sz="2000" dirty="0"/>
              <a:t>Rotate </a:t>
            </a:r>
            <a:r>
              <a:rPr lang="en-US" sz="2000" dirty="0" err="1"/>
              <a:t>AoDs</a:t>
            </a:r>
            <a:r>
              <a:rPr lang="en-US" sz="2000" dirty="0"/>
              <a:t>/</a:t>
            </a:r>
            <a:r>
              <a:rPr lang="en-US" sz="2000" dirty="0" err="1"/>
              <a:t>ZoDs</a:t>
            </a:r>
            <a:r>
              <a:rPr lang="en-US" sz="2000" dirty="0"/>
              <a:t> and scale to CDL-A and CDL-C using the methods in 38.901 (section 7.7.5.1) to make them fit the median values in 38.901 Table 7.5-6 for the accepted scenarios </a:t>
            </a:r>
          </a:p>
          <a:p>
            <a:r>
              <a:rPr lang="en-US" altLang="zh-CN" sz="2400" dirty="0"/>
              <a:t>Detailed steps on how to scale the channel models</a:t>
            </a:r>
          </a:p>
          <a:p>
            <a:pPr lvl="1"/>
            <a:r>
              <a:rPr lang="en-US" altLang="zh-CN" sz="2000" dirty="0"/>
              <a:t>Adopt the procedure in contribution R4-1904197 as the baseline for channel model scaling, and provide the final channel model table next meeting. </a:t>
            </a:r>
          </a:p>
          <a:p>
            <a:pPr lvl="1"/>
            <a:r>
              <a:rPr lang="en-US" altLang="zh-CN" sz="2000" dirty="0"/>
              <a:t>The values in the contribution R4-1904197 are tentatively agreed as baseline for simulation. </a:t>
            </a:r>
          </a:p>
          <a:p>
            <a:r>
              <a:rPr lang="en-US" altLang="zh-CN" sz="2400" dirty="0"/>
              <a:t>How to handle the mid-paths with exactly same angular parameters </a:t>
            </a:r>
          </a:p>
          <a:p>
            <a:pPr lvl="1"/>
            <a:r>
              <a:rPr lang="en-US" altLang="zh-CN" sz="2000" dirty="0"/>
              <a:t>A simple dithering approach is needed, the values of angles of these clusters must be dithered by [x] degree</a:t>
            </a:r>
          </a:p>
          <a:p>
            <a:pPr lvl="2"/>
            <a:r>
              <a:rPr lang="en-US" altLang="zh-CN" sz="1600" dirty="0"/>
              <a:t>This angle should be decided before next RAN4 meeting in the NR MIMO OTA reflector</a:t>
            </a:r>
          </a:p>
          <a:p>
            <a:endParaRPr lang="en-US" sz="2400" dirty="0"/>
          </a:p>
        </p:txBody>
      </p:sp>
    </p:spTree>
    <p:extLst>
      <p:ext uri="{BB962C8B-B14F-4D97-AF65-F5344CB8AC3E}">
        <p14:creationId xmlns:p14="http://schemas.microsoft.com/office/powerpoint/2010/main" val="3183352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95A470-9A52-47E5-8104-499FA5E06176}"/>
              </a:ext>
            </a:extLst>
          </p:cNvPr>
          <p:cNvSpPr>
            <a:spLocks noGrp="1"/>
          </p:cNvSpPr>
          <p:nvPr>
            <p:ph type="title"/>
          </p:nvPr>
        </p:nvSpPr>
        <p:spPr>
          <a:xfrm>
            <a:off x="457200" y="116632"/>
            <a:ext cx="8229600" cy="1143000"/>
          </a:xfrm>
        </p:spPr>
        <p:txBody>
          <a:bodyPr/>
          <a:lstStyle/>
          <a:p>
            <a:r>
              <a:rPr lang="en-US" dirty="0"/>
              <a:t>Channel model scaling(2)</a:t>
            </a:r>
          </a:p>
        </p:txBody>
      </p:sp>
      <p:sp>
        <p:nvSpPr>
          <p:cNvPr id="3" name="Content Placeholder 2">
            <a:extLst>
              <a:ext uri="{FF2B5EF4-FFF2-40B4-BE49-F238E27FC236}">
                <a16:creationId xmlns:a16="http://schemas.microsoft.com/office/drawing/2014/main" xmlns="" id="{883F93FD-EA99-4709-B50B-42C69675407B}"/>
              </a:ext>
            </a:extLst>
          </p:cNvPr>
          <p:cNvSpPr>
            <a:spLocks noGrp="1"/>
          </p:cNvSpPr>
          <p:nvPr>
            <p:ph idx="1"/>
          </p:nvPr>
        </p:nvSpPr>
        <p:spPr>
          <a:xfrm>
            <a:off x="318356" y="1124744"/>
            <a:ext cx="8718140" cy="5544616"/>
          </a:xfrm>
        </p:spPr>
        <p:txBody>
          <a:bodyPr/>
          <a:lstStyle/>
          <a:p>
            <a:r>
              <a:rPr lang="en-US" altLang="zh-CN" sz="2400" dirty="0"/>
              <a:t>For FR1 channel model scaling purpose, 3.5GHz is used as reference frequency as we agreed in previous RAN4 meeting.</a:t>
            </a:r>
          </a:p>
          <a:p>
            <a:r>
              <a:rPr lang="en-GB" altLang="zh-CN" sz="2400" dirty="0"/>
              <a:t>The baseline emulated propagation environment for FR1 MIMO OTA is 2D without elevation </a:t>
            </a:r>
            <a:r>
              <a:rPr lang="en-GB" altLang="zh-CN" sz="2400" dirty="0" err="1"/>
              <a:t>modeling</a:t>
            </a:r>
            <a:r>
              <a:rPr lang="en-GB" altLang="zh-CN" sz="2400" dirty="0"/>
              <a:t>.</a:t>
            </a:r>
          </a:p>
          <a:p>
            <a:r>
              <a:rPr lang="en-US" altLang="zh-CN" sz="2400" dirty="0"/>
              <a:t>For FR1, how to scale the channel model to 2D: </a:t>
            </a:r>
          </a:p>
          <a:p>
            <a:pPr lvl="1"/>
            <a:r>
              <a:rPr lang="en-US" altLang="zh-CN" sz="2000" dirty="0"/>
              <a:t>Set all </a:t>
            </a:r>
            <a:r>
              <a:rPr lang="en-US" altLang="zh-CN" sz="2000" dirty="0" err="1"/>
              <a:t>ZoAs</a:t>
            </a:r>
            <a:r>
              <a:rPr lang="en-US" altLang="zh-CN" sz="2000" dirty="0"/>
              <a:t> in the channel model to be 90</a:t>
            </a:r>
            <a:r>
              <a:rPr lang="en-US" altLang="zh-CN" sz="2000" baseline="30000" dirty="0"/>
              <a:t>o</a:t>
            </a:r>
            <a:r>
              <a:rPr lang="en-US" altLang="zh-CN" sz="2000" dirty="0"/>
              <a:t>, </a:t>
            </a:r>
            <a:r>
              <a:rPr lang="en-US" altLang="zh-CN" sz="2000" dirty="0" err="1"/>
              <a:t>ZoDs</a:t>
            </a:r>
            <a:r>
              <a:rPr lang="en-US" altLang="zh-CN" sz="2000" dirty="0"/>
              <a:t> should retain 3D characteristics after scaling</a:t>
            </a:r>
            <a:r>
              <a:rPr lang="en-GB" altLang="zh-CN" sz="2000" dirty="0"/>
              <a:t>;</a:t>
            </a:r>
            <a:endParaRPr lang="en-US" altLang="zh-CN" sz="2000" dirty="0"/>
          </a:p>
          <a:p>
            <a:pPr lvl="1"/>
            <a:r>
              <a:rPr lang="en-US" altLang="zh-CN" sz="2000" dirty="0"/>
              <a:t>The ZSA of the channel model should be set as 0</a:t>
            </a:r>
            <a:r>
              <a:rPr lang="en-US" altLang="zh-CN" sz="2000" baseline="30000" dirty="0"/>
              <a:t>o</a:t>
            </a:r>
            <a:r>
              <a:rPr lang="en-US" altLang="zh-CN" sz="2000" dirty="0"/>
              <a:t>;</a:t>
            </a:r>
          </a:p>
          <a:p>
            <a:r>
              <a:rPr lang="en-US" altLang="zh-CN" sz="2400" dirty="0"/>
              <a:t>Companies to share the resulting channel model table in the NR MIMO OTA reflector before next RAN4 meeting. Suggested order is CDL-A with </a:t>
            </a:r>
            <a:r>
              <a:rPr lang="en-US" altLang="zh-CN" sz="2400" dirty="0" err="1"/>
              <a:t>UMi</a:t>
            </a:r>
            <a:r>
              <a:rPr lang="en-US" altLang="zh-CN" sz="2400" dirty="0"/>
              <a:t> and CDL-C with </a:t>
            </a:r>
            <a:r>
              <a:rPr lang="en-US" altLang="zh-CN" sz="2400" dirty="0" err="1"/>
              <a:t>UMa</a:t>
            </a:r>
            <a:r>
              <a:rPr lang="en-US" altLang="zh-CN" sz="2400" dirty="0"/>
              <a:t> for FR1.</a:t>
            </a:r>
          </a:p>
          <a:p>
            <a:r>
              <a:rPr lang="en-GB" altLang="zh-CN" sz="2400" dirty="0"/>
              <a:t>Companies are encouraged to provide the analysis on the comparison between 2D and 3D channel model for further enhancement of MIMO OTA testing for FR1.</a:t>
            </a:r>
            <a:endParaRPr lang="en-US" altLang="zh-CN" sz="2400" dirty="0"/>
          </a:p>
          <a:p>
            <a:endParaRPr lang="en-US" sz="2400" dirty="0"/>
          </a:p>
        </p:txBody>
      </p:sp>
    </p:spTree>
    <p:extLst>
      <p:ext uri="{BB962C8B-B14F-4D97-AF65-F5344CB8AC3E}">
        <p14:creationId xmlns:p14="http://schemas.microsoft.com/office/powerpoint/2010/main" val="4227865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t>
            </a:r>
            <a:r>
              <a:rPr lang="en-US" altLang="zh-CN" dirty="0" err="1"/>
              <a:t>hannel</a:t>
            </a:r>
            <a:r>
              <a:rPr lang="en-US" altLang="zh-CN" dirty="0"/>
              <a:t> model parameters</a:t>
            </a:r>
            <a:endParaRPr lang="en-GB" dirty="0"/>
          </a:p>
        </p:txBody>
      </p:sp>
      <p:sp>
        <p:nvSpPr>
          <p:cNvPr id="3" name="Content Placeholder 2"/>
          <p:cNvSpPr>
            <a:spLocks noGrp="1"/>
          </p:cNvSpPr>
          <p:nvPr>
            <p:ph idx="1"/>
          </p:nvPr>
        </p:nvSpPr>
        <p:spPr>
          <a:xfrm>
            <a:off x="70633" y="1417638"/>
            <a:ext cx="8867328" cy="4925144"/>
          </a:xfrm>
          <a:noFill/>
        </p:spPr>
        <p:txBody>
          <a:bodyPr>
            <a:normAutofit/>
          </a:bodyPr>
          <a:lstStyle/>
          <a:p>
            <a:pPr lvl="1"/>
            <a:r>
              <a:rPr lang="en-US" dirty="0"/>
              <a:t>UE speed:</a:t>
            </a:r>
          </a:p>
          <a:p>
            <a:pPr lvl="2"/>
            <a:r>
              <a:rPr lang="en-US" dirty="0"/>
              <a:t>FR1: 30km/h; </a:t>
            </a:r>
          </a:p>
          <a:p>
            <a:pPr lvl="2"/>
            <a:r>
              <a:rPr lang="en-US" dirty="0"/>
              <a:t>FR2: 3 km/h for Indoor Office and 12 km/h for </a:t>
            </a:r>
            <a:r>
              <a:rPr lang="en-US" dirty="0" err="1"/>
              <a:t>UMi</a:t>
            </a:r>
            <a:endParaRPr lang="en-US" dirty="0"/>
          </a:p>
          <a:p>
            <a:pPr lvl="1"/>
            <a:r>
              <a:rPr lang="en-US" dirty="0"/>
              <a:t>FR2 UE Antenna </a:t>
            </a:r>
            <a:r>
              <a:rPr lang="en-US" dirty="0" smtClean="0"/>
              <a:t>Pattern </a:t>
            </a:r>
            <a:r>
              <a:rPr lang="en-US" dirty="0"/>
              <a:t>for channel model generation</a:t>
            </a:r>
          </a:p>
          <a:p>
            <a:pPr lvl="2"/>
            <a:r>
              <a:rPr lang="en-US" dirty="0" smtClean="0"/>
              <a:t>Isotropic</a:t>
            </a:r>
            <a:endParaRPr lang="en-US" dirty="0"/>
          </a:p>
          <a:p>
            <a:pPr lvl="1"/>
            <a:r>
              <a:rPr lang="en-US" altLang="zh-CN" dirty="0" smtClean="0"/>
              <a:t>UE direction of travel	</a:t>
            </a:r>
          </a:p>
          <a:p>
            <a:pPr lvl="2"/>
            <a:r>
              <a:rPr lang="en-US" altLang="zh-CN" dirty="0"/>
              <a:t>For FR1, use [120]</a:t>
            </a:r>
            <a:r>
              <a:rPr lang="en-US" altLang="zh-CN" baseline="30000" dirty="0"/>
              <a:t>o</a:t>
            </a:r>
            <a:endParaRPr lang="en-US" altLang="zh-CN" dirty="0"/>
          </a:p>
          <a:p>
            <a:pPr lvl="2"/>
            <a:r>
              <a:rPr lang="en-US" altLang="zh-CN" dirty="0"/>
              <a:t>For FR2, the UE direction of travel must be such that it moves in the direction of the strongest </a:t>
            </a:r>
            <a:r>
              <a:rPr lang="en-US" altLang="zh-CN" dirty="0" smtClean="0"/>
              <a:t>cluster with an Y degree offset, where Y is TBD, e.g. 1 </a:t>
            </a:r>
            <a:r>
              <a:rPr lang="en-US" altLang="zh-CN" dirty="0" err="1" smtClean="0"/>
              <a:t>deg</a:t>
            </a:r>
            <a:endParaRPr lang="en-US" altLang="zh-CN" strike="sngStrike" dirty="0" smtClean="0"/>
          </a:p>
          <a:p>
            <a:pPr lvl="3"/>
            <a:r>
              <a:rPr lang="en-US" altLang="zh-CN" dirty="0"/>
              <a:t>Fixing the initial phases of the </a:t>
            </a:r>
            <a:r>
              <a:rPr lang="en-US" altLang="zh-CN" dirty="0" err="1"/>
              <a:t>subpaths</a:t>
            </a:r>
            <a:r>
              <a:rPr lang="en-US" altLang="zh-CN" dirty="0"/>
              <a:t> is not </a:t>
            </a:r>
            <a:r>
              <a:rPr lang="en-US" altLang="zh-CN" dirty="0" smtClean="0"/>
              <a:t>precluded</a:t>
            </a:r>
            <a:endParaRPr lang="en-US" altLang="zh-CN" dirty="0"/>
          </a:p>
          <a:p>
            <a:pPr lvl="1"/>
            <a:endParaRPr lang="en-US" dirty="0"/>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3495443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143000"/>
          </a:xfrm>
        </p:spPr>
        <p:txBody>
          <a:bodyPr/>
          <a:lstStyle/>
          <a:p>
            <a:r>
              <a:rPr lang="en-US" sz="4000" dirty="0"/>
              <a:t>Verification of the Channel </a:t>
            </a:r>
            <a:r>
              <a:rPr lang="en-US" sz="4000" dirty="0" smtClean="0"/>
              <a:t>Models</a:t>
            </a:r>
            <a:r>
              <a:rPr lang="en-GB" sz="4000" dirty="0" smtClean="0"/>
              <a:t> </a:t>
            </a:r>
            <a:endParaRPr lang="en-GB" sz="4000" dirty="0"/>
          </a:p>
        </p:txBody>
      </p:sp>
      <p:sp>
        <p:nvSpPr>
          <p:cNvPr id="3" name="Content Placeholder 2"/>
          <p:cNvSpPr>
            <a:spLocks noGrp="1"/>
          </p:cNvSpPr>
          <p:nvPr>
            <p:ph idx="1"/>
          </p:nvPr>
        </p:nvSpPr>
        <p:spPr>
          <a:xfrm>
            <a:off x="0" y="1391928"/>
            <a:ext cx="8867328" cy="4925144"/>
          </a:xfrm>
        </p:spPr>
        <p:txBody>
          <a:bodyPr>
            <a:normAutofit fontScale="77500" lnSpcReduction="20000"/>
          </a:bodyPr>
          <a:lstStyle/>
          <a:p>
            <a:pPr lvl="1"/>
            <a:r>
              <a:rPr lang="en-US" dirty="0"/>
              <a:t>For FR1 MIMO OTA channel model, same verification parameters with LTE (Power Delay Profile (PDP), Doppler/Temporal correlation, Spatial correlation, Cross-polarization, Power validation) </a:t>
            </a:r>
            <a:r>
              <a:rPr lang="en-US" dirty="0" smtClean="0"/>
              <a:t>is </a:t>
            </a:r>
            <a:r>
              <a:rPr lang="en-US" dirty="0"/>
              <a:t>utilized to guarantee the channel model implementation</a:t>
            </a:r>
            <a:r>
              <a:rPr lang="en-US" dirty="0" smtClean="0"/>
              <a:t>.</a:t>
            </a:r>
            <a:endParaRPr lang="en-US" strike="sngStrike" dirty="0" smtClean="0"/>
          </a:p>
          <a:p>
            <a:pPr lvl="1"/>
            <a:r>
              <a:rPr lang="en-US" dirty="0"/>
              <a:t>Using the correlation matrix for channel model verification is TBD</a:t>
            </a:r>
          </a:p>
          <a:p>
            <a:pPr lvl="1"/>
            <a:r>
              <a:rPr lang="en-US" altLang="zh-CN" dirty="0" smtClean="0"/>
              <a:t>KPI </a:t>
            </a:r>
            <a:r>
              <a:rPr lang="en-US" altLang="zh-CN" dirty="0"/>
              <a:t>of FR2 channel model</a:t>
            </a:r>
          </a:p>
          <a:p>
            <a:pPr lvl="2"/>
            <a:r>
              <a:rPr lang="en-US" altLang="zh-CN" dirty="0"/>
              <a:t>The same channel model parameters as FR1, e.g. PDP, Doppler, </a:t>
            </a:r>
            <a:r>
              <a:rPr lang="en-US" altLang="zh-CN" dirty="0" smtClean="0"/>
              <a:t>Cross-polarization</a:t>
            </a:r>
            <a:r>
              <a:rPr lang="en-US" altLang="zh-CN" dirty="0"/>
              <a:t>, power </a:t>
            </a:r>
            <a:r>
              <a:rPr lang="en-US" altLang="zh-CN" dirty="0" smtClean="0"/>
              <a:t>validation and </a:t>
            </a:r>
            <a:r>
              <a:rPr lang="en-US" altLang="zh-CN" dirty="0"/>
              <a:t>PAS similarity percentage (PSP) shall be adopted for FR2.</a:t>
            </a:r>
          </a:p>
          <a:p>
            <a:pPr lvl="3"/>
            <a:r>
              <a:rPr lang="en-US" altLang="zh-CN" sz="2500" dirty="0"/>
              <a:t>The antenna assumptions for the </a:t>
            </a:r>
            <a:r>
              <a:rPr lang="en-US" altLang="zh-CN" sz="2500" dirty="0" smtClean="0"/>
              <a:t>PSP </a:t>
            </a:r>
            <a:r>
              <a:rPr lang="en-US" altLang="zh-CN" sz="2500" dirty="0"/>
              <a:t>metric calculation from the reference and OTA PAS are TBD</a:t>
            </a:r>
          </a:p>
          <a:p>
            <a:pPr lvl="1"/>
            <a:r>
              <a:rPr lang="en-US" altLang="zh-CN" dirty="0"/>
              <a:t>The procedure to validate these above parameters for FR1 and FR2 is TBD</a:t>
            </a:r>
            <a:endParaRPr lang="en-US" dirty="0"/>
          </a:p>
          <a:p>
            <a:pPr lvl="1"/>
            <a:r>
              <a:rPr lang="en-GB" altLang="zh-CN" dirty="0"/>
              <a:t>For system design and implementation purpose, TE vendors shall check the impact due to the increasing frequency up to 7.125GHz for FR1.</a:t>
            </a:r>
            <a:endParaRPr lang="en-US" altLang="zh-CN" dirty="0"/>
          </a:p>
          <a:p>
            <a:pPr lvl="1"/>
            <a:endParaRPr lang="en-US" dirty="0"/>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3556181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143000"/>
          </a:xfrm>
        </p:spPr>
        <p:txBody>
          <a:bodyPr/>
          <a:lstStyle/>
          <a:p>
            <a:r>
              <a:rPr lang="en-US" dirty="0"/>
              <a:t>Criteria of test zone size</a:t>
            </a:r>
            <a:r>
              <a:rPr lang="en-GB" dirty="0"/>
              <a:t> </a:t>
            </a:r>
          </a:p>
        </p:txBody>
      </p:sp>
      <p:sp>
        <p:nvSpPr>
          <p:cNvPr id="3" name="Content Placeholder 2"/>
          <p:cNvSpPr>
            <a:spLocks noGrp="1"/>
          </p:cNvSpPr>
          <p:nvPr>
            <p:ph idx="1"/>
          </p:nvPr>
        </p:nvSpPr>
        <p:spPr>
          <a:xfrm>
            <a:off x="0" y="1459424"/>
            <a:ext cx="8867328" cy="4925144"/>
          </a:xfrm>
        </p:spPr>
        <p:txBody>
          <a:bodyPr>
            <a:normAutofit/>
          </a:bodyPr>
          <a:lstStyle/>
          <a:p>
            <a:pPr lvl="1"/>
            <a:r>
              <a:rPr lang="en-US" dirty="0"/>
              <a:t>Criteria of defining the test zone size</a:t>
            </a:r>
            <a:r>
              <a:rPr lang="en-US" altLang="zh-CN" dirty="0"/>
              <a:t> </a:t>
            </a:r>
            <a:endParaRPr lang="en-US" dirty="0"/>
          </a:p>
          <a:p>
            <a:pPr lvl="2"/>
            <a:r>
              <a:rPr lang="en-US" dirty="0"/>
              <a:t>FR1: spatial correlation curve with [x%] RMS error, within the agreed 20cm test zone size (i.e. within a 10cm radius from the center) on each frequency band</a:t>
            </a:r>
          </a:p>
          <a:p>
            <a:pPr lvl="3"/>
            <a:r>
              <a:rPr lang="en-US" dirty="0"/>
              <a:t>For FR1, the spatial correlation error is 2D  </a:t>
            </a:r>
          </a:p>
          <a:p>
            <a:pPr lvl="3"/>
            <a:r>
              <a:rPr lang="en-US" dirty="0" smtClean="0"/>
              <a:t>A weighted </a:t>
            </a:r>
            <a:r>
              <a:rPr lang="en-US" dirty="0"/>
              <a:t>RMS correlation error approach is not precluded [R4-1706668]</a:t>
            </a:r>
          </a:p>
          <a:p>
            <a:pPr lvl="2"/>
            <a:r>
              <a:rPr lang="en-US" altLang="zh-CN" dirty="0"/>
              <a:t>For FR2, the </a:t>
            </a:r>
            <a:r>
              <a:rPr lang="en-US" altLang="zh-CN" dirty="0" smtClean="0"/>
              <a:t>metric </a:t>
            </a:r>
            <a:r>
              <a:rPr lang="en-US" altLang="zh-CN" dirty="0"/>
              <a:t>is PSP in 3D</a:t>
            </a:r>
          </a:p>
          <a:p>
            <a:pPr lvl="1"/>
            <a:r>
              <a:rPr lang="en-GB" altLang="zh-CN" dirty="0"/>
              <a:t>Introducing other test zone size other than 20cm is not precluded in the future if issues were identified.</a:t>
            </a:r>
            <a:endParaRPr lang="en-US" dirty="0"/>
          </a:p>
        </p:txBody>
      </p:sp>
      <p:sp>
        <p:nvSpPr>
          <p:cNvPr id="4" name="RS_Classification_Standard"/>
          <p:cNvSpPr txBox="1"/>
          <p:nvPr/>
        </p:nvSpPr>
        <p:spPr>
          <a:xfrm>
            <a:off x="8990047" y="6195244"/>
            <a:ext cx="153953" cy="243656"/>
          </a:xfrm>
          <a:prstGeom prst="rect">
            <a:avLst/>
          </a:prstGeom>
          <a:solidFill>
            <a:srgbClr val="FFFFFF">
              <a:alpha val="0"/>
            </a:srgbClr>
          </a:solidFill>
        </p:spPr>
        <p:txBody>
          <a:bodyPr vert="horz" wrap="none" lIns="76200" tIns="36830" rIns="76200" bIns="36830" rtlCol="0" anchor="ctr">
            <a:spAutoFit/>
          </a:bodyPr>
          <a:lstStyle/>
          <a:p>
            <a:endParaRPr lang="en-US" sz="1100" b="1" kern="900" spc="100">
              <a:solidFill>
                <a:srgbClr val="000000"/>
              </a:solidFill>
            </a:endParaRPr>
          </a:p>
        </p:txBody>
      </p:sp>
    </p:spTree>
    <p:custDataLst>
      <p:tags r:id="rId1"/>
    </p:custDataLst>
    <p:extLst>
      <p:ext uri="{BB962C8B-B14F-4D97-AF65-F5344CB8AC3E}">
        <p14:creationId xmlns:p14="http://schemas.microsoft.com/office/powerpoint/2010/main" val="3014962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NEXT actions</a:t>
            </a:r>
            <a:endParaRPr lang="zh-CN" altLang="en-US" dirty="0"/>
          </a:p>
        </p:txBody>
      </p:sp>
      <p:sp>
        <p:nvSpPr>
          <p:cNvPr id="3" name="内容占位符 2"/>
          <p:cNvSpPr>
            <a:spLocks noGrp="1"/>
          </p:cNvSpPr>
          <p:nvPr>
            <p:ph idx="1"/>
          </p:nvPr>
        </p:nvSpPr>
        <p:spPr/>
        <p:txBody>
          <a:bodyPr/>
          <a:lstStyle/>
          <a:p>
            <a:r>
              <a:rPr lang="en-US" altLang="zh-CN" dirty="0"/>
              <a:t>Make decision on Channel model tables next RAN4 meeting.</a:t>
            </a:r>
          </a:p>
          <a:p>
            <a:r>
              <a:rPr lang="en-US" altLang="zh-CN" dirty="0"/>
              <a:t>Estimation of number of probes with system layout based on the provided channel model table is encouraged. </a:t>
            </a:r>
          </a:p>
          <a:p>
            <a:r>
              <a:rPr lang="en-US" altLang="zh-CN" dirty="0"/>
              <a:t>Next meeting, it is desired to bound the RMS spatial correlation error range</a:t>
            </a:r>
          </a:p>
          <a:p>
            <a:pPr marL="0" indent="0">
              <a:buNone/>
            </a:pPr>
            <a:r>
              <a:rPr lang="en-US" altLang="zh-CN" dirty="0"/>
              <a:t/>
            </a:r>
            <a:br>
              <a:rPr lang="en-US" altLang="zh-CN" dirty="0"/>
            </a:br>
            <a:endParaRPr lang="zh-CN" altLang="en-US" dirty="0"/>
          </a:p>
        </p:txBody>
      </p:sp>
    </p:spTree>
    <p:extLst>
      <p:ext uri="{BB962C8B-B14F-4D97-AF65-F5344CB8AC3E}">
        <p14:creationId xmlns:p14="http://schemas.microsoft.com/office/powerpoint/2010/main" val="13455652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10" ma:contentTypeDescription="Create a new document." ma:contentTypeScope="" ma:versionID="63ea3380e8959d8826adac6c32f07b14">
  <xsd:schema xmlns:xsd="http://www.w3.org/2001/XMLSchema" xmlns:xs="http://www.w3.org/2001/XMLSchema" xmlns:p="http://schemas.microsoft.com/office/2006/metadata/properties" xmlns:ns2="bdd78157-346c-4767-bfdd-352789a5c5f1" xmlns:ns3="878f5c59-aec9-459c-acf8-8cf941473193" targetNamespace="http://schemas.microsoft.com/office/2006/metadata/properties" ma:root="true" ma:fieldsID="27a5bab7bbb5d56c81d39dbf537fecc6" ns2:_="" ns3:_="">
    <xsd:import namespace="bdd78157-346c-4767-bfdd-352789a5c5f1"/>
    <xsd:import namespace="878f5c59-aec9-459c-acf8-8cf94147319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8f5c59-aec9-459c-acf8-8cf94147319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EC46D2F-2B5C-4945-B9A0-8F53F9D5C4C6}">
  <ds:schemaRefs>
    <ds:schemaRef ds:uri="http://schemas.microsoft.com/sharepoint/v3/contenttype/forms"/>
  </ds:schemaRefs>
</ds:datastoreItem>
</file>

<file path=customXml/itemProps2.xml><?xml version="1.0" encoding="utf-8"?>
<ds:datastoreItem xmlns:ds="http://schemas.openxmlformats.org/officeDocument/2006/customXml" ds:itemID="{1F6E5432-22C9-4DE3-B7FA-038EA267B234}">
  <ds:schemaRefs>
    <ds:schemaRef ds:uri="http://www.w3.org/XML/1998/namespace"/>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878f5c59-aec9-459c-acf8-8cf941473193"/>
    <ds:schemaRef ds:uri="http://purl.org/dc/dcmitype/"/>
    <ds:schemaRef ds:uri="bdd78157-346c-4767-bfdd-352789a5c5f1"/>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09D08CD0-50A8-4E2B-9EA3-CA9B414DB5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878f5c59-aec9-459c-acf8-8cf9414731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1325</TotalTime>
  <Words>731</Words>
  <Application>Microsoft Office PowerPoint</Application>
  <PresentationFormat>全屏显示(4:3)</PresentationFormat>
  <Paragraphs>62</Paragraphs>
  <Slides>8</Slides>
  <Notes>4</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vt:i4>
      </vt:variant>
    </vt:vector>
  </HeadingPairs>
  <TitlesOfParts>
    <vt:vector size="13" baseType="lpstr">
      <vt:lpstr>ＭＳ Ｐゴシック</vt:lpstr>
      <vt:lpstr>宋体</vt:lpstr>
      <vt:lpstr>Arial</vt:lpstr>
      <vt:lpstr>Calibri</vt:lpstr>
      <vt:lpstr>Office 主题</vt:lpstr>
      <vt:lpstr>WF on NR MIMO OTA</vt:lpstr>
      <vt:lpstr>General part</vt:lpstr>
      <vt:lpstr>Channel model scaling(1)</vt:lpstr>
      <vt:lpstr>Channel model scaling(2)</vt:lpstr>
      <vt:lpstr>Channel model parameters</vt:lpstr>
      <vt:lpstr>Verification of the Channel Models </vt:lpstr>
      <vt:lpstr>Criteria of test zone size </vt:lpstr>
      <vt:lpstr>NEXT actions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MU and test tolerance</dc:title>
  <dc:creator>Ruixin Wang（CATR）</dc:creator>
  <cp:keywords>CTPClassification=CTP_PUBLIC:VisualMarkings=</cp:keywords>
  <cp:lastModifiedBy>王瑞鑫</cp:lastModifiedBy>
  <cp:revision>855</cp:revision>
  <dcterms:created xsi:type="dcterms:W3CDTF">2016-04-12T20:58:18Z</dcterms:created>
  <dcterms:modified xsi:type="dcterms:W3CDTF">2019-04-12T00:41:51Z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(3)DLo9HkvC3yY/Xy8r03PqJp9TX88XxETegBF9ewcX5jPQtbYUbRtHsCX7h/BCuCUtIEIZ0iPe
0LMW/oV7eAPGqTTYi6ddNaF6clMTU/HlAc/fHHy7XOTgVhBZTEUJxohQTLzhanWXhu2WCf8x
qmOeNVSimdcIybobjArl3LxYVXTyLMZZUq/rYsMIsWvCujsBKk45MWyfZ6/tc/XM30n/yZBo
aizk8TlCdSzRGisPI7</vt:lpwstr>
  </property>
  <property fmtid="{D5CDD505-2E9C-101B-9397-08002B2CF9AE}" pid="3" name="_2015_ms_pID_7253431">
    <vt:lpwstr>RP7bxxUd00Cblz5xBlm4xnRLyH6mjuLJVfOxwd9rzff1l0B6JM8Geu
gAwSdpi8tbNxmROQcYseKdGlB44hI2/JZmdIDlw/jBhaVqixsZ7C7e2fEABtJLRcrW2Mw8vA
zhQ2PbnAd6jmUkjQ2VOT6nEZksQC90wKEQCjzWvx1549EWlHBnpw6SBKRVhGcTTZL+ZsXFad
PPqFWT3i09fimpuZT3LG1f7/QtBh0IWpWAl3</vt:lpwstr>
  </property>
  <property fmtid="{D5CDD505-2E9C-101B-9397-08002B2CF9AE}" pid="4" name="_2015_ms_pID_7253432">
    <vt:lpwstr>UCnXK11tINg2/enhd63zDopqkKr4je24vhQZ
FENOiF9z3D5E48p3E3faj6j+BaZ2pktVmOkHLaS/nqAVuFEulc5k6FxkM0gHR8gjT/Elz5I5
Y+cv2eJ2pyasjOkg5K+mGg==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1464005430</vt:lpwstr>
  </property>
  <property fmtid="{D5CDD505-2E9C-101B-9397-08002B2CF9AE}" pid="9" name="TitusGUID">
    <vt:lpwstr>7ae9abdc-947a-4699-bc5a-913cc8dc90e2</vt:lpwstr>
  </property>
  <property fmtid="{D5CDD505-2E9C-101B-9397-08002B2CF9AE}" pid="10" name="CTP_TimeStamp">
    <vt:lpwstr>2016-11-19 00:27:52Z</vt:lpwstr>
  </property>
  <property fmtid="{D5CDD505-2E9C-101B-9397-08002B2CF9AE}" pid="11" name="CTP_BU">
    <vt:lpwstr>NA</vt:lpwstr>
  </property>
  <property fmtid="{D5CDD505-2E9C-101B-9397-08002B2CF9AE}" pid="12" name="CTP_IDSID">
    <vt:lpwstr>NA</vt:lpwstr>
  </property>
  <property fmtid="{D5CDD505-2E9C-101B-9397-08002B2CF9AE}" pid="13" name="CTP_WWID">
    <vt:lpwstr>NA</vt:lpwstr>
  </property>
  <property fmtid="{D5CDD505-2E9C-101B-9397-08002B2CF9AE}" pid="14" name="CTPClassification">
    <vt:lpwstr>CTP_PUBLIC</vt:lpwstr>
  </property>
  <property fmtid="{D5CDD505-2E9C-101B-9397-08002B2CF9AE}" pid="15" name="RS_Classification">
    <vt:lpwstr>UNRESTRICTED</vt:lpwstr>
  </property>
  <property fmtid="{D5CDD505-2E9C-101B-9397-08002B2CF9AE}" pid="16" name="RS_ClassificationID">
    <vt:i4>0</vt:i4>
  </property>
  <property fmtid="{D5CDD505-2E9C-101B-9397-08002B2CF9AE}" pid="17" name="ContentTypeId">
    <vt:lpwstr>0x01010017CD74E91CD4AF408185E1FC416F4AC4</vt:lpwstr>
  </property>
</Properties>
</file>