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2" r:id="rId3"/>
    <p:sldId id="283" r:id="rId4"/>
    <p:sldId id="284" r:id="rId5"/>
    <p:sldId id="285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82742" autoAdjust="0"/>
  </p:normalViewPr>
  <p:slideViewPr>
    <p:cSldViewPr>
      <p:cViewPr varScale="1">
        <p:scale>
          <a:sx n="85" d="100"/>
          <a:sy n="85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931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0712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116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Way forward on R16 NR mobility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#90 	</a:t>
            </a:r>
          </a:p>
          <a:p>
            <a:r>
              <a:rPr lang="en-US" b="1" dirty="0"/>
              <a:t>Athens, Greece, 25 Feb – 1 Mar, 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R4-1902547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8560" y="-99392"/>
            <a:ext cx="9361040" cy="1143000"/>
          </a:xfrm>
        </p:spPr>
        <p:txBody>
          <a:bodyPr>
            <a:noAutofit/>
          </a:bodyPr>
          <a:lstStyle/>
          <a:p>
            <a:r>
              <a:rPr lang="en-GB" sz="2800" dirty="0"/>
              <a:t>Background: </a:t>
            </a:r>
            <a:r>
              <a:rPr lang="en-US" altLang="zh-CN" sz="2800" dirty="0"/>
              <a:t>objectives in n</a:t>
            </a:r>
            <a:r>
              <a:rPr lang="en-US" sz="2800" dirty="0"/>
              <a:t>ew WID: NR mobility enhancements (RP-181433)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504" y="917912"/>
            <a:ext cx="889248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fontAlgn="auto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To study solution(s) to reduce interruption time during HO/SCG change focusing on the following identified solutions but not limited.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Handover/SCG change with simultaneous connectivity with source cell and target cell.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Make-before-break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Calibri" panose="020F0502020204030204" pitchFamily="34" charset="0"/>
              </a:rPr>
              <a:t>RACH-less handover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fontAlgn="auto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To study solution(s) to improve HO/SCG change reliability and robustness especially considering challenges in high/med frequency focusing on the following identified solutions but not limited.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Conditional handover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marR="0" lvl="1" indent="-285750" fontAlgn="auto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Fast handover failure recovery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RAN2 should avoid increasing signalling overhead.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Calibri" panose="020F0502020204030204" pitchFamily="34" charset="0"/>
              </a:rPr>
              <a:t>Note: LTE mobility enhancements should be used for baseline for fast handover failure recovery, Make-before-break and RACH-less handover. 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fontAlgn="auto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To specify the solutions and agreements agreed during the above study phase. [RAN2/RAN1/RAN3/RAN4]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Note: The following aspects should be considered in above objectives.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Inter and intra frequency handover/SCG change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Inter-CU, intra-CU/inter-DU and intra-DU handover/SCG change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Synchronous and asynchronous deployments as assumed in Rel-15 NR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UE capability on the number of </a:t>
            </a:r>
            <a:r>
              <a:rPr lang="en-GB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Tx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/Rx chains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4000" marR="0" indent="457200" hangingPunct="0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 Low and high velocity</a:t>
            </a:r>
            <a:endParaRPr lang="en-US" sz="10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- FR1 and FR2 frequencies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517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Handover/SCG change with simultaneous connectivity with source cell and target cell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5770" y="1556792"/>
            <a:ext cx="846094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RAN4 </a:t>
            </a:r>
            <a:r>
              <a:rPr lang="en-US" altLang="zh-CN" sz="2400" dirty="0"/>
              <a:t>to </a:t>
            </a:r>
            <a:r>
              <a:rPr lang="en-US" sz="2400" dirty="0"/>
              <a:t>study the feasibility of simultaneous connectivity to both serving and target NR cells in different scenarios.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RAN4 response in LS (R4-1902030) in R16 LTE </a:t>
            </a:r>
            <a:r>
              <a:rPr lang="en-US" dirty="0" err="1"/>
              <a:t>FeMobility</a:t>
            </a:r>
            <a:r>
              <a:rPr lang="en-US" dirty="0"/>
              <a:t> WI can be used as starting point.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 top of response in LS (</a:t>
            </a:r>
            <a:r>
              <a:rPr lang="en-US"/>
              <a:t>R4-1902030) at least </a:t>
            </a:r>
            <a:r>
              <a:rPr lang="en-US" dirty="0"/>
              <a:t>the following additional aspects shall be considered: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Same or different SCS between the source and target cells.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Handover involving cell(s) in FR2, where </a:t>
            </a:r>
            <a:r>
              <a:rPr lang="en-US" dirty="0" err="1"/>
              <a:t>Tx</a:t>
            </a:r>
            <a:r>
              <a:rPr lang="en-US" dirty="0"/>
              <a:t>/Rx beamforming is used.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make-before-break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RAN4 confirms the feasibility of make-before-break handover in at least FR1 intra-frequency synchronous deployment when source and target cells have the same BW and SCS.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Feasibility (and corresponding conditions if feasible) of make-before-break handover in other scenarios will be further studied </a:t>
            </a:r>
            <a:r>
              <a:rPr lang="en-US" altLang="zh-CN" sz="2400" dirty="0" smtClean="0"/>
              <a:t>according  </a:t>
            </a:r>
            <a:r>
              <a:rPr lang="en-US" altLang="zh-CN" sz="2400" dirty="0"/>
              <a:t>to RAN2 progress.</a:t>
            </a:r>
            <a:endParaRPr lang="en-US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2003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RACH-less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RAN4 confirms the feasibility of RACH-less handover in FR1 for at least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intra-frequency </a:t>
            </a:r>
            <a:r>
              <a:rPr lang="en-US" altLang="zh-CN" sz="2400" dirty="0"/>
              <a:t>synchronous case with same SCS between source and target </a:t>
            </a:r>
            <a:r>
              <a:rPr lang="en-US" altLang="zh-CN" sz="2400" dirty="0" smtClean="0"/>
              <a:t>cells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same </a:t>
            </a:r>
            <a:r>
              <a:rPr lang="en-US" altLang="zh-CN" sz="2400" dirty="0"/>
              <a:t>TA or zero TA between source and target cells</a:t>
            </a:r>
            <a:r>
              <a:rPr lang="en-US" altLang="zh-CN" sz="2400" dirty="0" smtClean="0"/>
              <a:t>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Single BS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 beam deployment</a:t>
            </a: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Feasibility</a:t>
            </a:r>
            <a:r>
              <a:rPr lang="en-US" altLang="zh-CN" sz="2400" dirty="0"/>
              <a:t> (and corresponding conditions if feasible)</a:t>
            </a:r>
            <a:r>
              <a:rPr lang="en-US" sz="2400" dirty="0"/>
              <a:t> of RACH-less handover in other scenarios </a:t>
            </a:r>
            <a:r>
              <a:rPr lang="en-US" altLang="zh-CN" sz="2400" dirty="0"/>
              <a:t>will be further </a:t>
            </a:r>
            <a:r>
              <a:rPr lang="en-US" altLang="zh-CN" sz="2400" dirty="0" smtClean="0"/>
              <a:t>studied according  </a:t>
            </a:r>
            <a:r>
              <a:rPr lang="en-US" altLang="zh-CN" sz="2400" dirty="0"/>
              <a:t>to RAN2 progress</a:t>
            </a:r>
            <a:r>
              <a:rPr lang="en-US" sz="2400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3043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7712</TotalTime>
  <Words>418</Words>
  <Application>Microsoft Office PowerPoint</Application>
  <PresentationFormat>On-screen Show (4:3)</PresentationFormat>
  <Paragraphs>45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ＭＳ Ｐゴシック</vt:lpstr>
      <vt:lpstr>SimSun</vt:lpstr>
      <vt:lpstr>SimSun</vt:lpstr>
      <vt:lpstr>Arial</vt:lpstr>
      <vt:lpstr>Calibri</vt:lpstr>
      <vt:lpstr>Courier New</vt:lpstr>
      <vt:lpstr>Symbol</vt:lpstr>
      <vt:lpstr>Times New Roman</vt:lpstr>
      <vt:lpstr>Wingdings</vt:lpstr>
      <vt:lpstr>Office テーマ</vt:lpstr>
      <vt:lpstr>Way forward on R16 NR mobility enhancement</vt:lpstr>
      <vt:lpstr>Background: objectives in new WID: NR mobility enhancements (RP-181433)</vt:lpstr>
      <vt:lpstr>Agreements on Handover/SCG change with simultaneous connectivity with source cell and target cell</vt:lpstr>
      <vt:lpstr>Agreements on make-before-break handover</vt:lpstr>
      <vt:lpstr>Agreements on RACH-less handover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Li, Qiming</cp:lastModifiedBy>
  <cp:revision>365</cp:revision>
  <dcterms:created xsi:type="dcterms:W3CDTF">2017-01-18T16:32:26Z</dcterms:created>
  <dcterms:modified xsi:type="dcterms:W3CDTF">2019-02-28T19:01:13Z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19:01:13Z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