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5" r:id="rId4"/>
    <p:sldId id="273" r:id="rId6"/>
    <p:sldId id="274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/>
  <p:cmAuthor id="2" name="Bill Shvodian" initials="WMS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80" y="77"/>
      </p:cViewPr>
      <p:guideLst>
        <p:guide orient="horz" pos="2160"/>
        <p:guide pos="2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7424-2515-4BE7-9C59-2F9ECB093615}" type="datetimeFigureOut">
              <a:rPr lang="zh-TW" altLang="en-US" smtClean="0"/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B3FF4-9D29-4E3E-BA5D-120BBC8C0A3A}" type="slidenum">
              <a:rPr lang="zh-TW" altLang="en-US" smtClean="0"/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A2AB-81E9-4E22-86B6-D6DF6A3D4ADC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7C9C-C2DA-492E-B60A-F2B7D0641B09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B76A-C84D-4A9F-B08B-71D4F5E0F717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F34-3BA5-465A-B351-9288D2130EFD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012B-6F2E-47FB-B022-83D20CCE73A2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E20CA-85EE-4EF8-8BD9-4E7789FD3B77}" type="datetime1">
              <a:rPr lang="en-US" altLang="zh-TW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9641-C6D7-485F-A2E8-7D0736960B5A}" type="datetime1">
              <a:rPr lang="en-US" altLang="zh-TW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2D5B-2679-4A68-8B39-7A00824907E2}" type="datetime1">
              <a:rPr lang="en-US" altLang="zh-TW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D4AAF-E715-4EA8-819E-855064775BDC}" type="datetime1">
              <a:rPr lang="en-US" altLang="zh-TW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BFEF-B4C2-42A2-BE3E-738D2DDE095D}" type="datetime1">
              <a:rPr lang="en-US" altLang="zh-TW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82276-401F-422B-A186-E0652FC7606F}" type="datetime1">
              <a:rPr lang="en-US" altLang="zh-TW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42D0-D418-4D6F-96D5-63F3F440450B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526" y="2613680"/>
            <a:ext cx="8315324" cy="2228908"/>
          </a:xfrm>
        </p:spPr>
        <p:txBody>
          <a:bodyPr anchor="t">
            <a:normAutofit/>
          </a:bodyPr>
          <a:lstStyle/>
          <a:p>
            <a:r>
              <a:rPr lang="en-US" altLang="zh-TW" sz="4800" dirty="0"/>
              <a:t>Wayforward for PC2 FDD-TDD HPUE</a:t>
            </a:r>
            <a:br>
              <a:rPr lang="en-US" altLang="zh-TW" sz="4800" dirty="0"/>
            </a:br>
            <a:r>
              <a:rPr lang="en-US" altLang="zh-TW" sz="3600" dirty="0" smtClean="0"/>
              <a:t>CHTTL, </a:t>
            </a:r>
            <a:r>
              <a:rPr lang="en-US" altLang="zh-CN" sz="3600" dirty="0" smtClean="0"/>
              <a:t>China </a:t>
            </a:r>
            <a:r>
              <a:rPr lang="en-US" altLang="zh-CN" sz="3600" dirty="0"/>
              <a:t>Unicom, SGS Wireless, Xiaomi</a:t>
            </a:r>
            <a:endParaRPr lang="en-US" altLang="zh-CN" sz="36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4694" y="114658"/>
            <a:ext cx="898284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#90 		                          R4-190</a:t>
            </a:r>
            <a:r>
              <a:rPr lang="en-US" altLang="en-GB" sz="2400" b="1" dirty="0"/>
              <a:t>2452</a:t>
            </a:r>
            <a:r>
              <a:rPr lang="en-GB" altLang="zh-CN" sz="2400" b="1" dirty="0"/>
              <a:t>                                                                     Athens, Greece, 25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Feb – 1</a:t>
            </a:r>
            <a:r>
              <a:rPr lang="en-GB" altLang="zh-CN" sz="2400" b="1" baseline="30000" dirty="0"/>
              <a:t>nd</a:t>
            </a:r>
            <a:r>
              <a:rPr lang="en-GB" altLang="zh-CN" sz="2400" b="1" dirty="0"/>
              <a:t> March, 2019</a:t>
            </a:r>
            <a:endParaRPr lang="zh-CN" altLang="zh-CN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4000" dirty="0"/>
              <a:t>Backgrounds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3498" y="1179094"/>
            <a:ext cx="8758155" cy="5366561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The scope of PC2 FDD-TDD including the following two cases:</a:t>
            </a:r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r>
              <a:rPr lang="en-US" altLang="zh-TW" sz="2055" dirty="0"/>
              <a:t>Note: for case 1 and case 2, the duty cycles of NR TDD can be different.</a:t>
            </a:r>
            <a:endParaRPr lang="en-US" altLang="zh-TW" sz="2055" dirty="0"/>
          </a:p>
          <a:p>
            <a:pPr lvl="1"/>
            <a:r>
              <a:rPr lang="en-US" altLang="zh-TW" sz="2055" dirty="0"/>
              <a:t>RAN4 study starts from case 1, but case 2 is not precluded.</a:t>
            </a:r>
            <a:endParaRPr lang="en-US" altLang="zh-TW" sz="2055" dirty="0"/>
          </a:p>
          <a:p>
            <a:pPr lvl="1"/>
            <a:r>
              <a:rPr lang="en-US" altLang="zh-TW" sz="2055" dirty="0"/>
              <a:t>Example band combination for this study is DC_3_n78</a:t>
            </a:r>
            <a:endParaRPr lang="en-US" altLang="zh-TW" sz="2055" dirty="0"/>
          </a:p>
          <a:p>
            <a:pPr lvl="0"/>
            <a:r>
              <a:rPr lang="en-US" altLang="zh-TW" sz="2395" dirty="0"/>
              <a:t>Some initial aspects and solutions are discussed during RAN4#90 [1]~[7]</a:t>
            </a:r>
            <a:endParaRPr lang="en-US" altLang="zh-TW" sz="2395" dirty="0"/>
          </a:p>
          <a:p>
            <a:pPr lvl="0"/>
            <a:endParaRPr lang="en-US" altLang="zh-TW" sz="2395" dirty="0"/>
          </a:p>
          <a:p>
            <a:pPr lvl="1"/>
            <a:endParaRPr lang="en-US" altLang="zh-TW" sz="2055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  <p:graphicFrame>
        <p:nvGraphicFramePr>
          <p:cNvPr id="5" name="Table 4"/>
          <p:cNvGraphicFramePr/>
          <p:nvPr/>
        </p:nvGraphicFramePr>
        <p:xfrm>
          <a:off x="2012315" y="1713865"/>
          <a:ext cx="5733415" cy="11156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940"/>
                <a:gridCol w="1443990"/>
                <a:gridCol w="1593215"/>
                <a:gridCol w="1652270"/>
              </a:tblGrid>
              <a:tr h="5581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ea typeface="新細明體" panose="02020500000000000000" charset="-120"/>
                          <a:cs typeface="+mn-lt"/>
                        </a:rPr>
                        <a:t> </a:t>
                      </a:r>
                      <a:endParaRPr lang="en-US" sz="1600" b="0">
                        <a:ea typeface="新細明體" panose="02020500000000000000" charset="-12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EN-DC total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LTE maximum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NR maximum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7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Ca</a:t>
                      </a:r>
                      <a:r>
                        <a:rPr lang="en-US" sz="1600" b="0">
                          <a:ea typeface="新細明體" panose="02020500000000000000" charset="-120"/>
                          <a:cs typeface="+mn-lt"/>
                        </a:rPr>
                        <a:t>se 1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87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Case 2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9235" y="40005"/>
            <a:ext cx="8553450" cy="714375"/>
          </a:xfrm>
        </p:spPr>
        <p:txBody>
          <a:bodyPr>
            <a:noAutofit/>
          </a:bodyPr>
          <a:lstStyle/>
          <a:p>
            <a:pPr algn="ctr"/>
            <a:r>
              <a:rPr lang="en-US" altLang="zh-TW" sz="3200" b="1" dirty="0" err="1"/>
              <a:t>Wayforward</a:t>
            </a:r>
            <a:r>
              <a:rPr lang="en-US" altLang="zh-TW" sz="3200" b="1" dirty="0"/>
              <a:t> for PC2 FDD-TDD HPUE</a:t>
            </a:r>
            <a:endParaRPr lang="en-US" altLang="zh-TW" sz="3200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32080" y="874395"/>
            <a:ext cx="8879840" cy="4300855"/>
          </a:xfrm>
        </p:spPr>
        <p:txBody>
          <a:bodyPr>
            <a:normAutofit fontScale="90000"/>
          </a:bodyPr>
          <a:lstStyle/>
          <a:p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For the PC2 FDD-TDD HPUE</a:t>
            </a:r>
            <a:endParaRPr lang="en-US" altLang="zh-TW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Consider re-using MaxUplinkDutyCycle mechanism with weighting function between LTE and NR to constrain the overall weighted Tx duty cycle</a:t>
            </a:r>
            <a:endParaRPr lang="en-US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PC2 FDD-TDD HPUE will fallback to PC3 if the network configuration exceed the MaxUplinkDutyCycle</a:t>
            </a:r>
            <a:endParaRPr lang="en-US" altLang="zh-TW" sz="1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How to apply the uplink duty cycle capability can be further studied</a:t>
            </a:r>
            <a:endParaRPr lang="en-US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Further study the following solutions to meet the overall uplink duty cycle for the PC2 FDD-TDD HPUE, starting from case 1</a:t>
            </a:r>
            <a:endParaRPr lang="en-US" altLang="zh-TW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 1: Reduce Tx time for LTE FDD UL</a:t>
            </a:r>
            <a:endParaRPr lang="en-US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US" altLang="zh-TW" sz="1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Restrict LTE FDD UL transmission by TDM patterns can be considered as the starting point for option 1</a:t>
            </a:r>
            <a:endParaRPr lang="en-US" altLang="zh-TW" sz="1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Option 2: Reduce Tx power for LTE FDD UL</a:t>
            </a:r>
            <a:endParaRPr lang="en-US" altLang="zh-TW" sz="1500" dirty="0">
              <a:solidFill>
                <a:srgbClr val="FF0000"/>
              </a:solidFill>
            </a:endParaRPr>
          </a:p>
          <a:p>
            <a:pPr lvl="1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Other options are not precluded</a:t>
            </a:r>
            <a:endParaRPr lang="en-US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Companies are encouraged to check if option 1 and option 2 are applicable in the SAR requirement</a:t>
            </a:r>
            <a:endParaRPr lang="en-US" altLang="zh-TW" sz="1795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/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Study the Rx desense requirements for </a:t>
            </a:r>
            <a:r>
              <a:rPr lang="en-US" altLang="zh-TW" sz="2000" dirty="0">
                <a:sym typeface="+mn-ea"/>
              </a:rPr>
              <a:t>DC_3_n78, starting from case 1</a:t>
            </a:r>
            <a:endParaRPr lang="en-US" altLang="zh-TW" sz="2000" dirty="0">
              <a:sym typeface="+mn-ea"/>
            </a:endParaRPr>
          </a:p>
          <a:p>
            <a:pPr lvl="1"/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power combinations for Rx desense requirements are agreed as follows</a:t>
            </a:r>
            <a:endParaRPr lang="en-US" altLang="zh-TW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289175" y="5259071"/>
          <a:ext cx="5869940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1894840"/>
                <a:gridCol w="1520825"/>
                <a:gridCol w="1202055"/>
                <a:gridCol w="1252220"/>
              </a:tblGrid>
              <a:tr h="120013">
                <a:tc row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Rx Self-desensitization</a:t>
                      </a:r>
                      <a:b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</a:b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Caused by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Power</a:t>
                      </a:r>
                      <a:b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</a:b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Combination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UL Power Configurations (dBm)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/>
                </a:tc>
              </a:tr>
              <a:tr h="2133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LTE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NR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0013">
                <a:tc row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1 UL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Case 1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23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23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0013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Case 2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23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26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0013">
                <a:tc row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2UL IMD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Case 1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23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23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0013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Case 2</a:t>
                      </a:r>
                      <a:endParaRPr lang="en-US" sz="140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23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Times New Roman" panose="02020603050405020304"/>
                        </a:rPr>
                        <a:t>23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5687" y="365127"/>
            <a:ext cx="7886700" cy="992894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Reference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5" y="1339913"/>
            <a:ext cx="8591738" cy="4465858"/>
          </a:xfrm>
        </p:spPr>
        <p:txBody>
          <a:bodyPr>
            <a:normAutofit/>
          </a:bodyPr>
          <a:lstStyle/>
          <a:p>
            <a:pPr marL="184150" lvl="1" indent="0">
              <a:buNone/>
            </a:pPr>
            <a:r>
              <a:rPr lang="en-US" altLang="zh-TW" sz="2000" dirty="0"/>
              <a:t>[1]  R4-1900256	Discussion on FDD+TDD HPUE	OPPO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/>
              <a:t>[2]  R4-1900534	Power class 2 UE for FDD-TDD EN-DC	MediaTek Inc.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/>
              <a:t>[3] R4-1901028	Discussion on PC2 EN-DC UE(1 LTE FDD band and 1 NR band) for Rel-16	vivo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/>
              <a:t>[4] R4-1901242	Discussion for EN-DC High Power UE with one LTE FDD band and 1 NR TDD band	CHTTL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/>
              <a:t>[5] R4-1901321	Discussion on HPUE for inter-band EN-DC	OPPO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/>
              <a:t>[6] R4-1901799	Applicable scheme to avoid regulatory limits		Huawei Technologies Co., Ltd</a:t>
            </a:r>
            <a:endParaRPr lang="en-US" altLang="zh-TW" sz="2000" dirty="0"/>
          </a:p>
          <a:p>
            <a:pPr marL="184150" lvl="1" indent="0">
              <a:buNone/>
            </a:pPr>
            <a:r>
              <a:rPr lang="en-US" altLang="zh-TW" sz="2000" dirty="0"/>
              <a:t>[7] R4-1901882	Considerations for PC2 FDD-TDD EN-DC	Qualcomm Incorporated</a:t>
            </a: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2348</Words>
  <Application>WPS Presentation</Application>
  <PresentationFormat>全屏显示(4:3)</PresentationFormat>
  <Paragraphs>126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SimSun</vt:lpstr>
      <vt:lpstr>Wingdings</vt:lpstr>
      <vt:lpstr>新細明體</vt:lpstr>
      <vt:lpstr>Times New Roman</vt:lpstr>
      <vt:lpstr>Calibri</vt:lpstr>
      <vt:lpstr>Times New Roman</vt:lpstr>
      <vt:lpstr>Calibri Light</vt:lpstr>
      <vt:lpstr>Microsoft YaHei</vt:lpstr>
      <vt:lpstr>Arial Unicode MS</vt:lpstr>
      <vt:lpstr>Calibri</vt:lpstr>
      <vt:lpstr>Office Theme</vt:lpstr>
      <vt:lpstr>Wayforward for PC2 FDD-TDD HPUE CHTTL, China Unicom, SGS Wireless</vt:lpstr>
      <vt:lpstr>Backgrounds</vt:lpstr>
      <vt:lpstr>Wayforward for PC2 FDD-TDD HPUE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CHT140</cp:lastModifiedBy>
  <cp:revision>435</cp:revision>
  <dcterms:created xsi:type="dcterms:W3CDTF">2018-04-16T22:44:00Z</dcterms:created>
  <dcterms:modified xsi:type="dcterms:W3CDTF">2019-03-01T07:34:12Z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1033-10.2.0.5832</vt:lpwstr>
  </property>
</Properties>
</file>