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59" r:id="rId7"/>
    <p:sldId id="260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BF8F02-175B-49DE-AD91-5CA33A109B1C}" v="72" dt="2019-02-27T13:29:55.0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D5BF8F02-175B-49DE-AD91-5CA33A109B1C}"/>
    <pc:docChg chg="modSld">
      <pc:chgData name="Chunhui Zhang" userId="fdc248b9-f08b-4c7c-a534-e43a1ca2b185" providerId="ADAL" clId="{D5BF8F02-175B-49DE-AD91-5CA33A109B1C}" dt="2019-02-27T13:29:55.050" v="71" actId="20577"/>
      <pc:docMkLst>
        <pc:docMk/>
      </pc:docMkLst>
      <pc:sldChg chg="addSp modSp">
        <pc:chgData name="Chunhui Zhang" userId="fdc248b9-f08b-4c7c-a534-e43a1ca2b185" providerId="ADAL" clId="{D5BF8F02-175B-49DE-AD91-5CA33A109B1C}" dt="2019-02-27T13:29:55.050" v="71" actId="20577"/>
        <pc:sldMkLst>
          <pc:docMk/>
          <pc:sldMk cId="693811196" sldId="256"/>
        </pc:sldMkLst>
        <pc:spChg chg="mod">
          <ac:chgData name="Chunhui Zhang" userId="fdc248b9-f08b-4c7c-a534-e43a1ca2b185" providerId="ADAL" clId="{D5BF8F02-175B-49DE-AD91-5CA33A109B1C}" dt="2019-02-27T13:29:55.050" v="71" actId="20577"/>
          <ac:spMkLst>
            <pc:docMk/>
            <pc:sldMk cId="693811196" sldId="256"/>
            <ac:spMk id="3" creationId="{F45F1FD6-46B3-4DF8-BEF8-A65E28070381}"/>
          </ac:spMkLst>
        </pc:spChg>
        <pc:spChg chg="add mod">
          <ac:chgData name="Chunhui Zhang" userId="fdc248b9-f08b-4c7c-a534-e43a1ca2b185" providerId="ADAL" clId="{D5BF8F02-175B-49DE-AD91-5CA33A109B1C}" dt="2019-02-27T13:29:20.254" v="47" actId="1076"/>
          <ac:spMkLst>
            <pc:docMk/>
            <pc:sldMk cId="693811196" sldId="256"/>
            <ac:spMk id="4" creationId="{5FCEB20C-26BD-4402-8D16-52A370860E60}"/>
          </ac:spMkLst>
        </pc:spChg>
        <pc:spChg chg="add mod">
          <ac:chgData name="Chunhui Zhang" userId="fdc248b9-f08b-4c7c-a534-e43a1ca2b185" providerId="ADAL" clId="{D5BF8F02-175B-49DE-AD91-5CA33A109B1C}" dt="2019-02-27T13:29:49.381" v="70" actId="20577"/>
          <ac:spMkLst>
            <pc:docMk/>
            <pc:sldMk cId="693811196" sldId="256"/>
            <ac:spMk id="5" creationId="{498E272E-3E92-4DE4-A484-A0300B239E3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2019-02-27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2019-02-27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2019-02-27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2019-02-27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WF for R16 LTE-MTC/NB-IoT coexistence with NR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 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FCEB20C-26BD-4402-8D16-52A370860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" y="197879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#90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25 Feb- 1 March 2019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8E272E-3E92-4DE4-A484-A0300B239E3E}"/>
              </a:ext>
            </a:extLst>
          </p:cNvPr>
          <p:cNvSpPr txBox="1"/>
          <p:nvPr/>
        </p:nvSpPr>
        <p:spPr>
          <a:xfrm>
            <a:off x="10075983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R4-1902328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58954"/>
          </a:xfrm>
        </p:spPr>
        <p:txBody>
          <a:bodyPr>
            <a:normAutofit fontScale="85000" lnSpcReduction="20000"/>
          </a:bodyPr>
          <a:lstStyle/>
          <a:p>
            <a:r>
              <a:rPr lang="en-US"/>
              <a:t>RAN4 has sent LS [1] to RAN </a:t>
            </a:r>
            <a:r>
              <a:rPr lang="en-US" dirty="0"/>
              <a:t>on the scope of NR and NB-IoT/</a:t>
            </a:r>
            <a:r>
              <a:rPr lang="en-US" err="1"/>
              <a:t>eMTC</a:t>
            </a:r>
            <a:r>
              <a:rPr lang="en-US"/>
              <a:t> coexistence studies.</a:t>
            </a:r>
            <a:endParaRPr lang="en-US" dirty="0"/>
          </a:p>
          <a:p>
            <a:pPr hangingPunct="0"/>
            <a:r>
              <a:rPr lang="en-US" dirty="0"/>
              <a:t>In RP-182891, “Revised WID: Additional MTC enhancements for </a:t>
            </a:r>
            <a:r>
              <a:rPr lang="en-US"/>
              <a:t>LTE” </a:t>
            </a:r>
            <a:r>
              <a:rPr lang="en-US" dirty="0"/>
              <a:t>one of the objectives </a:t>
            </a:r>
            <a:r>
              <a:rPr lang="en-GB" dirty="0"/>
              <a:t>of improvements for machine-type communications for BL/CE UEs</a:t>
            </a:r>
            <a:r>
              <a:rPr lang="en-US" dirty="0"/>
              <a:t> is as below:</a:t>
            </a:r>
            <a:endParaRPr lang="sv-SE" dirty="0"/>
          </a:p>
          <a:p>
            <a:pPr lvl="1" hangingPunct="0"/>
            <a:r>
              <a:rPr lang="en-GB" b="1" dirty="0"/>
              <a:t>Coexistence with NR:</a:t>
            </a:r>
            <a:endParaRPr lang="sv-SE" dirty="0"/>
          </a:p>
          <a:p>
            <a:pPr lvl="2" hangingPunct="0"/>
            <a:r>
              <a:rPr lang="en-GB" dirty="0"/>
              <a:t>Study NR and LTE specifications to identify possible issues related to coexistence of LTE-MTC with NR [RAN4, RAN1, RAN2]</a:t>
            </a:r>
            <a:endParaRPr lang="sv-SE" dirty="0"/>
          </a:p>
          <a:p>
            <a:r>
              <a:rPr lang="en-US"/>
              <a:t>In RP-182902, “WID revision: Additional enhancements for NB-IoT” one of the objectives </a:t>
            </a:r>
            <a:r>
              <a:rPr lang="en-GB"/>
              <a:t>of improvements for machine-type communications for NB-IoT UEs</a:t>
            </a:r>
            <a:r>
              <a:rPr lang="en-US"/>
              <a:t> is as below:</a:t>
            </a:r>
            <a:endParaRPr lang="sv-SE"/>
          </a:p>
          <a:p>
            <a:pPr lvl="1" hangingPunct="0"/>
            <a:r>
              <a:rPr lang="en-GB" b="1"/>
              <a:t>Coexistence with NR</a:t>
            </a:r>
            <a:endParaRPr lang="en-US"/>
          </a:p>
          <a:p>
            <a:pPr lvl="2" hangingPunct="0"/>
            <a:r>
              <a:rPr lang="en-GB"/>
              <a:t>Study NR and LTE specifications to identify possible issues related to coexistence of FDD/TDD NB-IoT with NR [RAN4, RAN1, RAN2]</a:t>
            </a:r>
            <a:endParaRPr lang="en-US"/>
          </a:p>
          <a:p>
            <a:r>
              <a:rPr lang="sv-SE"/>
              <a:t>The RAN4 work for these WIs started at RAN4#90, and the coexistence objective is treated in contributions </a:t>
            </a:r>
            <a:r>
              <a:rPr lang="sv-SE" dirty="0"/>
              <a:t>[2</a:t>
            </a:r>
            <a:r>
              <a:rPr lang="sv-SE"/>
              <a:t>] – [</a:t>
            </a:r>
            <a:r>
              <a:rPr lang="sv-SE" dirty="0"/>
              <a:t>6] for LTE-M and [</a:t>
            </a:r>
            <a:r>
              <a:rPr lang="sv-SE"/>
              <a:t>7] – [</a:t>
            </a:r>
            <a:r>
              <a:rPr lang="sv-SE" dirty="0"/>
              <a:t>10] </a:t>
            </a:r>
            <a:r>
              <a:rPr lang="sv-SE"/>
              <a:t>for NB-IoT</a:t>
            </a:r>
            <a:r>
              <a:rPr lang="sv-SE" dirty="0"/>
              <a:t>.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826C1E-F5B4-45F6-B493-4E25A0965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 on scope of the R16 co-exsiting study</a:t>
            </a:r>
            <a:br>
              <a:rPr lang="sv-SE" dirty="0"/>
            </a:br>
            <a:r>
              <a:rPr lang="sv-SE" dirty="0"/>
              <a:t>- LTE-M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0C07D4-DC5A-445A-BEC6-53A2A6CA53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sv-SE"/>
              <a:t>Coexistence between R15 NR and R13/R14/R15 LTE-M:</a:t>
            </a:r>
            <a:endParaRPr lang="sv-SE" dirty="0"/>
          </a:p>
          <a:p>
            <a:pPr lvl="1" hangingPunct="0"/>
            <a:r>
              <a:rPr lang="en-GB" dirty="0"/>
              <a:t>For </a:t>
            </a:r>
            <a:r>
              <a:rPr lang="en-GB" dirty="0" err="1"/>
              <a:t>eMTC</a:t>
            </a:r>
            <a:r>
              <a:rPr lang="en-GB" dirty="0"/>
              <a:t> in-band operation co-existence with NR, including the case of NR configured in 15kHz SS Block SCS and the case of 30kHz SS Block SCS as specified in 38.101-1, investigate the following [1]:</a:t>
            </a:r>
            <a:endParaRPr lang="sv-SE" dirty="0"/>
          </a:p>
          <a:p>
            <a:pPr lvl="2" hangingPunct="0"/>
            <a:r>
              <a:rPr lang="en-GB" dirty="0"/>
              <a:t>15KHz, 30KHz, and 60KHz numerologies for NR FR1 concerned bands, with higher priority given first to 15kHz and then to 30kHz</a:t>
            </a:r>
            <a:endParaRPr lang="sv-SE" dirty="0"/>
          </a:p>
          <a:p>
            <a:pPr lvl="2" hangingPunct="0"/>
            <a:r>
              <a:rPr lang="en-GB" dirty="0"/>
              <a:t>Study feasible </a:t>
            </a:r>
            <a:r>
              <a:rPr lang="en-GB" dirty="0" err="1"/>
              <a:t>eMTC</a:t>
            </a:r>
            <a:r>
              <a:rPr lang="en-GB" dirty="0"/>
              <a:t> placement allocation </a:t>
            </a:r>
            <a:r>
              <a:rPr lang="en-US" dirty="0"/>
              <a:t>without RF backward compatibility impact and compatible with Rel’13 </a:t>
            </a:r>
            <a:r>
              <a:rPr lang="en-US" dirty="0" err="1"/>
              <a:t>eMTC</a:t>
            </a:r>
            <a:r>
              <a:rPr lang="en-US" dirty="0"/>
              <a:t> and Rel’15 NR, to operate simultaneously within various NR channel bandwidths</a:t>
            </a:r>
            <a:endParaRPr lang="sv-SE" dirty="0"/>
          </a:p>
          <a:p>
            <a:pPr lvl="2" hangingPunct="0"/>
            <a:r>
              <a:rPr lang="en-GB" dirty="0"/>
              <a:t>Channel raster, PRB and subcarrier grid alignment between </a:t>
            </a:r>
            <a:r>
              <a:rPr lang="en-GB" dirty="0" err="1"/>
              <a:t>eMTC</a:t>
            </a:r>
            <a:r>
              <a:rPr lang="en-GB" dirty="0"/>
              <a:t> and NR</a:t>
            </a:r>
            <a:endParaRPr lang="sv-SE" dirty="0"/>
          </a:p>
          <a:p>
            <a:pPr lvl="2" hangingPunct="0"/>
            <a:r>
              <a:rPr lang="en-GB" dirty="0"/>
              <a:t>synchronization issue between </a:t>
            </a:r>
            <a:r>
              <a:rPr lang="en-GB" dirty="0" err="1"/>
              <a:t>eMTC</a:t>
            </a:r>
            <a:r>
              <a:rPr lang="en-GB" dirty="0"/>
              <a:t> and NR, including timing advance</a:t>
            </a:r>
            <a:endParaRPr lang="sv-SE" dirty="0"/>
          </a:p>
          <a:p>
            <a:pPr lvl="1"/>
            <a:r>
              <a:rPr lang="sv-SE"/>
              <a:t>With the following additions from </a:t>
            </a:r>
            <a:r>
              <a:rPr lang="sv-SE" dirty="0"/>
              <a:t>[4][</a:t>
            </a:r>
            <a:r>
              <a:rPr lang="sv-SE"/>
              <a:t>6]:</a:t>
            </a:r>
            <a:endParaRPr lang="sv-SE" dirty="0"/>
          </a:p>
          <a:p>
            <a:pPr lvl="2"/>
            <a:r>
              <a:rPr lang="sv-SE" dirty="0"/>
              <a:t>Frequency band support in LTE and NR</a:t>
            </a:r>
          </a:p>
          <a:p>
            <a:pPr lvl="2"/>
            <a:r>
              <a:rPr lang="sv-SE" dirty="0"/>
              <a:t>Testablity applicance on RF,  FFS on RRM and demod</a:t>
            </a:r>
          </a:p>
          <a:p>
            <a:r>
              <a:rPr lang="sv-SE"/>
              <a:t>Coexistence between R15/R16 NR and R16 LTE-M:</a:t>
            </a:r>
            <a:endParaRPr lang="sv-SE" dirty="0"/>
          </a:p>
          <a:p>
            <a:pPr lvl="1"/>
            <a:r>
              <a:rPr lang="sv-SE" dirty="0"/>
              <a:t>Based on </a:t>
            </a:r>
            <a:r>
              <a:rPr lang="sv-SE"/>
              <a:t>R16 LTE-MTC </a:t>
            </a:r>
            <a:r>
              <a:rPr lang="sv-SE" dirty="0"/>
              <a:t>WI and scope to be decided on next meeting</a:t>
            </a:r>
          </a:p>
        </p:txBody>
      </p:sp>
    </p:spTree>
    <p:extLst>
      <p:ext uri="{BB962C8B-B14F-4D97-AF65-F5344CB8AC3E}">
        <p14:creationId xmlns:p14="http://schemas.microsoft.com/office/powerpoint/2010/main" val="1324835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E70E-D706-4315-96FD-FACD94F21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 on scope of the R16 co-exsiting study</a:t>
            </a:r>
            <a:br>
              <a:rPr lang="sv-SE" dirty="0"/>
            </a:br>
            <a:r>
              <a:rPr lang="sv-SE" dirty="0"/>
              <a:t>- NB-IoT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EBC60-3CC3-4251-BD5B-7C7453C0B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32043"/>
          </a:xfrm>
        </p:spPr>
        <p:txBody>
          <a:bodyPr>
            <a:normAutofit fontScale="85000" lnSpcReduction="20000"/>
          </a:bodyPr>
          <a:lstStyle/>
          <a:p>
            <a:r>
              <a:rPr lang="sv-SE" dirty="0"/>
              <a:t>Coexistence between R15 NR and R13/R14/R15 NB-IoT:</a:t>
            </a:r>
          </a:p>
          <a:p>
            <a:pPr lvl="1" fontAlgn="base" hangingPunct="0"/>
            <a:r>
              <a:rPr lang="en-US" dirty="0"/>
              <a:t>NB-IoT standalone coexistence with NR is already addressed with MSR specification (TS 37.104).</a:t>
            </a:r>
          </a:p>
          <a:p>
            <a:pPr lvl="1" fontAlgn="base" hangingPunct="0"/>
            <a:r>
              <a:rPr lang="en-US" dirty="0"/>
              <a:t>For NB-IoT in-band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and guard band operation co-existence with NR investigate the following:</a:t>
            </a:r>
            <a:endParaRPr lang="sv-SE" dirty="0"/>
          </a:p>
          <a:p>
            <a:pPr lvl="2" fontAlgn="base" hangingPunct="0"/>
            <a:r>
              <a:rPr lang="en-US" dirty="0"/>
              <a:t>15KHz, 30KHz, and 60KHz numerologies for NR FR1 concerned bands, with higher priority given first to 15kHz and then to 30kHz</a:t>
            </a:r>
            <a:endParaRPr lang="sv-SE" dirty="0"/>
          </a:p>
          <a:p>
            <a:pPr lvl="2" fontAlgn="base" hangingPunct="0"/>
            <a:r>
              <a:rPr lang="en-US" dirty="0"/>
              <a:t>Channel raster, PRB and subcarrier grid alignment between NB-IoT and NR</a:t>
            </a:r>
            <a:endParaRPr lang="sv-SE" dirty="0"/>
          </a:p>
          <a:p>
            <a:pPr lvl="2" fontAlgn="base" hangingPunct="0"/>
            <a:r>
              <a:rPr lang="en-US" dirty="0"/>
              <a:t>Study feasible NB-IoT carrier(s) placement allocation without RF backward compatibility impact and compatible with Rel’13 NB-IoT and Rel’15 NR, to operate simultaneously within various NR channel bandwidths</a:t>
            </a:r>
            <a:endParaRPr lang="sv-SE" dirty="0"/>
          </a:p>
          <a:p>
            <a:pPr lvl="2" fontAlgn="base" hangingPunct="0"/>
            <a:r>
              <a:rPr lang="en-US" dirty="0"/>
              <a:t>Study if the +6dB downlink RE power boosting can still be allowed for both in-band and guard band operation modes when co-existing with NR</a:t>
            </a:r>
            <a:endParaRPr lang="sv-SE" dirty="0"/>
          </a:p>
          <a:p>
            <a:pPr lvl="2" fontAlgn="base" hangingPunct="0"/>
            <a:r>
              <a:rPr lang="en-US" dirty="0"/>
              <a:t>Synchronization issue between NR and NB-IoT, including timing advance</a:t>
            </a:r>
          </a:p>
          <a:p>
            <a:pPr lvl="1" fontAlgn="base" hangingPunct="0"/>
            <a:r>
              <a:rPr lang="sv-SE" dirty="0"/>
              <a:t>With the following additions from [9][10]:</a:t>
            </a:r>
          </a:p>
          <a:p>
            <a:pPr lvl="2" fontAlgn="base" hangingPunct="0"/>
            <a:r>
              <a:rPr lang="sv-SE" dirty="0"/>
              <a:t>Frequency band support in NB-IoT and NR</a:t>
            </a:r>
          </a:p>
          <a:p>
            <a:pPr lvl="2" fontAlgn="base" hangingPunct="0"/>
            <a:r>
              <a:rPr lang="sv-SE" dirty="0"/>
              <a:t>Testablity applicance on RF,  FFS on RRM and demod</a:t>
            </a:r>
          </a:p>
          <a:p>
            <a:r>
              <a:rPr lang="sv-SE" dirty="0"/>
              <a:t>Coexistence between R15/R16 NR and R16 NB-IoT:</a:t>
            </a:r>
          </a:p>
          <a:p>
            <a:pPr lvl="1"/>
            <a:r>
              <a:rPr lang="sv-SE" dirty="0"/>
              <a:t>Based on R16 NB-IoT WI and scope to be decided on next meeting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77467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87304-0537-40A1-A3FC-A27BFC177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 on clarification on the WID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97F4BB-4CA8-449A-9F65-9EB4775A46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As work on R15 NR coexistence with LTE-MTC and NB-IoT is needed for R16 MTC WI, there are two options on how to proceed on R16 WI: </a:t>
            </a:r>
          </a:p>
          <a:p>
            <a:pPr lvl="1"/>
            <a:r>
              <a:rPr lang="sv-SE" dirty="0"/>
              <a:t>Option 1: </a:t>
            </a:r>
          </a:p>
          <a:p>
            <a:pPr lvl="2"/>
            <a:r>
              <a:rPr lang="sv-SE" dirty="0"/>
              <a:t>Update current R16 LTE-MTC WID to include the R15 NR coexistence with LTE-M scope</a:t>
            </a:r>
          </a:p>
          <a:p>
            <a:pPr lvl="2"/>
            <a:r>
              <a:rPr lang="sv-SE" dirty="0"/>
              <a:t>Update current R16 NB-IoT WID to include the R15 NR coexistence with NB-IoT scope</a:t>
            </a:r>
          </a:p>
          <a:p>
            <a:pPr lvl="1"/>
            <a:r>
              <a:rPr lang="sv-SE" dirty="0"/>
              <a:t>Option 2:</a:t>
            </a:r>
          </a:p>
          <a:p>
            <a:pPr lvl="2"/>
            <a:r>
              <a:rPr lang="sv-SE" dirty="0"/>
              <a:t>SI proposal to RAN plenary</a:t>
            </a:r>
          </a:p>
          <a:p>
            <a:r>
              <a:rPr lang="sv-SE" dirty="0"/>
              <a:t>Companies has some preferences on Option 1 and Option 2:</a:t>
            </a:r>
          </a:p>
          <a:p>
            <a:pPr lvl="1"/>
            <a:r>
              <a:rPr lang="sv-SE" dirty="0"/>
              <a:t>Ericsson, Nokia favour Option 1, as option 2 imply work dependency</a:t>
            </a:r>
          </a:p>
          <a:p>
            <a:pPr lvl="1"/>
            <a:r>
              <a:rPr lang="sv-SE" dirty="0"/>
              <a:t>Huawei favour Option 2, </a:t>
            </a:r>
          </a:p>
        </p:txBody>
      </p:sp>
    </p:spTree>
    <p:extLst>
      <p:ext uri="{BB962C8B-B14F-4D97-AF65-F5344CB8AC3E}">
        <p14:creationId xmlns:p14="http://schemas.microsoft.com/office/powerpoint/2010/main" val="392085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568AE-0A61-4270-9AC0-9A7BCE8AF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References (LTE-M</a:t>
            </a:r>
            <a:r>
              <a:rPr lang="sv-SE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6621BF-D968-492F-87FD-EB38F0363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32157"/>
            <a:ext cx="10515600" cy="4351338"/>
          </a:xfrm>
        </p:spPr>
        <p:txBody>
          <a:bodyPr/>
          <a:lstStyle/>
          <a:p>
            <a:r>
              <a:rPr lang="en-US" dirty="0"/>
              <a:t>[1] R4-1811841,LS to RAN on the scope of NR and NB-IoT/</a:t>
            </a:r>
            <a:r>
              <a:rPr lang="en-US" dirty="0" err="1"/>
              <a:t>eMTC</a:t>
            </a:r>
            <a:r>
              <a:rPr lang="en-US" dirty="0"/>
              <a:t> </a:t>
            </a:r>
            <a:r>
              <a:rPr lang="en-US" dirty="0" err="1"/>
              <a:t>Coexistance</a:t>
            </a:r>
            <a:r>
              <a:rPr lang="en-US" dirty="0"/>
              <a:t>, Huawei</a:t>
            </a:r>
            <a:endParaRPr lang="sv-SE" dirty="0"/>
          </a:p>
          <a:p>
            <a:r>
              <a:rPr lang="en-US" dirty="0"/>
              <a:t>[2] </a:t>
            </a:r>
            <a:r>
              <a:rPr lang="sv-SE" dirty="0"/>
              <a:t>R4-1900505, Discussion on NR and MTC coexistence, ZTE Corporation</a:t>
            </a:r>
          </a:p>
          <a:p>
            <a:r>
              <a:rPr lang="en-US" dirty="0"/>
              <a:t>[3] </a:t>
            </a:r>
            <a:r>
              <a:rPr lang="sv-SE" dirty="0"/>
              <a:t>R4-1901656, overview of LTE-M and NR co-existing,Ericsson</a:t>
            </a:r>
          </a:p>
          <a:p>
            <a:r>
              <a:rPr lang="en-US" dirty="0"/>
              <a:t>[4] </a:t>
            </a:r>
            <a:r>
              <a:rPr lang="sv-SE" dirty="0"/>
              <a:t>R4-1901657, scope of LTE-M and NR co-existing, Ericsson</a:t>
            </a:r>
          </a:p>
          <a:p>
            <a:r>
              <a:rPr lang="en-US" dirty="0"/>
              <a:t>[5] </a:t>
            </a:r>
            <a:r>
              <a:rPr lang="sv-SE" dirty="0"/>
              <a:t>R4-1901658, channel raster of LTE-M and NR co-existing,Ericsson</a:t>
            </a:r>
          </a:p>
          <a:p>
            <a:r>
              <a:rPr lang="en-US" dirty="0"/>
              <a:t>[6] </a:t>
            </a:r>
            <a:r>
              <a:rPr lang="sv-SE" dirty="0"/>
              <a:t>R4-1901971, Recommendations on LTE-MTC coexistence with NR	Nokia, Nokia Shanghai Bell</a:t>
            </a:r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88674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03022-CD80-49AD-AA51-FD1E7B413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References (NB-IoT</a:t>
            </a:r>
            <a:r>
              <a:rPr lang="sv-SE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B474F-2E41-491D-9F2E-25C10183A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[7] R4-1900507, Discussion on NR and NB-IoT coexistence,	ZTE Corporation</a:t>
            </a:r>
          </a:p>
          <a:p>
            <a:r>
              <a:rPr lang="sv-SE" dirty="0"/>
              <a:t>[8] R4-1901400,NB-IoT NR coexistence - Channel raster,Ericsson</a:t>
            </a:r>
          </a:p>
          <a:p>
            <a:r>
              <a:rPr lang="sv-SE" dirty="0"/>
              <a:t>[9]R4-1901401, NB-IoT and NR coexistence scope,Ericsson</a:t>
            </a:r>
          </a:p>
          <a:p>
            <a:r>
              <a:rPr lang="sv-SE" dirty="0"/>
              <a:t>[10] R4-1901487,Recommendations on NB-IoT coexistence with NR	, Nokia, Nokia Shanghai Bell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75374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782</Words>
  <Application>Microsoft Office PowerPoint</Application>
  <PresentationFormat>Widescreen</PresentationFormat>
  <Paragraphs>62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 Unicode MS</vt:lpstr>
      <vt:lpstr>Arial</vt:lpstr>
      <vt:lpstr>Calibri</vt:lpstr>
      <vt:lpstr>Calibri Light</vt:lpstr>
      <vt:lpstr>Office Theme</vt:lpstr>
      <vt:lpstr>WF for R16 LTE-MTC/NB-IoT coexistence with NR</vt:lpstr>
      <vt:lpstr>Background</vt:lpstr>
      <vt:lpstr>WF on scope of the R16 co-exsiting study - LTE-M </vt:lpstr>
      <vt:lpstr>WF on scope of the R16 co-exsiting study - NB-IoT</vt:lpstr>
      <vt:lpstr>WF on clarification on the WID scope</vt:lpstr>
      <vt:lpstr>References (LTE-M)</vt:lpstr>
      <vt:lpstr>References (NB-IoT)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lastModifiedBy>Chunhui Zhang</cp:lastModifiedBy>
  <cp:revision>58</cp:revision>
  <dcterms:created xsi:type="dcterms:W3CDTF">2018-11-12T22:28:56Z</dcterms:created>
  <dcterms:modified xsi:type="dcterms:W3CDTF">2019-02-27T13:29:58Z</dcterms:modified>
</cp:coreProperties>
</file>