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3"/>
  </p:notesMasterIdLst>
  <p:sldIdLst>
    <p:sldId id="256" r:id="rId5"/>
    <p:sldId id="401" r:id="rId6"/>
    <p:sldId id="411" r:id="rId7"/>
    <p:sldId id="418" r:id="rId8"/>
    <p:sldId id="417" r:id="rId9"/>
    <p:sldId id="419" r:id="rId10"/>
    <p:sldId id="407" r:id="rId11"/>
    <p:sldId id="408" r:id="rId1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904" autoAdjust="0"/>
    <p:restoredTop sz="87234" autoAdjust="0"/>
  </p:normalViewPr>
  <p:slideViewPr>
    <p:cSldViewPr>
      <p:cViewPr>
        <p:scale>
          <a:sx n="150" d="100"/>
          <a:sy n="150" d="100"/>
        </p:scale>
        <p:origin x="-882" y="31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1" d="100"/>
          <a:sy n="51" d="100"/>
        </p:scale>
        <p:origin x="2624" y="4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01.03.2019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3/1/2019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3/1/2019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3/1/2019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3/1/2019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3/1/2019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3/1/2019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3/1/2019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3/1/2019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3/1/2019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3/1/2019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3/1/2019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3/1/2019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1524000" y="2121281"/>
            <a:ext cx="6157855" cy="1963738"/>
          </a:xfrm>
        </p:spPr>
        <p:txBody>
          <a:bodyPr/>
          <a:lstStyle/>
          <a:p>
            <a:pPr eaLnBrk="1" hangingPunct="1"/>
            <a:r>
              <a:rPr lang="en-GB" b="1" dirty="0" smtClean="0"/>
              <a:t>WF </a:t>
            </a:r>
            <a:r>
              <a:rPr lang="en-GB" b="1" dirty="0"/>
              <a:t>on </a:t>
            </a:r>
            <a:r>
              <a:rPr lang="en-GB" b="1" dirty="0" smtClean="0"/>
              <a:t>simulation assumptions for BC tolerance requirements</a:t>
            </a:r>
            <a:endParaRPr lang="en-GB" altLang="en-US" sz="4000" b="1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48640" y="4343400"/>
            <a:ext cx="7924800" cy="410781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chemeClr val="tx1"/>
                </a:solidFill>
              </a:rPr>
              <a:t>LG Electronics</a:t>
            </a:r>
            <a:endParaRPr lang="en-US" altLang="en-US" sz="2800" dirty="0">
              <a:solidFill>
                <a:srgbClr val="FF0000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4414" y="323850"/>
            <a:ext cx="4384085" cy="13926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ts val="300"/>
              </a:spcBef>
              <a:spcAft>
                <a:spcPts val="200"/>
              </a:spcAft>
              <a:buNone/>
            </a:pPr>
            <a:r>
              <a:rPr lang="en-US" altLang="zh-CN" sz="1800" b="1" dirty="0"/>
              <a:t>3GPP TSG-RAN </a:t>
            </a:r>
            <a:r>
              <a:rPr lang="en-US" altLang="zh-CN" sz="1800" b="1" dirty="0" smtClean="0"/>
              <a:t>WG4 #90 Meeting</a:t>
            </a:r>
          </a:p>
          <a:p>
            <a:pPr>
              <a:spcBef>
                <a:spcPts val="300"/>
              </a:spcBef>
              <a:spcAft>
                <a:spcPts val="200"/>
              </a:spcAft>
              <a:buNone/>
            </a:pPr>
            <a:r>
              <a:rPr lang="en-GB" sz="1800" b="1" dirty="0" smtClean="0"/>
              <a:t>Athens, Greece, 25</a:t>
            </a:r>
            <a:r>
              <a:rPr lang="en-GB" sz="1800" b="1" baseline="30000" dirty="0" smtClean="0"/>
              <a:t>th</a:t>
            </a:r>
            <a:r>
              <a:rPr lang="en-GB" sz="1800" b="1" dirty="0" smtClean="0"/>
              <a:t> Feb. – 01</a:t>
            </a:r>
            <a:r>
              <a:rPr lang="en-GB" sz="1800" b="1" baseline="30000" dirty="0" smtClean="0"/>
              <a:t>st</a:t>
            </a:r>
            <a:r>
              <a:rPr lang="en-GB" sz="1800" b="1" dirty="0" smtClean="0"/>
              <a:t> March, 2019</a:t>
            </a:r>
          </a:p>
          <a:p>
            <a:pPr>
              <a:spcBef>
                <a:spcPts val="300"/>
              </a:spcBef>
              <a:spcAft>
                <a:spcPts val="200"/>
              </a:spcAft>
              <a:buNone/>
            </a:pPr>
            <a:r>
              <a:rPr lang="en-US" altLang="zh-CN" sz="1800" b="1" dirty="0" smtClean="0"/>
              <a:t>Agenda Item: </a:t>
            </a:r>
            <a:r>
              <a:rPr lang="en-US" altLang="ko-KR" sz="1800" b="1" dirty="0" smtClean="0"/>
              <a:t>6.7.8.3.2</a:t>
            </a:r>
          </a:p>
          <a:p>
            <a:pPr>
              <a:spcBef>
                <a:spcPts val="300"/>
              </a:spcBef>
              <a:spcAft>
                <a:spcPts val="200"/>
              </a:spcAft>
              <a:buNone/>
            </a:pPr>
            <a:r>
              <a:rPr lang="en-US" altLang="zh-CN" sz="1800" b="1" dirty="0" smtClean="0"/>
              <a:t>Document for : Approval</a:t>
            </a:r>
            <a:endParaRPr lang="en-US" altLang="zh-CN" sz="1800" b="1" dirty="0"/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724391" y="32385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GB" altLang="zh-CN" sz="1800" b="1" dirty="0" smtClean="0"/>
              <a:t>R4-1902684</a:t>
            </a:r>
            <a:endParaRPr lang="en-GB" altLang="zh-CN" sz="1800" b="1" dirty="0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392907"/>
            <a:ext cx="8229600" cy="673893"/>
          </a:xfrm>
        </p:spPr>
        <p:txBody>
          <a:bodyPr/>
          <a:lstStyle/>
          <a:p>
            <a:r>
              <a:rPr lang="en-GB" b="1" dirty="0" smtClean="0"/>
              <a:t>Background</a:t>
            </a:r>
            <a:endParaRPr lang="en-GB" b="1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04800" y="1447800"/>
            <a:ext cx="8534400" cy="5029199"/>
          </a:xfrm>
        </p:spPr>
        <p:txBody>
          <a:bodyPr/>
          <a:lstStyle/>
          <a:p>
            <a:pPr lvl="0" latinLnBrk="0"/>
            <a:r>
              <a:rPr lang="en-US" dirty="0" smtClean="0"/>
              <a:t>RAN Plenary agreed to specify BC tolerance requirements for UE feature 2-20 set to 0 [1]</a:t>
            </a:r>
          </a:p>
          <a:p>
            <a:pPr lvl="0" latinLnBrk="0"/>
            <a:r>
              <a:rPr lang="en-US" dirty="0" smtClean="0"/>
              <a:t>RAN4 agreed to decide [x]-tile % and [Y] dB based on delta EIRP CDF curve</a:t>
            </a:r>
          </a:p>
          <a:p>
            <a:pPr lvl="1"/>
            <a:r>
              <a:rPr lang="en-US" sz="1800" dirty="0" smtClean="0"/>
              <a:t>Candidate [x]-tile % is one of set in [80%, 85%, 90%, 95%, 100%]. </a:t>
            </a:r>
            <a:r>
              <a:rPr lang="en-GB" altLang="ko-KR" sz="1800" dirty="0"/>
              <a:t>In addition, companies can also check other point, e.g., 60%</a:t>
            </a:r>
            <a:endParaRPr lang="en-US" sz="1800" dirty="0" smtClean="0"/>
          </a:p>
          <a:p>
            <a:pPr marL="0" lvl="0" indent="0" latinLnBrk="0">
              <a:buNone/>
            </a:pPr>
            <a:endParaRPr lang="en-US" sz="1800" dirty="0"/>
          </a:p>
          <a:p>
            <a:pPr lvl="0" latinLnBrk="0"/>
            <a:r>
              <a:rPr lang="en-US" dirty="0" smtClean="0"/>
              <a:t>Agreements in AH meeting [2]</a:t>
            </a:r>
          </a:p>
          <a:p>
            <a:pPr lvl="1"/>
            <a:r>
              <a:rPr lang="en-US" altLang="ko-KR" sz="1800" dirty="0"/>
              <a:t>Test point is top 50% EIRP2 points for PC3 UE </a:t>
            </a:r>
          </a:p>
          <a:p>
            <a:pPr lvl="1"/>
            <a:r>
              <a:rPr lang="en-US" altLang="ko-KR" sz="1800" dirty="0" smtClean="0"/>
              <a:t>Option3  in </a:t>
            </a:r>
            <a:r>
              <a:rPr lang="en-US" sz="1800" dirty="0" smtClean="0"/>
              <a:t>Test procedure [2] is baseline</a:t>
            </a:r>
          </a:p>
          <a:p>
            <a:pPr lvl="1"/>
            <a:r>
              <a:rPr lang="en-US" sz="1800" dirty="0" smtClean="0"/>
              <a:t>Basic principle : Test procedure and test point will be decided as package to reduce the OTA test time [3]</a:t>
            </a:r>
          </a:p>
          <a:p>
            <a:pPr lvl="1"/>
            <a:r>
              <a:rPr lang="en-GB" altLang="ko-KR" sz="1800" dirty="0" smtClean="0"/>
              <a:t>The </a:t>
            </a:r>
            <a:r>
              <a:rPr lang="en-GB" altLang="ko-KR" sz="1800" dirty="0"/>
              <a:t>same polarization </a:t>
            </a:r>
            <a:r>
              <a:rPr lang="en-GB" altLang="ko-KR" sz="1800" dirty="0" smtClean="0"/>
              <a:t>combining option will be used for </a:t>
            </a:r>
            <a:r>
              <a:rPr lang="en-GB" altLang="ko-KR" sz="1800" dirty="0"/>
              <a:t>both EIRP1 and </a:t>
            </a:r>
            <a:r>
              <a:rPr lang="en-GB" altLang="ko-KR" sz="1800" dirty="0" smtClean="0"/>
              <a:t>EIRP2[2]</a:t>
            </a:r>
          </a:p>
          <a:p>
            <a:pPr lvl="2"/>
            <a:r>
              <a:rPr lang="x-none" altLang="ko-KR" sz="1600" dirty="0"/>
              <a:t>Option 3: EIRP CDF is derived based on data vector [maximum </a:t>
            </a:r>
            <a:r>
              <a:rPr lang="x-none" altLang="ko-KR" sz="1600" dirty="0" smtClean="0"/>
              <a:t>(</a:t>
            </a:r>
            <a:r>
              <a:rPr lang="en-US" altLang="ko-KR" sz="1600" dirty="0" smtClean="0"/>
              <a:t>V-V + V-H</a:t>
            </a:r>
            <a:r>
              <a:rPr lang="x-none" altLang="ko-KR" sz="1600" dirty="0" smtClean="0"/>
              <a:t>, </a:t>
            </a:r>
            <a:r>
              <a:rPr lang="en-US" altLang="ko-KR" sz="1600" dirty="0" smtClean="0"/>
              <a:t>H-V+H-H</a:t>
            </a:r>
            <a:r>
              <a:rPr lang="x-none" altLang="ko-KR" sz="1600" dirty="0" smtClean="0"/>
              <a:t>)] </a:t>
            </a:r>
            <a:r>
              <a:rPr lang="x-none" altLang="ko-KR" sz="1600" dirty="0"/>
              <a:t>cross all testing points   </a:t>
            </a:r>
            <a:endParaRPr lang="ko-KR" altLang="ko-KR" sz="1600" dirty="0"/>
          </a:p>
          <a:p>
            <a:pPr lvl="2"/>
            <a:endParaRPr lang="en-GB" altLang="ko-KR" sz="1600" b="1" dirty="0"/>
          </a:p>
          <a:p>
            <a:pPr lvl="1"/>
            <a:endParaRPr lang="en-US" sz="180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3049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392907"/>
            <a:ext cx="8229600" cy="673893"/>
          </a:xfrm>
        </p:spPr>
        <p:txBody>
          <a:bodyPr/>
          <a:lstStyle/>
          <a:p>
            <a:r>
              <a:rPr lang="en-GB" b="1" dirty="0" smtClean="0"/>
              <a:t>WF on General UE RF parameters</a:t>
            </a:r>
            <a:endParaRPr lang="en-GB" b="1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30203" y="1219200"/>
            <a:ext cx="8356597" cy="5334000"/>
          </a:xfrm>
        </p:spPr>
        <p:txBody>
          <a:bodyPr/>
          <a:lstStyle/>
          <a:p>
            <a:pPr lvl="0" latinLnBrk="0"/>
            <a:r>
              <a:rPr lang="en-US" dirty="0" smtClean="0"/>
              <a:t>Basic RF parameters: reuse the simulation assumptions for Peak/Spherical EIRP requirements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5402732"/>
              </p:ext>
            </p:extLst>
          </p:nvPr>
        </p:nvGraphicFramePr>
        <p:xfrm>
          <a:off x="244366" y="2044968"/>
          <a:ext cx="8610600" cy="4432031"/>
        </p:xfrm>
        <a:graphic>
          <a:graphicData uri="http://schemas.openxmlformats.org/drawingml/2006/table">
            <a:tbl>
              <a:tblPr/>
              <a:tblGrid>
                <a:gridCol w="345470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6009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29734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198453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191311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UE RF parameters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ko-KR" sz="12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Unit</a:t>
                      </a:r>
                      <a:endParaRPr lang="ko-KR" altLang="en-US" sz="1200" b="1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Value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Notes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8262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Frequency </a:t>
                      </a:r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band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n257/n258/n260/n261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Antenna</a:t>
                      </a:r>
                      <a:r>
                        <a:rPr lang="en-US" sz="12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performance can be different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8262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Measurement</a:t>
                      </a:r>
                      <a:r>
                        <a:rPr lang="en-US" sz="1200" b="1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Grid</a:t>
                      </a:r>
                      <a:endParaRPr lang="en-US" sz="12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degree</a:t>
                      </a:r>
                      <a:endParaRPr lang="ko-KR" alt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7.5</a:t>
                      </a:r>
                      <a:r>
                        <a:rPr lang="en-US" altLang="ko-KR" sz="12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Symbol" panose="05050102010706020507" pitchFamily="18" charset="2"/>
                        </a:rPr>
                        <a:t></a:t>
                      </a:r>
                      <a:r>
                        <a:rPr lang="en-US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or 15</a:t>
                      </a:r>
                      <a:r>
                        <a:rPr lang="en-US" altLang="ko-KR" sz="12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Symbol" panose="05050102010706020507" pitchFamily="18" charset="2"/>
                        </a:rPr>
                        <a:t></a:t>
                      </a:r>
                      <a:endParaRPr lang="en-GB" altLang="ko-KR" sz="1200" b="0" i="0" u="none" strike="noStrike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  <a:sym typeface="Symbol" panose="05050102010706020507" pitchFamily="18" charset="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Peak EIRP is 7.5</a:t>
                      </a:r>
                    </a:p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Spherical EIRP is 15</a:t>
                      </a:r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524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# of element </a:t>
                      </a:r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antenna in an antenna module/set</a:t>
                      </a:r>
                      <a:b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(# of </a:t>
                      </a:r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panels, </a:t>
                      </a:r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# of </a:t>
                      </a:r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analog</a:t>
                      </a:r>
                      <a:r>
                        <a:rPr lang="en-US" sz="12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beam(K)</a:t>
                      </a:r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etc.)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 </a:t>
                      </a:r>
                    </a:p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(2 panels, # total beam: 8,16,32)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Consider switched 2 panels.</a:t>
                      </a:r>
                    </a:p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These parameters will be depend on UE implementation. Other</a:t>
                      </a:r>
                      <a:r>
                        <a:rPr lang="en-US" sz="12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values are not precluded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9131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Polarization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 polarization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62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Antenna </a:t>
                      </a:r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location </a:t>
                      </a:r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(front, back, top-side, left-side, right-side, bottom-side)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Left/right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combination of the lists are not precluded.</a:t>
                      </a:r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542047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Phase Error per</a:t>
                      </a:r>
                      <a:r>
                        <a:rPr lang="en-US" sz="1200" b="1" i="0" u="none" strike="noStrike" kern="1200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Antenna element(</a:t>
                      </a:r>
                      <a:r>
                        <a:rPr lang="el-GR" altLang="ko-KR" sz="1200" b="0" dirty="0" smtClean="0">
                          <a:solidFill>
                            <a:srgbClr val="FF0000"/>
                          </a:solidFill>
                        </a:rPr>
                        <a:t>δ</a:t>
                      </a:r>
                      <a:r>
                        <a:rPr lang="en-US" altLang="ko-KR" sz="1200" b="0" baseline="-25000" dirty="0" err="1" smtClean="0">
                          <a:solidFill>
                            <a:srgbClr val="FF0000"/>
                          </a:solidFill>
                        </a:rPr>
                        <a:t>pk</a:t>
                      </a:r>
                      <a:r>
                        <a:rPr lang="en-GB" altLang="ko-KR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altLang="ko-KR" sz="1200" b="0" i="0" u="none" strike="noStrike" kern="1200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lang="en-US" sz="1200" b="1" i="0" u="none" strike="noStrike" kern="1200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200" b="1" i="0" u="none" strike="noStrike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Amplitude Error per Antenna element(</a:t>
                      </a:r>
                      <a:r>
                        <a:rPr lang="el-GR" altLang="ko-KR" sz="1200" b="0" dirty="0" smtClean="0">
                          <a:solidFill>
                            <a:srgbClr val="FF0000"/>
                          </a:solidFill>
                        </a:rPr>
                        <a:t>δ</a:t>
                      </a:r>
                      <a:r>
                        <a:rPr lang="en-US" altLang="ko-KR" sz="1800" b="0" baseline="-25000" dirty="0" err="1" smtClean="0">
                          <a:solidFill>
                            <a:srgbClr val="FF0000"/>
                          </a:solidFill>
                        </a:rPr>
                        <a:t>ak</a:t>
                      </a:r>
                      <a:r>
                        <a:rPr lang="en-GB" altLang="ko-KR" sz="18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altLang="ko-KR" sz="1200" b="0" i="0" u="none" strike="noStrike" kern="1200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en-US" altLang="ko-KR" sz="1200" b="0" i="0" u="none" strike="noStrike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Degree/</a:t>
                      </a:r>
                    </a:p>
                    <a:p>
                      <a:pPr algn="ctr" fontAlgn="ctr"/>
                      <a:r>
                        <a:rPr lang="en-US" altLang="ko-KR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dB</a:t>
                      </a:r>
                      <a:endParaRPr lang="ko-KR" alt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altLang="ko-KR" sz="1200" b="1" dirty="0" smtClean="0">
                          <a:solidFill>
                            <a:srgbClr val="FF0000"/>
                          </a:solidFill>
                        </a:rPr>
                        <a:t>δ</a:t>
                      </a:r>
                      <a:r>
                        <a:rPr lang="en-US" altLang="ko-KR" sz="1200" b="1" baseline="-25000" dirty="0" err="1" smtClean="0">
                          <a:solidFill>
                            <a:srgbClr val="FF0000"/>
                          </a:solidFill>
                        </a:rPr>
                        <a:t>pk</a:t>
                      </a:r>
                      <a:r>
                        <a:rPr lang="en-GB" altLang="ko-KR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 ~ </a:t>
                      </a:r>
                      <a:r>
                        <a:rPr lang="en-GB" altLang="ko-KR" sz="12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N(0,</a:t>
                      </a:r>
                      <a:r>
                        <a:rPr lang="en-GB" altLang="ko-KR" sz="12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sym typeface="Symbol" panose="05050102010706020507" pitchFamily="18" charset="2"/>
                        </a:rPr>
                        <a:t> </a:t>
                      </a:r>
                      <a:r>
                        <a:rPr lang="en-GB" altLang="ko-KR" sz="1200" b="0" i="0" u="none" strike="noStrike" baseline="300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sym typeface="Symbol" panose="05050102010706020507" pitchFamily="18" charset="2"/>
                        </a:rPr>
                        <a:t>2</a:t>
                      </a:r>
                      <a:r>
                        <a:rPr lang="en-GB" altLang="ko-KR" sz="12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) with</a:t>
                      </a:r>
                      <a:r>
                        <a:rPr lang="en-GB" altLang="ko-KR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GB" altLang="ko-KR" sz="12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sym typeface="Symbol" panose="05050102010706020507" pitchFamily="18" charset="2"/>
                        </a:rPr>
                        <a:t></a:t>
                      </a:r>
                      <a:r>
                        <a:rPr lang="en-GB" altLang="ko-KR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=</a:t>
                      </a:r>
                      <a:r>
                        <a:rPr lang="en-US" altLang="ko-KR" sz="12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[0~30</a:t>
                      </a:r>
                      <a:r>
                        <a:rPr lang="en-US" altLang="ko-KR" sz="12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]</a:t>
                      </a:r>
                      <a:r>
                        <a:rPr lang="en-US" altLang="ko-KR" sz="12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Symbol" panose="05050102010706020507" pitchFamily="18" charset="2"/>
                        </a:rPr>
                        <a:t></a:t>
                      </a:r>
                      <a:endParaRPr lang="en-GB" altLang="ko-KR" sz="1200" b="0" i="0" u="none" strike="noStrike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  <a:sym typeface="Symbol" panose="05050102010706020507" pitchFamily="18" charset="2"/>
                      </a:endParaRP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altLang="ko-KR" sz="1200" b="1" dirty="0" smtClean="0">
                          <a:solidFill>
                            <a:srgbClr val="FF0000"/>
                          </a:solidFill>
                        </a:rPr>
                        <a:t>δ</a:t>
                      </a:r>
                      <a:r>
                        <a:rPr lang="en-US" altLang="ko-KR" sz="1200" b="1" baseline="-25000" dirty="0" err="1" smtClean="0">
                          <a:solidFill>
                            <a:srgbClr val="FF0000"/>
                          </a:solidFill>
                        </a:rPr>
                        <a:t>ak</a:t>
                      </a:r>
                      <a:r>
                        <a:rPr lang="en-GB" altLang="ko-KR" sz="12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 ~ N(0,</a:t>
                      </a:r>
                      <a:r>
                        <a:rPr lang="en-GB" altLang="ko-KR" sz="12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sym typeface="Symbol" panose="05050102010706020507" pitchFamily="18" charset="2"/>
                        </a:rPr>
                        <a:t> </a:t>
                      </a:r>
                      <a:r>
                        <a:rPr lang="en-GB" altLang="ko-KR" sz="1200" b="0" i="0" u="none" strike="noStrike" baseline="300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sym typeface="Symbol" panose="05050102010706020507" pitchFamily="18" charset="2"/>
                        </a:rPr>
                        <a:t>2</a:t>
                      </a:r>
                      <a:r>
                        <a:rPr lang="en-GB" altLang="ko-KR" sz="12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) with </a:t>
                      </a:r>
                      <a:r>
                        <a:rPr lang="en-GB" altLang="ko-KR" sz="12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sym typeface="Symbol" panose="05050102010706020507" pitchFamily="18" charset="2"/>
                        </a:rPr>
                        <a:t></a:t>
                      </a:r>
                      <a:r>
                        <a:rPr lang="en-GB" altLang="ko-KR" sz="12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= </a:t>
                      </a:r>
                      <a:r>
                        <a:rPr lang="en-GB" altLang="ko-KR" sz="12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[0~</a:t>
                      </a:r>
                      <a:r>
                        <a:rPr lang="en-GB" altLang="ko-KR" sz="12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sym typeface="Symbol" panose="05050102010706020507" pitchFamily="18" charset="2"/>
                        </a:rPr>
                        <a:t>2</a:t>
                      </a:r>
                      <a:r>
                        <a:rPr lang="en-GB" altLang="ko-KR" sz="12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]dB</a:t>
                      </a:r>
                      <a:endParaRPr lang="en-GB" altLang="ko-KR" sz="120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Other distributions are not precluded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08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1" strike="noStrike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Error in RSRP estimation(</a:t>
                      </a:r>
                      <a:r>
                        <a:rPr lang="en-GB" altLang="ko-KR" sz="1300" b="1" dirty="0" err="1" smtClean="0">
                          <a:solidFill>
                            <a:srgbClr val="FF0000"/>
                          </a:solidFill>
                          <a:latin typeface="+mn-lt"/>
                        </a:rPr>
                        <a:t>D</a:t>
                      </a:r>
                      <a:r>
                        <a:rPr lang="en-GB" altLang="ko-KR" sz="1300" b="1" baseline="-25000" dirty="0" err="1" smtClean="0">
                          <a:solidFill>
                            <a:srgbClr val="FF0000"/>
                          </a:solidFill>
                          <a:latin typeface="+mn-lt"/>
                        </a:rPr>
                        <a:t>k</a:t>
                      </a:r>
                      <a:r>
                        <a:rPr lang="en-US" altLang="ko-KR" sz="1300" b="1" strike="noStrike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)</a:t>
                      </a:r>
                      <a:endParaRPr lang="en-US" sz="1300" b="1" i="0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dB</a:t>
                      </a:r>
                      <a:endParaRPr lang="ko-KR" alt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dirty="0" err="1" smtClean="0">
                          <a:solidFill>
                            <a:srgbClr val="FF0000"/>
                          </a:solidFill>
                          <a:latin typeface="Symbol" panose="05050102010706020507" pitchFamily="18" charset="2"/>
                        </a:rPr>
                        <a:t>D</a:t>
                      </a:r>
                      <a:r>
                        <a:rPr lang="en-GB" altLang="ko-KR" sz="1200" baseline="-25000" dirty="0" err="1" smtClean="0">
                          <a:solidFill>
                            <a:srgbClr val="FF0000"/>
                          </a:solidFill>
                          <a:latin typeface="Symbol" panose="05050102010706020507" pitchFamily="18" charset="2"/>
                        </a:rPr>
                        <a:t>k</a:t>
                      </a:r>
                      <a:r>
                        <a:rPr lang="en-GB" altLang="ko-KR" sz="12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 ~ N(0,</a:t>
                      </a:r>
                      <a:r>
                        <a:rPr lang="en-GB" altLang="ko-KR" sz="12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sym typeface="Symbol" panose="05050102010706020507" pitchFamily="18" charset="2"/>
                        </a:rPr>
                        <a:t> [2]</a:t>
                      </a:r>
                      <a:r>
                        <a:rPr lang="en-GB" altLang="ko-KR" sz="1200" b="0" i="0" u="none" strike="noStrike" baseline="300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sym typeface="Symbol" panose="05050102010706020507" pitchFamily="18" charset="2"/>
                        </a:rPr>
                        <a:t>2</a:t>
                      </a:r>
                      <a:r>
                        <a:rPr lang="en-GB" altLang="ko-KR" sz="12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)</a:t>
                      </a:r>
                      <a:endParaRPr lang="en-GB" altLang="ko-KR" sz="120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sng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31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Front cover (Plastic, Glass, Ceramic, Metal)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altLang="ko-KR" sz="1200" dirty="0">
                          <a:solidFill>
                            <a:schemeClr val="tx1"/>
                          </a:solidFill>
                        </a:rPr>
                        <a:t>This information is meaningful only if it’s the same with the material which covers antennas. </a:t>
                      </a:r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9131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Back cover (Plastic, Glass, Ceramic, Metal)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19131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Side cover / Frame (Plastic, Glass, Ceramic, Metal)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Metal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9131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Display panel – Full (Y)</a:t>
                      </a:r>
                      <a:r>
                        <a:rPr lang="en-US" sz="1200" b="1" i="0" u="none" strike="noStrik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or Partial (N)</a:t>
                      </a:r>
                      <a:endParaRPr lang="en-US" sz="1200" b="1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Y/N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5739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Bezel Margin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mm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M</a:t>
                      </a:r>
                      <a:r>
                        <a:rPr lang="en-US" altLang="ko-KR" sz="12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odule can’t be placed outer edge of UE to secure mechanical reliability</a:t>
                      </a:r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9286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180" y="304800"/>
            <a:ext cx="8633460" cy="838200"/>
          </a:xfrm>
        </p:spPr>
        <p:txBody>
          <a:bodyPr/>
          <a:lstStyle/>
          <a:p>
            <a:r>
              <a:rPr lang="en-US" b="1" dirty="0" smtClean="0"/>
              <a:t>WF on measurement method for delta EIRP </a:t>
            </a:r>
            <a:endParaRPr lang="en-US" b="1" dirty="0"/>
          </a:p>
        </p:txBody>
      </p:sp>
      <p:sp>
        <p:nvSpPr>
          <p:cNvPr id="5" name="Inhaltsplatzhalter 2"/>
          <p:cNvSpPr>
            <a:spLocks noGrp="1"/>
          </p:cNvSpPr>
          <p:nvPr>
            <p:ph idx="1"/>
          </p:nvPr>
        </p:nvSpPr>
        <p:spPr>
          <a:xfrm>
            <a:off x="0" y="1056132"/>
            <a:ext cx="8953500" cy="5801868"/>
          </a:xfrm>
        </p:spPr>
        <p:txBody>
          <a:bodyPr/>
          <a:lstStyle/>
          <a:p>
            <a:r>
              <a:rPr lang="en-GB" altLang="ko-KR" sz="1800" dirty="0" smtClean="0"/>
              <a:t>Simulation Set-up : </a:t>
            </a:r>
            <a:r>
              <a:rPr lang="en-GB" altLang="ko-KR" sz="1800" b="1" dirty="0" smtClean="0">
                <a:solidFill>
                  <a:srgbClr val="FF0000"/>
                </a:solidFill>
              </a:rPr>
              <a:t>Option1 (per antenna elements)</a:t>
            </a:r>
          </a:p>
          <a:p>
            <a:pPr lvl="1"/>
            <a:r>
              <a:rPr lang="en-GB" altLang="ko-KR" sz="1600" dirty="0" smtClean="0"/>
              <a:t>Set </a:t>
            </a:r>
            <a:r>
              <a:rPr lang="en-GB" altLang="ko-KR" sz="1600" dirty="0"/>
              <a:t>Ideal </a:t>
            </a:r>
            <a:r>
              <a:rPr lang="en-GB" altLang="ko-KR" sz="1600" dirty="0" smtClean="0"/>
              <a:t>AWT(Analog </a:t>
            </a:r>
            <a:r>
              <a:rPr lang="en-GB" altLang="ko-KR" sz="1600" dirty="0"/>
              <a:t>Beam Weight Table) </a:t>
            </a:r>
            <a:r>
              <a:rPr lang="en-GB" altLang="ko-KR" sz="1600" dirty="0" smtClean="0"/>
              <a:t>for K beams (</a:t>
            </a:r>
            <a:r>
              <a:rPr lang="en-GB" altLang="ko-KR" sz="1600" dirty="0" smtClean="0">
                <a:sym typeface="Wingdings" panose="05000000000000000000" pitchFamily="2" charset="2"/>
              </a:rPr>
              <a:t> depend on UE implementations)</a:t>
            </a:r>
            <a:endParaRPr lang="en-GB" altLang="ko-KR" sz="1600" dirty="0" smtClean="0"/>
          </a:p>
          <a:p>
            <a:pPr lvl="2">
              <a:spcBef>
                <a:spcPts val="1200"/>
              </a:spcBef>
            </a:pPr>
            <a:r>
              <a:rPr lang="en-GB" altLang="ko-KR" sz="1400" dirty="0" smtClean="0"/>
              <a:t>AWT = [</a:t>
            </a:r>
            <a:r>
              <a:rPr lang="en-GB" altLang="ko-KR" sz="1400" b="1" dirty="0" smtClean="0"/>
              <a:t>W</a:t>
            </a:r>
            <a:r>
              <a:rPr lang="en-GB" altLang="ko-KR" sz="1400" baseline="-25000" dirty="0" smtClean="0"/>
              <a:t>1</a:t>
            </a:r>
            <a:r>
              <a:rPr lang="en-GB" altLang="ko-KR" sz="1400" dirty="0" smtClean="0"/>
              <a:t> </a:t>
            </a:r>
            <a:r>
              <a:rPr lang="en-GB" altLang="ko-KR" sz="1400" b="1" dirty="0" smtClean="0"/>
              <a:t>W</a:t>
            </a:r>
            <a:r>
              <a:rPr lang="en-GB" altLang="ko-KR" sz="1400" baseline="-25000" dirty="0" smtClean="0"/>
              <a:t>2</a:t>
            </a:r>
            <a:r>
              <a:rPr lang="en-GB" altLang="ko-KR" sz="1400" dirty="0" smtClean="0"/>
              <a:t> </a:t>
            </a:r>
            <a:r>
              <a:rPr lang="en-GB" altLang="ko-KR" sz="1400" b="1" dirty="0" smtClean="0"/>
              <a:t>W</a:t>
            </a:r>
            <a:r>
              <a:rPr lang="en-GB" altLang="ko-KR" sz="1400" baseline="-25000" dirty="0" smtClean="0"/>
              <a:t>3</a:t>
            </a:r>
            <a:r>
              <a:rPr lang="en-GB" altLang="ko-KR" sz="1400" dirty="0" smtClean="0"/>
              <a:t> … </a:t>
            </a:r>
            <a:r>
              <a:rPr lang="en-GB" altLang="ko-KR" sz="1400" b="1" dirty="0" smtClean="0"/>
              <a:t>W</a:t>
            </a:r>
            <a:r>
              <a:rPr lang="en-GB" altLang="ko-KR" sz="1400" baseline="-25000" dirty="0" smtClean="0"/>
              <a:t>K</a:t>
            </a:r>
            <a:r>
              <a:rPr lang="en-GB" altLang="ko-KR" sz="1400" dirty="0" smtClean="0"/>
              <a:t>];</a:t>
            </a:r>
          </a:p>
          <a:p>
            <a:pPr lvl="2"/>
            <a:endParaRPr lang="en-GB" altLang="ko-KR" sz="1050" dirty="0" smtClean="0"/>
          </a:p>
          <a:p>
            <a:pPr lvl="1"/>
            <a:r>
              <a:rPr lang="en-GB" altLang="ko-KR" sz="1600" dirty="0" smtClean="0"/>
              <a:t>For each P UEs (</a:t>
            </a:r>
            <a:r>
              <a:rPr lang="en-GB" altLang="ko-KR" sz="1600" dirty="0" smtClean="0">
                <a:sym typeface="Wingdings" panose="05000000000000000000" pitchFamily="2" charset="2"/>
              </a:rPr>
              <a:t> P is number of UE to be simulated) </a:t>
            </a:r>
            <a:endParaRPr lang="en-GB" altLang="ko-KR" sz="1600" dirty="0" smtClean="0"/>
          </a:p>
          <a:p>
            <a:pPr lvl="2"/>
            <a:r>
              <a:rPr lang="en-GB" altLang="ko-KR" sz="1400" dirty="0" smtClean="0"/>
              <a:t>Generate Tx/Rx AWT considering Phase/Amplitude error</a:t>
            </a:r>
            <a:endParaRPr lang="en-GB" altLang="ko-KR" sz="1400" strike="sngStrike" dirty="0" smtClean="0"/>
          </a:p>
          <a:p>
            <a:pPr lvl="3"/>
            <a:r>
              <a:rPr lang="en-GB" altLang="ko-KR" sz="1200" dirty="0" smtClean="0"/>
              <a:t>Tx AWT = [</a:t>
            </a:r>
            <a:r>
              <a:rPr lang="en-GB" altLang="ko-KR" sz="1200" b="1" dirty="0" smtClean="0"/>
              <a:t>W</a:t>
            </a:r>
            <a:r>
              <a:rPr lang="en-GB" altLang="ko-KR" sz="1200" b="1" baseline="-25000" dirty="0" smtClean="0"/>
              <a:t>T1</a:t>
            </a:r>
            <a:r>
              <a:rPr lang="en-GB" altLang="ko-KR" sz="1200" b="1" dirty="0" smtClean="0"/>
              <a:t> W</a:t>
            </a:r>
            <a:r>
              <a:rPr lang="en-GB" altLang="ko-KR" sz="1200" b="1" baseline="-25000" dirty="0" smtClean="0"/>
              <a:t>T2</a:t>
            </a:r>
            <a:r>
              <a:rPr lang="en-GB" altLang="ko-KR" sz="1200" b="1" dirty="0" smtClean="0"/>
              <a:t> W</a:t>
            </a:r>
            <a:r>
              <a:rPr lang="en-GB" altLang="ko-KR" sz="1200" b="1" baseline="-25000" dirty="0" smtClean="0"/>
              <a:t>T3</a:t>
            </a:r>
            <a:r>
              <a:rPr lang="en-GB" altLang="ko-KR" sz="1200" b="1" dirty="0" smtClean="0"/>
              <a:t> … W</a:t>
            </a:r>
            <a:r>
              <a:rPr lang="en-GB" altLang="ko-KR" sz="1200" b="1" baseline="-25000" dirty="0" smtClean="0"/>
              <a:t>TK</a:t>
            </a:r>
            <a:r>
              <a:rPr lang="en-GB" altLang="ko-KR" sz="1200" dirty="0" smtClean="0"/>
              <a:t>], K is one of [8,16,32]</a:t>
            </a:r>
          </a:p>
          <a:p>
            <a:pPr lvl="4"/>
            <a:r>
              <a:rPr lang="en-US" altLang="ko-KR" sz="1200" b="1" dirty="0" err="1" smtClean="0">
                <a:solidFill>
                  <a:srgbClr val="FF0000"/>
                </a:solidFill>
              </a:rPr>
              <a:t>W</a:t>
            </a:r>
            <a:r>
              <a:rPr lang="en-US" altLang="ko-KR" sz="1200" b="1" baseline="-25000" dirty="0" err="1" smtClean="0">
                <a:solidFill>
                  <a:srgbClr val="FF0000"/>
                </a:solidFill>
              </a:rPr>
              <a:t>Tk</a:t>
            </a:r>
            <a:r>
              <a:rPr lang="en-US" altLang="ko-KR" sz="1200" b="1" dirty="0" smtClean="0">
                <a:solidFill>
                  <a:srgbClr val="FF0000"/>
                </a:solidFill>
              </a:rPr>
              <a:t> = </a:t>
            </a:r>
            <a:r>
              <a:rPr lang="en-US" altLang="ko-KR" sz="1200" b="1" dirty="0" err="1" smtClean="0">
                <a:solidFill>
                  <a:srgbClr val="FF0000"/>
                </a:solidFill>
              </a:rPr>
              <a:t>W</a:t>
            </a:r>
            <a:r>
              <a:rPr lang="en-US" altLang="ko-KR" sz="1200" b="1" baseline="-25000" dirty="0" err="1" smtClean="0">
                <a:solidFill>
                  <a:srgbClr val="FF0000"/>
                </a:solidFill>
              </a:rPr>
              <a:t>k</a:t>
            </a:r>
            <a:r>
              <a:rPr lang="en-US" altLang="ko-KR" sz="1200" b="1" dirty="0" smtClean="0">
                <a:solidFill>
                  <a:srgbClr val="FF0000"/>
                </a:solidFill>
              </a:rPr>
              <a:t> </a:t>
            </a:r>
            <a:r>
              <a:rPr lang="en-US" altLang="ko-KR" sz="1200" dirty="0" smtClean="0">
                <a:solidFill>
                  <a:srgbClr val="FF0000"/>
                </a:solidFill>
              </a:rPr>
              <a:t>*</a:t>
            </a:r>
            <a:r>
              <a:rPr lang="en-US" altLang="ko-KR" sz="1200" baseline="-25000" dirty="0" smtClean="0">
                <a:solidFill>
                  <a:srgbClr val="FF0000"/>
                </a:solidFill>
              </a:rPr>
              <a:t> </a:t>
            </a:r>
            <a:r>
              <a:rPr lang="el-GR" altLang="ko-KR" sz="1200" b="1" dirty="0">
                <a:solidFill>
                  <a:srgbClr val="FF0000"/>
                </a:solidFill>
              </a:rPr>
              <a:t>δ</a:t>
            </a:r>
            <a:r>
              <a:rPr lang="en-US" altLang="ko-KR" sz="1200" b="1" baseline="-25000" dirty="0" err="1">
                <a:solidFill>
                  <a:srgbClr val="FF0000"/>
                </a:solidFill>
              </a:rPr>
              <a:t>ak</a:t>
            </a:r>
            <a:r>
              <a:rPr lang="en-US" altLang="ko-KR" sz="1200" b="1" baseline="-25000" dirty="0">
                <a:solidFill>
                  <a:srgbClr val="FF0000"/>
                </a:solidFill>
              </a:rPr>
              <a:t> </a:t>
            </a:r>
            <a:r>
              <a:rPr lang="en-US" altLang="ko-KR" sz="1200" b="1" dirty="0" smtClean="0">
                <a:solidFill>
                  <a:srgbClr val="FF0000"/>
                </a:solidFill>
              </a:rPr>
              <a:t>*</a:t>
            </a:r>
            <a:r>
              <a:rPr lang="en-US" altLang="ko-KR" sz="1200" dirty="0" err="1" smtClean="0">
                <a:solidFill>
                  <a:srgbClr val="FF0000"/>
                </a:solidFill>
              </a:rPr>
              <a:t>exp</a:t>
            </a:r>
            <a:r>
              <a:rPr lang="en-US" altLang="ko-KR" sz="1200" dirty="0" smtClean="0">
                <a:solidFill>
                  <a:srgbClr val="FF0000"/>
                </a:solidFill>
              </a:rPr>
              <a:t>(</a:t>
            </a:r>
            <a:r>
              <a:rPr lang="en-US" altLang="ko-KR" sz="1200" dirty="0" err="1" smtClean="0">
                <a:solidFill>
                  <a:srgbClr val="FF0000"/>
                </a:solidFill>
              </a:rPr>
              <a:t>i</a:t>
            </a:r>
            <a:r>
              <a:rPr lang="el-GR" altLang="ko-KR" sz="1200" b="1" dirty="0" smtClean="0">
                <a:solidFill>
                  <a:srgbClr val="FF0000"/>
                </a:solidFill>
              </a:rPr>
              <a:t>δ</a:t>
            </a:r>
            <a:r>
              <a:rPr lang="en-US" altLang="ko-KR" sz="1200" b="1" baseline="-25000" dirty="0" err="1" smtClean="0">
                <a:solidFill>
                  <a:srgbClr val="FF0000"/>
                </a:solidFill>
              </a:rPr>
              <a:t>pk</a:t>
            </a:r>
            <a:r>
              <a:rPr lang="en-US" altLang="ko-KR" sz="1200" dirty="0" smtClean="0">
                <a:solidFill>
                  <a:srgbClr val="FF0000"/>
                </a:solidFill>
              </a:rPr>
              <a:t>) where </a:t>
            </a:r>
            <a:r>
              <a:rPr lang="el-GR" altLang="ko-KR" sz="1200" b="1" dirty="0">
                <a:solidFill>
                  <a:srgbClr val="FF0000"/>
                </a:solidFill>
              </a:rPr>
              <a:t>δ</a:t>
            </a:r>
            <a:r>
              <a:rPr lang="en-US" altLang="ko-KR" sz="1200" b="1" baseline="-25000" dirty="0" err="1" smtClean="0">
                <a:solidFill>
                  <a:srgbClr val="FF0000"/>
                </a:solidFill>
              </a:rPr>
              <a:t>ak</a:t>
            </a:r>
            <a:r>
              <a:rPr lang="en-US" altLang="ko-KR" sz="1200" dirty="0" smtClean="0">
                <a:solidFill>
                  <a:srgbClr val="FF0000"/>
                </a:solidFill>
              </a:rPr>
              <a:t>, </a:t>
            </a:r>
            <a:r>
              <a:rPr lang="el-GR" altLang="ko-KR" sz="1200" b="1" dirty="0">
                <a:solidFill>
                  <a:srgbClr val="FF0000"/>
                </a:solidFill>
              </a:rPr>
              <a:t>δ</a:t>
            </a:r>
            <a:r>
              <a:rPr lang="en-US" altLang="ko-KR" sz="1200" b="1" baseline="-25000" dirty="0" err="1" smtClean="0">
                <a:solidFill>
                  <a:srgbClr val="FF0000"/>
                </a:solidFill>
              </a:rPr>
              <a:t>pk</a:t>
            </a:r>
            <a:r>
              <a:rPr lang="en-US" altLang="ko-KR" sz="1200" dirty="0" smtClean="0">
                <a:solidFill>
                  <a:srgbClr val="FF0000"/>
                </a:solidFill>
              </a:rPr>
              <a:t> represent amplitude/phase error vector of each element for given k Beam and * means point-wise multiplication</a:t>
            </a:r>
            <a:endParaRPr lang="en-GB" altLang="ko-KR" sz="1200" dirty="0" smtClean="0">
              <a:solidFill>
                <a:srgbClr val="FF0000"/>
              </a:solidFill>
            </a:endParaRPr>
          </a:p>
          <a:p>
            <a:pPr lvl="3"/>
            <a:r>
              <a:rPr lang="en-GB" altLang="ko-KR" sz="1200" dirty="0" smtClean="0"/>
              <a:t>Rx AWT </a:t>
            </a:r>
            <a:r>
              <a:rPr lang="en-GB" altLang="ko-KR" sz="1200" dirty="0"/>
              <a:t>= [</a:t>
            </a:r>
            <a:r>
              <a:rPr lang="en-GB" altLang="ko-KR" sz="1200" b="1" dirty="0"/>
              <a:t>W</a:t>
            </a:r>
            <a:r>
              <a:rPr lang="en-GB" altLang="ko-KR" sz="1200" b="1" baseline="-25000" dirty="0"/>
              <a:t>R1</a:t>
            </a:r>
            <a:r>
              <a:rPr lang="en-GB" altLang="ko-KR" sz="1200" b="1" dirty="0"/>
              <a:t> W</a:t>
            </a:r>
            <a:r>
              <a:rPr lang="en-GB" altLang="ko-KR" sz="1200" b="1" baseline="-25000" dirty="0"/>
              <a:t>R2</a:t>
            </a:r>
            <a:r>
              <a:rPr lang="en-GB" altLang="ko-KR" sz="1200" b="1" dirty="0"/>
              <a:t> W</a:t>
            </a:r>
            <a:r>
              <a:rPr lang="en-GB" altLang="ko-KR" sz="1200" b="1" baseline="-25000" dirty="0"/>
              <a:t>R3</a:t>
            </a:r>
            <a:r>
              <a:rPr lang="en-GB" altLang="ko-KR" sz="1200" b="1" dirty="0"/>
              <a:t> … W</a:t>
            </a:r>
            <a:r>
              <a:rPr lang="en-GB" altLang="ko-KR" sz="1200" b="1" baseline="-25000" dirty="0"/>
              <a:t>RK</a:t>
            </a:r>
            <a:r>
              <a:rPr lang="en-GB" altLang="ko-KR" sz="1200" dirty="0" smtClean="0"/>
              <a:t>] = [</a:t>
            </a:r>
            <a:r>
              <a:rPr lang="en-GB" altLang="ko-KR" sz="1200" b="1" dirty="0" smtClean="0"/>
              <a:t>W</a:t>
            </a:r>
            <a:r>
              <a:rPr lang="en-GB" altLang="ko-KR" sz="1200" b="1" baseline="-25000" dirty="0" smtClean="0"/>
              <a:t>1</a:t>
            </a:r>
            <a:r>
              <a:rPr lang="en-GB" altLang="ko-KR" sz="1200" b="1" dirty="0" smtClean="0"/>
              <a:t> W</a:t>
            </a:r>
            <a:r>
              <a:rPr lang="en-GB" altLang="ko-KR" sz="1200" b="1" baseline="-25000" dirty="0" smtClean="0"/>
              <a:t>2</a:t>
            </a:r>
            <a:r>
              <a:rPr lang="en-GB" altLang="ko-KR" sz="1200" b="1" dirty="0" smtClean="0"/>
              <a:t> W</a:t>
            </a:r>
            <a:r>
              <a:rPr lang="en-GB" altLang="ko-KR" sz="1200" b="1" baseline="-25000" dirty="0" smtClean="0"/>
              <a:t>3</a:t>
            </a:r>
            <a:r>
              <a:rPr lang="en-GB" altLang="ko-KR" sz="1200" b="1" dirty="0" smtClean="0"/>
              <a:t> … W</a:t>
            </a:r>
            <a:r>
              <a:rPr lang="en-GB" altLang="ko-KR" sz="1200" b="1" baseline="-25000" dirty="0" smtClean="0"/>
              <a:t>K</a:t>
            </a:r>
            <a:r>
              <a:rPr lang="en-GB" altLang="ko-KR" sz="1200" dirty="0" smtClean="0"/>
              <a:t>]</a:t>
            </a:r>
          </a:p>
          <a:p>
            <a:pPr lvl="2"/>
            <a:r>
              <a:rPr lang="en-GB" altLang="ko-KR" sz="1600" dirty="0" smtClean="0"/>
              <a:t>For Given Measure point(Q) within EIRP measurement grid</a:t>
            </a:r>
          </a:p>
          <a:p>
            <a:pPr lvl="3"/>
            <a:r>
              <a:rPr lang="en-GB" altLang="ko-KR" sz="1200" dirty="0" smtClean="0"/>
              <a:t>Iterate until get statistically meaningful measurement values</a:t>
            </a:r>
          </a:p>
          <a:p>
            <a:pPr lvl="4"/>
            <a:r>
              <a:rPr lang="en-GB" altLang="ko-KR" sz="1100" dirty="0" smtClean="0"/>
              <a:t>Decide UE Autonomous DL(Rx) Beam selection (EIRP1)</a:t>
            </a:r>
          </a:p>
          <a:p>
            <a:pPr lvl="5"/>
            <a:r>
              <a:rPr lang="en-GB" altLang="ko-KR" sz="1100" dirty="0" smtClean="0"/>
              <a:t>Beam Index(k) = index of max(RSRP</a:t>
            </a:r>
            <a:r>
              <a:rPr lang="en-GB" altLang="ko-KR" sz="1100" baseline="-25000" dirty="0" smtClean="0"/>
              <a:t>1</a:t>
            </a:r>
            <a:r>
              <a:rPr lang="en-GB" altLang="ko-KR" sz="1100" dirty="0" smtClean="0"/>
              <a:t>+</a:t>
            </a:r>
            <a:r>
              <a:rPr lang="en-GB" altLang="ko-KR" sz="1100" dirty="0" smtClean="0">
                <a:latin typeface="Symbol" panose="05050102010706020507" pitchFamily="18" charset="2"/>
              </a:rPr>
              <a:t>D</a:t>
            </a:r>
            <a:r>
              <a:rPr lang="en-GB" altLang="ko-KR" sz="1100" baseline="-25000" dirty="0" smtClean="0">
                <a:latin typeface="Symbol" panose="05050102010706020507" pitchFamily="18" charset="2"/>
              </a:rPr>
              <a:t>1, </a:t>
            </a:r>
            <a:r>
              <a:rPr lang="en-GB" altLang="ko-KR" sz="1100" dirty="0" smtClean="0"/>
              <a:t>RSRP</a:t>
            </a:r>
            <a:r>
              <a:rPr lang="en-GB" altLang="ko-KR" sz="1100" baseline="-25000" dirty="0" smtClean="0"/>
              <a:t>2</a:t>
            </a:r>
            <a:r>
              <a:rPr lang="en-GB" altLang="ko-KR" sz="1100" dirty="0" smtClean="0"/>
              <a:t>+</a:t>
            </a:r>
            <a:r>
              <a:rPr lang="en-GB" altLang="ko-KR" sz="1100" dirty="0" smtClean="0">
                <a:latin typeface="Symbol" panose="05050102010706020507" pitchFamily="18" charset="2"/>
              </a:rPr>
              <a:t>D</a:t>
            </a:r>
            <a:r>
              <a:rPr lang="en-GB" altLang="ko-KR" sz="1100" baseline="-25000" dirty="0" smtClean="0">
                <a:latin typeface="Symbol" panose="05050102010706020507" pitchFamily="18" charset="2"/>
              </a:rPr>
              <a:t>2, </a:t>
            </a:r>
            <a:r>
              <a:rPr lang="en-GB" altLang="ko-KR" sz="1100" dirty="0" smtClean="0"/>
              <a:t>RSRP</a:t>
            </a:r>
            <a:r>
              <a:rPr lang="en-GB" altLang="ko-KR" sz="1100" baseline="-25000" dirty="0" smtClean="0"/>
              <a:t>3</a:t>
            </a:r>
            <a:r>
              <a:rPr lang="en-GB" altLang="ko-KR" sz="1100" dirty="0" smtClean="0"/>
              <a:t>+</a:t>
            </a:r>
            <a:r>
              <a:rPr lang="en-GB" altLang="ko-KR" sz="1100" dirty="0" smtClean="0">
                <a:latin typeface="Symbol" panose="05050102010706020507" pitchFamily="18" charset="2"/>
              </a:rPr>
              <a:t>D</a:t>
            </a:r>
            <a:r>
              <a:rPr lang="en-GB" altLang="ko-KR" sz="1100" baseline="-25000" dirty="0" smtClean="0">
                <a:latin typeface="Symbol" panose="05050102010706020507" pitchFamily="18" charset="2"/>
              </a:rPr>
              <a:t>3</a:t>
            </a:r>
            <a:r>
              <a:rPr lang="en-GB" altLang="ko-KR" sz="1100" dirty="0" smtClean="0">
                <a:latin typeface="Symbol" panose="05050102010706020507" pitchFamily="18" charset="2"/>
              </a:rPr>
              <a:t>, </a:t>
            </a:r>
            <a:r>
              <a:rPr lang="en-GB" altLang="ko-KR" sz="1100" dirty="0" smtClean="0"/>
              <a:t>… </a:t>
            </a:r>
            <a:r>
              <a:rPr lang="en-GB" altLang="ko-KR" sz="1100" dirty="0" smtClean="0">
                <a:latin typeface="Symbol" panose="05050102010706020507" pitchFamily="18" charset="2"/>
              </a:rPr>
              <a:t>, </a:t>
            </a:r>
            <a:r>
              <a:rPr lang="en-GB" altLang="ko-KR" sz="1100" dirty="0" smtClean="0"/>
              <a:t>RSRP</a:t>
            </a:r>
            <a:r>
              <a:rPr lang="en-GB" altLang="ko-KR" sz="1100" baseline="-25000" dirty="0" smtClean="0"/>
              <a:t>K</a:t>
            </a:r>
            <a:r>
              <a:rPr lang="en-GB" altLang="ko-KR" sz="1100" dirty="0" smtClean="0"/>
              <a:t>+</a:t>
            </a:r>
            <a:r>
              <a:rPr lang="en-GB" altLang="ko-KR" sz="1100" dirty="0" smtClean="0">
                <a:latin typeface="Symbol" panose="05050102010706020507" pitchFamily="18" charset="2"/>
              </a:rPr>
              <a:t>D</a:t>
            </a:r>
            <a:r>
              <a:rPr lang="en-GB" altLang="ko-KR" sz="1100" baseline="-25000" dirty="0" smtClean="0">
                <a:latin typeface="Symbol" panose="05050102010706020507" pitchFamily="18" charset="2"/>
              </a:rPr>
              <a:t>K</a:t>
            </a:r>
            <a:r>
              <a:rPr lang="en-GB" altLang="ko-KR" sz="1100" dirty="0" smtClean="0">
                <a:latin typeface="Symbol" panose="05050102010706020507" pitchFamily="18" charset="2"/>
              </a:rPr>
              <a:t>)</a:t>
            </a:r>
            <a:br>
              <a:rPr lang="en-GB" altLang="ko-KR" sz="1100" dirty="0" smtClean="0">
                <a:latin typeface="Symbol" panose="05050102010706020507" pitchFamily="18" charset="2"/>
              </a:rPr>
            </a:br>
            <a:r>
              <a:rPr lang="en-GB" altLang="ko-KR" sz="1100" dirty="0"/>
              <a:t> </a:t>
            </a:r>
            <a:r>
              <a:rPr lang="en-GB" altLang="ko-KR" sz="1100" dirty="0" smtClean="0"/>
              <a:t>            = index of </a:t>
            </a:r>
            <a:r>
              <a:rPr lang="en-US" altLang="ko-KR" sz="1100" dirty="0" smtClean="0"/>
              <a:t>max(A(Q, </a:t>
            </a:r>
            <a:r>
              <a:rPr lang="en-US" altLang="ko-KR" sz="1100" b="1" dirty="0" smtClean="0"/>
              <a:t>W</a:t>
            </a:r>
            <a:r>
              <a:rPr lang="en-US" altLang="ko-KR" sz="1100" b="1" baseline="-25000" dirty="0" smtClean="0"/>
              <a:t>R1</a:t>
            </a:r>
            <a:r>
              <a:rPr lang="en-US" altLang="ko-KR" sz="1100" dirty="0" smtClean="0"/>
              <a:t>)+</a:t>
            </a:r>
            <a:r>
              <a:rPr lang="en-GB" altLang="ko-KR" sz="1100" dirty="0">
                <a:latin typeface="Symbol" panose="05050102010706020507" pitchFamily="18" charset="2"/>
              </a:rPr>
              <a:t>D</a:t>
            </a:r>
            <a:r>
              <a:rPr lang="en-GB" altLang="ko-KR" sz="1100" baseline="-25000" dirty="0">
                <a:latin typeface="Symbol" panose="05050102010706020507" pitchFamily="18" charset="2"/>
              </a:rPr>
              <a:t>1</a:t>
            </a:r>
            <a:r>
              <a:rPr lang="en-US" altLang="ko-KR" sz="1100" dirty="0" smtClean="0"/>
              <a:t>, A(Q</a:t>
            </a:r>
            <a:r>
              <a:rPr lang="en-US" altLang="ko-KR" sz="1100" dirty="0"/>
              <a:t>, </a:t>
            </a:r>
            <a:r>
              <a:rPr lang="en-US" altLang="ko-KR" sz="1100" b="1" dirty="0" smtClean="0"/>
              <a:t>W</a:t>
            </a:r>
            <a:r>
              <a:rPr lang="en-US" altLang="ko-KR" sz="1100" b="1" baseline="-25000" dirty="0" smtClean="0"/>
              <a:t>R2</a:t>
            </a:r>
            <a:r>
              <a:rPr lang="en-US" altLang="ko-KR" sz="1100" dirty="0" smtClean="0"/>
              <a:t>)+</a:t>
            </a:r>
            <a:r>
              <a:rPr lang="en-GB" altLang="ko-KR" sz="1100" dirty="0" smtClean="0">
                <a:latin typeface="Symbol" panose="05050102010706020507" pitchFamily="18" charset="2"/>
              </a:rPr>
              <a:t>D</a:t>
            </a:r>
            <a:r>
              <a:rPr lang="en-GB" altLang="ko-KR" sz="1100" baseline="-25000" dirty="0" smtClean="0">
                <a:latin typeface="Symbol" panose="05050102010706020507" pitchFamily="18" charset="2"/>
              </a:rPr>
              <a:t>2</a:t>
            </a:r>
            <a:r>
              <a:rPr lang="en-US" altLang="ko-KR" sz="1100" dirty="0" smtClean="0"/>
              <a:t>, A(Q</a:t>
            </a:r>
            <a:r>
              <a:rPr lang="en-US" altLang="ko-KR" sz="1100" dirty="0"/>
              <a:t>, </a:t>
            </a:r>
            <a:r>
              <a:rPr lang="en-US" altLang="ko-KR" sz="1100" b="1" dirty="0" smtClean="0"/>
              <a:t>W</a:t>
            </a:r>
            <a:r>
              <a:rPr lang="en-US" altLang="ko-KR" sz="1100" b="1" baseline="-25000" dirty="0" smtClean="0"/>
              <a:t>R3</a:t>
            </a:r>
            <a:r>
              <a:rPr lang="en-US" altLang="ko-KR" sz="1100" dirty="0" smtClean="0"/>
              <a:t>)+</a:t>
            </a:r>
            <a:r>
              <a:rPr lang="en-GB" altLang="ko-KR" sz="1100" dirty="0" smtClean="0">
                <a:latin typeface="Symbol" panose="05050102010706020507" pitchFamily="18" charset="2"/>
              </a:rPr>
              <a:t>D</a:t>
            </a:r>
            <a:r>
              <a:rPr lang="en-GB" altLang="ko-KR" sz="1100" baseline="-25000" dirty="0" smtClean="0">
                <a:latin typeface="Symbol" panose="05050102010706020507" pitchFamily="18" charset="2"/>
              </a:rPr>
              <a:t>3</a:t>
            </a:r>
            <a:r>
              <a:rPr lang="en-US" altLang="ko-KR" sz="1100" dirty="0" smtClean="0"/>
              <a:t>, …, A(Q</a:t>
            </a:r>
            <a:r>
              <a:rPr lang="en-US" altLang="ko-KR" sz="1100" dirty="0"/>
              <a:t>, </a:t>
            </a:r>
            <a:r>
              <a:rPr lang="en-US" altLang="ko-KR" sz="1100" b="1" dirty="0" smtClean="0"/>
              <a:t>W</a:t>
            </a:r>
            <a:r>
              <a:rPr lang="en-US" altLang="ko-KR" sz="1100" b="1" baseline="-25000" dirty="0" smtClean="0"/>
              <a:t>RK</a:t>
            </a:r>
            <a:r>
              <a:rPr lang="en-US" altLang="ko-KR" sz="1100" dirty="0" smtClean="0"/>
              <a:t>)+</a:t>
            </a:r>
            <a:r>
              <a:rPr lang="en-GB" altLang="ko-KR" sz="1100" dirty="0" smtClean="0">
                <a:latin typeface="Symbol" panose="05050102010706020507" pitchFamily="18" charset="2"/>
              </a:rPr>
              <a:t>D</a:t>
            </a:r>
            <a:r>
              <a:rPr lang="en-GB" altLang="ko-KR" sz="1100" baseline="-25000" dirty="0" smtClean="0">
                <a:latin typeface="Symbol" panose="05050102010706020507" pitchFamily="18" charset="2"/>
              </a:rPr>
              <a:t>K</a:t>
            </a:r>
            <a:r>
              <a:rPr lang="en-US" altLang="ko-KR" sz="1100" dirty="0" smtClean="0"/>
              <a:t>) </a:t>
            </a:r>
            <a:endParaRPr lang="en-GB" altLang="ko-KR" sz="1100" dirty="0" smtClean="0"/>
          </a:p>
          <a:p>
            <a:pPr lvl="5"/>
            <a:r>
              <a:rPr lang="en-GB" altLang="ko-KR" sz="1100" dirty="0"/>
              <a:t>EIRP1 = </a:t>
            </a:r>
            <a:r>
              <a:rPr lang="en-GB" altLang="ko-KR" sz="1100" dirty="0" smtClean="0"/>
              <a:t>A(Q</a:t>
            </a:r>
            <a:r>
              <a:rPr lang="en-GB" altLang="ko-KR" sz="1100" dirty="0"/>
              <a:t>, </a:t>
            </a:r>
            <a:r>
              <a:rPr lang="en-GB" altLang="ko-KR" sz="1100" b="1" dirty="0" err="1" smtClean="0"/>
              <a:t>W</a:t>
            </a:r>
            <a:r>
              <a:rPr lang="en-GB" altLang="ko-KR" sz="1100" b="1" baseline="-25000" dirty="0" err="1" smtClean="0"/>
              <a:t>Tk</a:t>
            </a:r>
            <a:r>
              <a:rPr lang="en-GB" altLang="ko-KR" sz="1100" dirty="0" smtClean="0"/>
              <a:t>)</a:t>
            </a:r>
          </a:p>
          <a:p>
            <a:pPr lvl="4"/>
            <a:r>
              <a:rPr lang="en-GB" altLang="ko-KR" sz="1100" dirty="0"/>
              <a:t>Decide UE </a:t>
            </a:r>
            <a:r>
              <a:rPr lang="en-GB" altLang="ko-KR" sz="1100" dirty="0" smtClean="0"/>
              <a:t>EIRP2:</a:t>
            </a:r>
          </a:p>
          <a:p>
            <a:pPr lvl="5"/>
            <a:r>
              <a:rPr lang="en-GB" altLang="ko-KR" sz="1200" dirty="0" smtClean="0">
                <a:solidFill>
                  <a:srgbClr val="FF0000"/>
                </a:solidFill>
              </a:rPr>
              <a:t>Size of SRS </a:t>
            </a:r>
            <a:r>
              <a:rPr lang="en-GB" altLang="ko-KR" sz="1200" dirty="0">
                <a:solidFill>
                  <a:srgbClr val="FF0000"/>
                </a:solidFill>
              </a:rPr>
              <a:t>AWT is restricted </a:t>
            </a:r>
            <a:r>
              <a:rPr lang="en-GB" altLang="ko-KR" sz="1200" dirty="0" smtClean="0">
                <a:solidFill>
                  <a:srgbClr val="FF0000"/>
                </a:solidFill>
              </a:rPr>
              <a:t>by </a:t>
            </a:r>
            <a:r>
              <a:rPr lang="en-GB" altLang="ko-KR" sz="1200" i="1" dirty="0" smtClean="0">
                <a:solidFill>
                  <a:srgbClr val="FF0000"/>
                </a:solidFill>
              </a:rPr>
              <a:t>SRS-resource</a:t>
            </a:r>
            <a:r>
              <a:rPr lang="en-GB" altLang="ko-KR" sz="1200" dirty="0" smtClean="0">
                <a:solidFill>
                  <a:srgbClr val="FF0000"/>
                </a:solidFill>
              </a:rPr>
              <a:t> </a:t>
            </a:r>
            <a:r>
              <a:rPr lang="en-GB" altLang="ko-KR" sz="1200" dirty="0">
                <a:solidFill>
                  <a:srgbClr val="FF0000"/>
                </a:solidFill>
              </a:rPr>
              <a:t>of </a:t>
            </a:r>
            <a:r>
              <a:rPr lang="en-GB" altLang="ko-KR" sz="1200" dirty="0" smtClean="0">
                <a:solidFill>
                  <a:srgbClr val="FF0000"/>
                </a:solidFill>
              </a:rPr>
              <a:t>M. </a:t>
            </a:r>
          </a:p>
          <a:p>
            <a:pPr lvl="5"/>
            <a:r>
              <a:rPr lang="en-GB" altLang="ko-KR" sz="1200" dirty="0">
                <a:solidFill>
                  <a:srgbClr val="FF0000"/>
                </a:solidFill>
              </a:rPr>
              <a:t>SRS AWT = </a:t>
            </a:r>
            <a:r>
              <a:rPr lang="en-GB" altLang="ko-KR" sz="1200" dirty="0" smtClean="0">
                <a:solidFill>
                  <a:srgbClr val="FF0000"/>
                </a:solidFill>
              </a:rPr>
              <a:t>[</a:t>
            </a:r>
            <a:r>
              <a:rPr lang="en-GB" altLang="ko-KR" sz="1200" b="1" dirty="0" smtClean="0">
                <a:solidFill>
                  <a:srgbClr val="FF0000"/>
                </a:solidFill>
              </a:rPr>
              <a:t>W</a:t>
            </a:r>
            <a:r>
              <a:rPr lang="en-GB" altLang="ko-KR" sz="1200" b="1" baseline="-25000" dirty="0" smtClean="0">
                <a:solidFill>
                  <a:srgbClr val="FF0000"/>
                </a:solidFill>
              </a:rPr>
              <a:t>SRS_T1</a:t>
            </a:r>
            <a:r>
              <a:rPr lang="en-GB" altLang="ko-KR" sz="1200" b="1" dirty="0" smtClean="0">
                <a:solidFill>
                  <a:srgbClr val="FF0000"/>
                </a:solidFill>
              </a:rPr>
              <a:t> W</a:t>
            </a:r>
            <a:r>
              <a:rPr lang="en-GB" altLang="ko-KR" sz="1200" b="1" baseline="-25000" dirty="0" smtClean="0">
                <a:solidFill>
                  <a:srgbClr val="FF0000"/>
                </a:solidFill>
              </a:rPr>
              <a:t>SRS_T2</a:t>
            </a:r>
            <a:r>
              <a:rPr lang="en-GB" altLang="ko-KR" sz="1200" b="1" dirty="0" smtClean="0">
                <a:solidFill>
                  <a:srgbClr val="FF0000"/>
                </a:solidFill>
              </a:rPr>
              <a:t> W</a:t>
            </a:r>
            <a:r>
              <a:rPr lang="en-GB" altLang="ko-KR" sz="1200" b="1" baseline="-25000" dirty="0" smtClean="0">
                <a:solidFill>
                  <a:srgbClr val="FF0000"/>
                </a:solidFill>
              </a:rPr>
              <a:t>SRS_T3</a:t>
            </a:r>
            <a:r>
              <a:rPr lang="en-GB" altLang="ko-KR" sz="1200" b="1" dirty="0" smtClean="0">
                <a:solidFill>
                  <a:srgbClr val="FF0000"/>
                </a:solidFill>
              </a:rPr>
              <a:t> </a:t>
            </a:r>
            <a:r>
              <a:rPr lang="en-GB" altLang="ko-KR" sz="1200" b="1" dirty="0">
                <a:solidFill>
                  <a:srgbClr val="FF0000"/>
                </a:solidFill>
              </a:rPr>
              <a:t>… </a:t>
            </a:r>
            <a:r>
              <a:rPr lang="en-GB" altLang="ko-KR" sz="1200" b="1" dirty="0" smtClean="0">
                <a:solidFill>
                  <a:srgbClr val="FF0000"/>
                </a:solidFill>
              </a:rPr>
              <a:t>W</a:t>
            </a:r>
            <a:r>
              <a:rPr lang="en-GB" altLang="ko-KR" sz="1200" b="1" baseline="-25000" dirty="0" smtClean="0">
                <a:solidFill>
                  <a:srgbClr val="FF0000"/>
                </a:solidFill>
              </a:rPr>
              <a:t>SRS_TM</a:t>
            </a:r>
            <a:r>
              <a:rPr lang="en-GB" altLang="ko-KR" sz="1200" dirty="0">
                <a:solidFill>
                  <a:srgbClr val="FF0000"/>
                </a:solidFill>
              </a:rPr>
              <a:t>] is subset </a:t>
            </a:r>
            <a:r>
              <a:rPr lang="en-GB" altLang="ko-KR" sz="1200" dirty="0" smtClean="0">
                <a:solidFill>
                  <a:srgbClr val="FF0000"/>
                </a:solidFill>
              </a:rPr>
              <a:t>of </a:t>
            </a:r>
            <a:r>
              <a:rPr lang="en-GB" altLang="ko-KR" sz="1200" dirty="0">
                <a:solidFill>
                  <a:srgbClr val="FF0000"/>
                </a:solidFill>
              </a:rPr>
              <a:t>Tx </a:t>
            </a:r>
            <a:r>
              <a:rPr lang="en-GB" altLang="ko-KR" sz="1200" dirty="0" smtClean="0">
                <a:solidFill>
                  <a:srgbClr val="FF0000"/>
                </a:solidFill>
              </a:rPr>
              <a:t>AWT</a:t>
            </a:r>
            <a:r>
              <a:rPr lang="en-GB" altLang="ko-KR" sz="1200" dirty="0">
                <a:solidFill>
                  <a:srgbClr val="FF0000"/>
                </a:solidFill>
              </a:rPr>
              <a:t>. How to select the subset is up to UE implementation.</a:t>
            </a:r>
          </a:p>
          <a:p>
            <a:pPr lvl="5"/>
            <a:r>
              <a:rPr lang="en-GB" altLang="ko-KR" sz="1200" dirty="0" smtClean="0"/>
              <a:t>EIRP</a:t>
            </a:r>
            <a:r>
              <a:rPr lang="en-GB" altLang="ko-KR" sz="1200" baseline="-25000" dirty="0" smtClean="0"/>
              <a:t>2</a:t>
            </a:r>
            <a:r>
              <a:rPr lang="en-GB" altLang="ko-KR" sz="1200" dirty="0" smtClean="0"/>
              <a:t> </a:t>
            </a:r>
            <a:r>
              <a:rPr lang="en-GB" altLang="ko-KR" sz="1200" dirty="0"/>
              <a:t>= </a:t>
            </a:r>
            <a:r>
              <a:rPr lang="en-US" altLang="ko-KR" sz="1200" dirty="0" smtClean="0"/>
              <a:t>max(A(Q</a:t>
            </a:r>
            <a:r>
              <a:rPr lang="en-US" altLang="ko-KR" sz="1200" dirty="0"/>
              <a:t>, </a:t>
            </a:r>
            <a:r>
              <a:rPr lang="en-US" altLang="ko-KR" sz="1200" b="1" dirty="0" smtClean="0"/>
              <a:t>W</a:t>
            </a:r>
            <a:r>
              <a:rPr lang="en-US" altLang="ko-KR" sz="1200" b="1" baseline="-25000" dirty="0" smtClean="0"/>
              <a:t>SRS_T1</a:t>
            </a:r>
            <a:r>
              <a:rPr lang="en-US" altLang="ko-KR" sz="1200" dirty="0" smtClean="0"/>
              <a:t>), </a:t>
            </a:r>
            <a:r>
              <a:rPr lang="en-US" altLang="ko-KR" sz="1200" dirty="0"/>
              <a:t>…, G(Q, </a:t>
            </a:r>
            <a:r>
              <a:rPr lang="en-US" altLang="ko-KR" sz="1200" b="1" dirty="0" smtClean="0"/>
              <a:t>W</a:t>
            </a:r>
            <a:r>
              <a:rPr lang="en-US" altLang="ko-KR" sz="1200" b="1" baseline="-25000" dirty="0" smtClean="0"/>
              <a:t>SRS_TM</a:t>
            </a:r>
            <a:r>
              <a:rPr lang="en-US" altLang="ko-KR" sz="1200" dirty="0" smtClean="0"/>
              <a:t>)) (Beam sweeping and Select best)</a:t>
            </a:r>
          </a:p>
          <a:p>
            <a:pPr lvl="5"/>
            <a:r>
              <a:rPr lang="en-US" altLang="ko-KR" sz="1200" dirty="0" err="1" smtClean="0"/>
              <a:t>Delta_EIRP</a:t>
            </a:r>
            <a:r>
              <a:rPr lang="en-US" altLang="ko-KR" sz="1200" dirty="0" smtClean="0"/>
              <a:t> = EIRP2 – EIRP1</a:t>
            </a:r>
            <a:endParaRPr lang="en-GB" altLang="ko-KR" sz="1200" dirty="0" smtClean="0"/>
          </a:p>
          <a:p>
            <a:pPr lvl="1"/>
            <a:r>
              <a:rPr lang="en-GB" altLang="ko-KR" sz="1600" dirty="0" smtClean="0"/>
              <a:t>If all measurement grid points are run, get CDF of </a:t>
            </a:r>
            <a:r>
              <a:rPr lang="en-GB" altLang="ko-KR" sz="1600" dirty="0" err="1" smtClean="0"/>
              <a:t>delta_EIRP</a:t>
            </a:r>
            <a:endParaRPr lang="en-GB" altLang="ko-KR" sz="1600" dirty="0" smtClean="0"/>
          </a:p>
          <a:p>
            <a:pPr lvl="1"/>
            <a:r>
              <a:rPr lang="en-GB" altLang="ko-KR" sz="1600" dirty="0" smtClean="0"/>
              <a:t>Company should guarantee EIRP2 can fulfil Req.1 and Req.2</a:t>
            </a: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2743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" name="TextBox 2"/>
          <p:cNvSpPr txBox="1"/>
          <p:nvPr/>
        </p:nvSpPr>
        <p:spPr>
          <a:xfrm>
            <a:off x="4361135" y="1644636"/>
            <a:ext cx="4648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200" dirty="0" smtClean="0">
                <a:latin typeface="Symbol" panose="05050102010706020507" pitchFamily="18" charset="2"/>
              </a:rPr>
              <a:t>D</a:t>
            </a:r>
            <a:r>
              <a:rPr lang="en-US" altLang="ko-KR" sz="1200" baseline="-25000" dirty="0" smtClean="0"/>
              <a:t>K</a:t>
            </a:r>
            <a:r>
              <a:rPr lang="en-US" altLang="ko-KR" sz="1200" dirty="0" smtClean="0"/>
              <a:t>= measurement error of RSRP</a:t>
            </a:r>
            <a:r>
              <a:rPr lang="en-US" altLang="ko-KR" sz="1200" baseline="-25000" dirty="0" smtClean="0"/>
              <a:t>K</a:t>
            </a:r>
            <a:r>
              <a:rPr lang="en-US" altLang="ko-KR" sz="1200" dirty="0" smtClean="0"/>
              <a:t> </a:t>
            </a:r>
          </a:p>
          <a:p>
            <a:r>
              <a:rPr lang="en-GB" altLang="ko-KR" sz="1200" dirty="0" smtClean="0"/>
              <a:t>A(Q</a:t>
            </a:r>
            <a:r>
              <a:rPr lang="en-GB" altLang="ko-KR" sz="1200" dirty="0"/>
              <a:t>, </a:t>
            </a:r>
            <a:r>
              <a:rPr lang="en-GB" altLang="ko-KR" sz="1200" b="1" dirty="0" err="1" smtClean="0"/>
              <a:t>W</a:t>
            </a:r>
            <a:r>
              <a:rPr lang="en-GB" altLang="ko-KR" sz="1200" b="1" baseline="-25000" dirty="0" err="1" smtClean="0"/>
              <a:t>k</a:t>
            </a:r>
            <a:r>
              <a:rPr lang="en-GB" altLang="ko-KR" sz="1200" dirty="0"/>
              <a:t>) </a:t>
            </a:r>
            <a:r>
              <a:rPr lang="en-GB" altLang="ko-KR" sz="1200" dirty="0" smtClean="0"/>
              <a:t>= Composite Antenna Pattern in TS38.803</a:t>
            </a:r>
            <a:r>
              <a:rPr lang="en-GB" altLang="ko-KR" sz="1200" dirty="0" smtClean="0">
                <a:sym typeface="Wingdings" panose="05000000000000000000" pitchFamily="2" charset="2"/>
              </a:rPr>
              <a:t> for given Q </a:t>
            </a:r>
            <a:r>
              <a:rPr lang="en-GB" altLang="ko-KR" sz="1200" dirty="0">
                <a:sym typeface="Wingdings" panose="05000000000000000000" pitchFamily="2" charset="2"/>
              </a:rPr>
              <a:t>direction with </a:t>
            </a:r>
            <a:r>
              <a:rPr lang="en-GB" altLang="ko-KR" sz="1200" dirty="0" err="1" smtClean="0">
                <a:sym typeface="Wingdings" panose="05000000000000000000" pitchFamily="2" charset="2"/>
              </a:rPr>
              <a:t>W</a:t>
            </a:r>
            <a:r>
              <a:rPr lang="en-GB" altLang="ko-KR" sz="1200" baseline="-25000" dirty="0" err="1" smtClean="0">
                <a:sym typeface="Wingdings" panose="05000000000000000000" pitchFamily="2" charset="2"/>
              </a:rPr>
              <a:t>k</a:t>
            </a:r>
            <a:r>
              <a:rPr lang="en-GB" altLang="ko-KR" sz="1200" dirty="0" smtClean="0">
                <a:sym typeface="Wingdings" panose="05000000000000000000" pitchFamily="2" charset="2"/>
              </a:rPr>
              <a:t> </a:t>
            </a:r>
            <a:r>
              <a:rPr lang="en-GB" altLang="ko-KR" sz="1200" dirty="0">
                <a:sym typeface="Wingdings" panose="05000000000000000000" pitchFamily="2" charset="2"/>
              </a:rPr>
              <a:t>beam vector)</a:t>
            </a:r>
            <a:endParaRPr lang="ko-KR" altLang="en-US" sz="1200"/>
          </a:p>
        </p:txBody>
      </p:sp>
    </p:spTree>
    <p:extLst>
      <p:ext uri="{BB962C8B-B14F-4D97-AF65-F5344CB8AC3E}">
        <p14:creationId xmlns:p14="http://schemas.microsoft.com/office/powerpoint/2010/main" val="71856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392907"/>
            <a:ext cx="8229600" cy="673893"/>
          </a:xfrm>
        </p:spPr>
        <p:txBody>
          <a:bodyPr/>
          <a:lstStyle/>
          <a:p>
            <a:r>
              <a:rPr lang="en-GB" b="1" dirty="0" smtClean="0"/>
              <a:t>WF on General UE RF parameters</a:t>
            </a:r>
            <a:endParaRPr lang="en-GB" b="1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30203" y="1219200"/>
            <a:ext cx="8356597" cy="5334000"/>
          </a:xfrm>
        </p:spPr>
        <p:txBody>
          <a:bodyPr/>
          <a:lstStyle/>
          <a:p>
            <a:pPr lvl="0" latinLnBrk="0"/>
            <a:r>
              <a:rPr lang="en-US" dirty="0" smtClean="0"/>
              <a:t>Basic RF parameters: reuse the simulation assumptions for Peak/Spherical EIRP requirements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6364442"/>
              </p:ext>
            </p:extLst>
          </p:nvPr>
        </p:nvGraphicFramePr>
        <p:xfrm>
          <a:off x="228601" y="2021322"/>
          <a:ext cx="8650014" cy="4455676"/>
        </p:xfrm>
        <a:graphic>
          <a:graphicData uri="http://schemas.openxmlformats.org/drawingml/2006/table">
            <a:tbl>
              <a:tblPr/>
              <a:tblGrid>
                <a:gridCol w="34705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4427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32669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208516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19423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UE RF parameters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ko-KR" sz="12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Unit</a:t>
                      </a:r>
                      <a:endParaRPr lang="ko-KR" altLang="en-US" sz="1200" b="1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Value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Notes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8847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Frequency </a:t>
                      </a:r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band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n257/n258/n260/n261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Antenna</a:t>
                      </a:r>
                      <a:r>
                        <a:rPr lang="en-US" sz="12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performance can be different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8847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Measurement</a:t>
                      </a:r>
                      <a:r>
                        <a:rPr lang="en-US" sz="12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Grid</a:t>
                      </a:r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degree</a:t>
                      </a:r>
                      <a:endParaRPr lang="ko-KR" alt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7.5</a:t>
                      </a:r>
                      <a:r>
                        <a:rPr lang="en-US" altLang="ko-KR" sz="12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Symbol" panose="05050102010706020507" pitchFamily="18" charset="2"/>
                        </a:rPr>
                        <a:t></a:t>
                      </a:r>
                      <a:r>
                        <a:rPr lang="en-US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or 15</a:t>
                      </a:r>
                      <a:r>
                        <a:rPr lang="en-US" altLang="ko-KR" sz="12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Symbol" panose="05050102010706020507" pitchFamily="18" charset="2"/>
                        </a:rPr>
                        <a:t></a:t>
                      </a:r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Peak EIRP is 7.5</a:t>
                      </a:r>
                    </a:p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Spherical EIRP is 15</a:t>
                      </a:r>
                      <a:endParaRPr lang="en-US" altLang="ko-KR" sz="1200" b="0" i="0" u="none" strike="noStrike" dirty="0" smtClean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695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# of element </a:t>
                      </a:r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antenna in an antenna module/set</a:t>
                      </a:r>
                      <a:b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(# of </a:t>
                      </a:r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panels, </a:t>
                      </a:r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# of </a:t>
                      </a:r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analog </a:t>
                      </a:r>
                      <a:r>
                        <a:rPr lang="en-US" sz="12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beam(K)</a:t>
                      </a:r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etc.)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 </a:t>
                      </a:r>
                    </a:p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(2 panels, # total beam: 8,16,32)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Consider switched 2 panels.</a:t>
                      </a:r>
                    </a:p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These parameters will be depend on UE implementation. Other</a:t>
                      </a:r>
                      <a:r>
                        <a:rPr lang="en-US" sz="12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values are not precluded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9423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Polarization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 polarization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47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Antenna </a:t>
                      </a:r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location </a:t>
                      </a:r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(front, back, top-side, left-side, right-side, bottom-side)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Left/right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combination of the lists are not precluded.</a:t>
                      </a:r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53853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Phase Error per</a:t>
                      </a:r>
                      <a:r>
                        <a:rPr lang="en-US" sz="1200" b="1" i="0" u="none" strike="noStrike" kern="1200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Beam (</a:t>
                      </a:r>
                      <a:r>
                        <a:rPr lang="el-GR" altLang="ko-KR" sz="1200" b="0" dirty="0" smtClean="0">
                          <a:solidFill>
                            <a:srgbClr val="FF0000"/>
                          </a:solidFill>
                        </a:rPr>
                        <a:t>δ</a:t>
                      </a:r>
                      <a:r>
                        <a:rPr lang="en-US" altLang="ko-KR" sz="1200" b="0" baseline="-25000" dirty="0" err="1" smtClean="0">
                          <a:solidFill>
                            <a:srgbClr val="FF0000"/>
                          </a:solidFill>
                        </a:rPr>
                        <a:t>pk</a:t>
                      </a:r>
                      <a:r>
                        <a:rPr lang="en-GB" altLang="ko-KR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altLang="ko-KR" sz="1200" b="0" i="0" u="none" strike="noStrike" kern="1200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lang="en-US" sz="1200" b="1" i="0" u="none" strike="noStrike" kern="1200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200" b="1" i="0" u="none" strike="noStrike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Amplitude Error per Beam (</a:t>
                      </a:r>
                      <a:r>
                        <a:rPr lang="el-GR" altLang="ko-KR" sz="1200" b="0" dirty="0" smtClean="0">
                          <a:solidFill>
                            <a:srgbClr val="FF0000"/>
                          </a:solidFill>
                        </a:rPr>
                        <a:t>δ</a:t>
                      </a:r>
                      <a:r>
                        <a:rPr lang="en-US" altLang="ko-KR" sz="1800" b="0" baseline="-25000" dirty="0" err="1" smtClean="0">
                          <a:solidFill>
                            <a:srgbClr val="FF0000"/>
                          </a:solidFill>
                        </a:rPr>
                        <a:t>ak</a:t>
                      </a:r>
                      <a:r>
                        <a:rPr lang="en-GB" altLang="ko-KR" sz="18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altLang="ko-KR" sz="1200" b="0" i="0" u="none" strike="noStrike" kern="1200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en-US" altLang="ko-KR" sz="1200" b="0" i="0" u="none" strike="noStrike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Degree/</a:t>
                      </a:r>
                    </a:p>
                    <a:p>
                      <a:pPr algn="ctr" fontAlgn="ctr"/>
                      <a:r>
                        <a:rPr lang="en-US" altLang="ko-KR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dB</a:t>
                      </a:r>
                      <a:endParaRPr lang="ko-KR" alt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altLang="ko-KR" sz="1200" b="0" dirty="0" smtClean="0">
                          <a:solidFill>
                            <a:srgbClr val="FF0000"/>
                          </a:solidFill>
                        </a:rPr>
                        <a:t>δ</a:t>
                      </a:r>
                      <a:r>
                        <a:rPr lang="en-US" altLang="ko-KR" sz="1200" b="0" baseline="-25000" dirty="0" err="1" smtClean="0">
                          <a:solidFill>
                            <a:srgbClr val="FF0000"/>
                          </a:solidFill>
                        </a:rPr>
                        <a:t>pk</a:t>
                      </a:r>
                      <a:r>
                        <a:rPr lang="en-GB" altLang="ko-KR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 ~ </a:t>
                      </a:r>
                      <a:r>
                        <a:rPr lang="en-GB" altLang="ko-KR" sz="12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N(0,</a:t>
                      </a:r>
                      <a:r>
                        <a:rPr lang="en-GB" altLang="ko-KR" sz="12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sym typeface="Symbol" panose="05050102010706020507" pitchFamily="18" charset="2"/>
                        </a:rPr>
                        <a:t> </a:t>
                      </a:r>
                      <a:r>
                        <a:rPr lang="en-GB" altLang="ko-KR" sz="1200" b="0" i="0" u="none" strike="noStrike" baseline="300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sym typeface="Symbol" panose="05050102010706020507" pitchFamily="18" charset="2"/>
                        </a:rPr>
                        <a:t>2</a:t>
                      </a:r>
                      <a:r>
                        <a:rPr lang="en-GB" altLang="ko-KR" sz="12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) with</a:t>
                      </a:r>
                      <a:r>
                        <a:rPr lang="en-GB" altLang="ko-KR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GB" altLang="ko-KR" sz="12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sym typeface="Symbol" panose="05050102010706020507" pitchFamily="18" charset="2"/>
                        </a:rPr>
                        <a:t></a:t>
                      </a:r>
                      <a:r>
                        <a:rPr lang="en-GB" altLang="ko-KR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=</a:t>
                      </a:r>
                      <a:r>
                        <a:rPr lang="en-US" altLang="ko-KR" sz="12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[10~45]</a:t>
                      </a:r>
                      <a:r>
                        <a:rPr lang="en-US" altLang="ko-KR" sz="12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Symbol" panose="05050102010706020507" pitchFamily="18" charset="2"/>
                        </a:rPr>
                        <a:t></a:t>
                      </a:r>
                      <a:endParaRPr lang="en-GB" altLang="ko-KR" sz="1200" b="0" i="0" u="none" strike="noStrike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  <a:sym typeface="Symbol" panose="05050102010706020507" pitchFamily="18" charset="2"/>
                      </a:endParaRP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altLang="ko-KR" sz="1200" b="0" dirty="0" smtClean="0">
                          <a:solidFill>
                            <a:srgbClr val="FF0000"/>
                          </a:solidFill>
                        </a:rPr>
                        <a:t>δ</a:t>
                      </a:r>
                      <a:r>
                        <a:rPr lang="en-US" altLang="ko-KR" sz="1200" b="0" baseline="-25000" dirty="0" err="1" smtClean="0">
                          <a:solidFill>
                            <a:srgbClr val="FF0000"/>
                          </a:solidFill>
                        </a:rPr>
                        <a:t>ak</a:t>
                      </a:r>
                      <a:r>
                        <a:rPr lang="en-GB" altLang="ko-KR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 ~ </a:t>
                      </a:r>
                      <a:r>
                        <a:rPr lang="en-GB" altLang="ko-KR" sz="12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N(0,</a:t>
                      </a:r>
                      <a:r>
                        <a:rPr lang="en-GB" altLang="ko-KR" sz="12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sym typeface="Symbol" panose="05050102010706020507" pitchFamily="18" charset="2"/>
                        </a:rPr>
                        <a:t> </a:t>
                      </a:r>
                      <a:r>
                        <a:rPr lang="en-GB" altLang="ko-KR" sz="1200" b="0" i="0" u="none" strike="noStrike" baseline="300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sym typeface="Symbol" panose="05050102010706020507" pitchFamily="18" charset="2"/>
                        </a:rPr>
                        <a:t>2</a:t>
                      </a:r>
                      <a:r>
                        <a:rPr lang="en-GB" altLang="ko-KR" sz="12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) with </a:t>
                      </a:r>
                      <a:r>
                        <a:rPr lang="en-GB" altLang="ko-KR" sz="12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sym typeface="Symbol" panose="05050102010706020507" pitchFamily="18" charset="2"/>
                        </a:rPr>
                        <a:t></a:t>
                      </a:r>
                      <a:r>
                        <a:rPr lang="en-GB" altLang="ko-KR" sz="12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= [</a:t>
                      </a:r>
                      <a:r>
                        <a:rPr lang="en-GB" altLang="ko-KR" sz="12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sym typeface="Symbol" panose="05050102010706020507" pitchFamily="18" charset="2"/>
                        </a:rPr>
                        <a:t>1~3</a:t>
                      </a:r>
                      <a:r>
                        <a:rPr lang="en-GB" altLang="ko-KR" sz="12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]dB</a:t>
                      </a:r>
                      <a:endParaRPr lang="en-GB" altLang="ko-KR" sz="120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Other distributions are not precluded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61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1" strike="noStrike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Error in RSRP estimation(</a:t>
                      </a:r>
                      <a:r>
                        <a:rPr lang="en-GB" altLang="ko-KR" sz="1300" b="1" dirty="0" err="1" smtClean="0">
                          <a:solidFill>
                            <a:srgbClr val="FF0000"/>
                          </a:solidFill>
                          <a:latin typeface="+mn-lt"/>
                        </a:rPr>
                        <a:t>D</a:t>
                      </a:r>
                      <a:r>
                        <a:rPr lang="en-GB" altLang="ko-KR" sz="1300" b="1" baseline="-25000" dirty="0" err="1" smtClean="0">
                          <a:solidFill>
                            <a:srgbClr val="FF0000"/>
                          </a:solidFill>
                          <a:latin typeface="+mn-lt"/>
                        </a:rPr>
                        <a:t>k</a:t>
                      </a:r>
                      <a:r>
                        <a:rPr lang="en-US" altLang="ko-KR" sz="1300" b="1" strike="noStrike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)</a:t>
                      </a:r>
                      <a:endParaRPr lang="en-US" sz="1300" b="1" i="0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dB</a:t>
                      </a:r>
                      <a:endParaRPr lang="ko-KR" alt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dirty="0" err="1" smtClean="0">
                          <a:solidFill>
                            <a:srgbClr val="FF0000"/>
                          </a:solidFill>
                          <a:latin typeface="Symbol" panose="05050102010706020507" pitchFamily="18" charset="2"/>
                        </a:rPr>
                        <a:t>D</a:t>
                      </a:r>
                      <a:r>
                        <a:rPr lang="en-GB" altLang="ko-KR" sz="1200" baseline="-25000" dirty="0" err="1" smtClean="0">
                          <a:solidFill>
                            <a:srgbClr val="FF0000"/>
                          </a:solidFill>
                          <a:latin typeface="Symbol" panose="05050102010706020507" pitchFamily="18" charset="2"/>
                        </a:rPr>
                        <a:t>k</a:t>
                      </a:r>
                      <a:r>
                        <a:rPr lang="en-GB" altLang="ko-KR" sz="12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 ~ N(0,</a:t>
                      </a:r>
                      <a:r>
                        <a:rPr lang="en-GB" altLang="ko-KR" sz="12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sym typeface="Symbol" panose="05050102010706020507" pitchFamily="18" charset="2"/>
                        </a:rPr>
                        <a:t> [2]</a:t>
                      </a:r>
                      <a:r>
                        <a:rPr lang="en-GB" altLang="ko-KR" sz="1200" b="0" i="0" u="none" strike="noStrike" baseline="300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sym typeface="Symbol" panose="05050102010706020507" pitchFamily="18" charset="2"/>
                        </a:rPr>
                        <a:t>2</a:t>
                      </a:r>
                      <a:r>
                        <a:rPr lang="en-GB" altLang="ko-KR" sz="12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)</a:t>
                      </a:r>
                      <a:endParaRPr lang="en-GB" altLang="ko-KR" sz="120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sng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23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Front cover (Plastic, Glass, Ceramic, Metal)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altLang="ko-KR" sz="1200" dirty="0">
                          <a:solidFill>
                            <a:schemeClr val="tx1"/>
                          </a:solidFill>
                        </a:rPr>
                        <a:t>This information is meaningful only if it’s the same with the material which covers antennas. </a:t>
                      </a:r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9423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Back cover (Plastic, Glass, Ceramic, Metal)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19423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Side cover / Frame (Plastic, Glass, Ceramic, Metal)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Metal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9423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Display panel – Full (Y)</a:t>
                      </a:r>
                      <a:r>
                        <a:rPr lang="en-US" sz="1200" b="1" i="0" u="none" strike="noStrik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or Partial (N)</a:t>
                      </a:r>
                      <a:endParaRPr lang="en-US" sz="1200" b="1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Y/N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5827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Bezel Margin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mm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M</a:t>
                      </a:r>
                      <a:r>
                        <a:rPr lang="en-US" altLang="ko-KR" sz="12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odule can’t be placed outer edge of UE to secure mechanical reliability</a:t>
                      </a:r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3644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180" y="304800"/>
            <a:ext cx="8633460" cy="838200"/>
          </a:xfrm>
        </p:spPr>
        <p:txBody>
          <a:bodyPr/>
          <a:lstStyle/>
          <a:p>
            <a:r>
              <a:rPr lang="en-US" b="1" dirty="0" smtClean="0"/>
              <a:t>WF on measurement method for delta EIRP </a:t>
            </a:r>
            <a:endParaRPr lang="en-US" b="1" dirty="0"/>
          </a:p>
        </p:txBody>
      </p:sp>
      <p:sp>
        <p:nvSpPr>
          <p:cNvPr id="5" name="Inhaltsplatzhalter 2"/>
          <p:cNvSpPr>
            <a:spLocks noGrp="1"/>
          </p:cNvSpPr>
          <p:nvPr>
            <p:ph idx="1"/>
          </p:nvPr>
        </p:nvSpPr>
        <p:spPr>
          <a:xfrm>
            <a:off x="137160" y="1066800"/>
            <a:ext cx="8953500" cy="5448300"/>
          </a:xfrm>
        </p:spPr>
        <p:txBody>
          <a:bodyPr/>
          <a:lstStyle/>
          <a:p>
            <a:r>
              <a:rPr lang="en-GB" altLang="ko-KR" sz="1800" dirty="0" smtClean="0"/>
              <a:t>Simulation Set-up : </a:t>
            </a:r>
            <a:r>
              <a:rPr lang="en-GB" altLang="ko-KR" sz="1800" b="1" dirty="0" smtClean="0">
                <a:solidFill>
                  <a:srgbClr val="FF0000"/>
                </a:solidFill>
              </a:rPr>
              <a:t>Option2 (per beam)</a:t>
            </a:r>
          </a:p>
          <a:p>
            <a:pPr lvl="1"/>
            <a:r>
              <a:rPr lang="en-GB" altLang="ko-KR" sz="1600" dirty="0" smtClean="0"/>
              <a:t>Set </a:t>
            </a:r>
            <a:r>
              <a:rPr lang="en-GB" altLang="ko-KR" sz="1600" dirty="0"/>
              <a:t>Ideal </a:t>
            </a:r>
            <a:r>
              <a:rPr lang="en-GB" altLang="ko-KR" sz="1600" dirty="0" smtClean="0"/>
              <a:t>AWT(Analog </a:t>
            </a:r>
            <a:r>
              <a:rPr lang="en-GB" altLang="ko-KR" sz="1600" dirty="0"/>
              <a:t>Beam Weight Table) </a:t>
            </a:r>
            <a:r>
              <a:rPr lang="en-GB" altLang="ko-KR" sz="1600" dirty="0" smtClean="0"/>
              <a:t>for K beams (</a:t>
            </a:r>
            <a:r>
              <a:rPr lang="en-GB" altLang="ko-KR" sz="1600" dirty="0" smtClean="0">
                <a:sym typeface="Wingdings" panose="05000000000000000000" pitchFamily="2" charset="2"/>
              </a:rPr>
              <a:t> depend on UE implementations)</a:t>
            </a:r>
            <a:endParaRPr lang="en-GB" altLang="ko-KR" sz="1600" dirty="0" smtClean="0"/>
          </a:p>
          <a:p>
            <a:pPr lvl="2">
              <a:spcBef>
                <a:spcPts val="1200"/>
              </a:spcBef>
            </a:pPr>
            <a:r>
              <a:rPr lang="en-GB" altLang="ko-KR" sz="1400" dirty="0" smtClean="0"/>
              <a:t>AWT = [</a:t>
            </a:r>
            <a:r>
              <a:rPr lang="en-GB" altLang="ko-KR" sz="1400" b="1" dirty="0" smtClean="0"/>
              <a:t>W</a:t>
            </a:r>
            <a:r>
              <a:rPr lang="en-GB" altLang="ko-KR" sz="1400" baseline="-25000" dirty="0" smtClean="0"/>
              <a:t>1</a:t>
            </a:r>
            <a:r>
              <a:rPr lang="en-GB" altLang="ko-KR" sz="1400" dirty="0" smtClean="0"/>
              <a:t> </a:t>
            </a:r>
            <a:r>
              <a:rPr lang="en-GB" altLang="ko-KR" sz="1400" b="1" dirty="0" smtClean="0"/>
              <a:t>W</a:t>
            </a:r>
            <a:r>
              <a:rPr lang="en-GB" altLang="ko-KR" sz="1400" baseline="-25000" dirty="0" smtClean="0"/>
              <a:t>2</a:t>
            </a:r>
            <a:r>
              <a:rPr lang="en-GB" altLang="ko-KR" sz="1400" dirty="0" smtClean="0"/>
              <a:t> </a:t>
            </a:r>
            <a:r>
              <a:rPr lang="en-GB" altLang="ko-KR" sz="1400" b="1" dirty="0" smtClean="0"/>
              <a:t>W</a:t>
            </a:r>
            <a:r>
              <a:rPr lang="en-GB" altLang="ko-KR" sz="1400" baseline="-25000" dirty="0" smtClean="0"/>
              <a:t>3</a:t>
            </a:r>
            <a:r>
              <a:rPr lang="en-GB" altLang="ko-KR" sz="1400" dirty="0" smtClean="0"/>
              <a:t> … </a:t>
            </a:r>
            <a:r>
              <a:rPr lang="en-GB" altLang="ko-KR" sz="1400" b="1" dirty="0" smtClean="0"/>
              <a:t>W</a:t>
            </a:r>
            <a:r>
              <a:rPr lang="en-GB" altLang="ko-KR" sz="1400" baseline="-25000" dirty="0" smtClean="0"/>
              <a:t>K</a:t>
            </a:r>
            <a:r>
              <a:rPr lang="en-GB" altLang="ko-KR" sz="1400" dirty="0" smtClean="0"/>
              <a:t>];</a:t>
            </a:r>
          </a:p>
          <a:p>
            <a:pPr lvl="2"/>
            <a:endParaRPr lang="en-GB" altLang="ko-KR" sz="1050" dirty="0" smtClean="0"/>
          </a:p>
          <a:p>
            <a:pPr lvl="1"/>
            <a:r>
              <a:rPr lang="en-GB" altLang="ko-KR" sz="1600" dirty="0" smtClean="0"/>
              <a:t>For each P UEs (</a:t>
            </a:r>
            <a:r>
              <a:rPr lang="en-GB" altLang="ko-KR" sz="1600" dirty="0" smtClean="0">
                <a:sym typeface="Wingdings" panose="05000000000000000000" pitchFamily="2" charset="2"/>
              </a:rPr>
              <a:t> P is number of UE to be simulated) </a:t>
            </a:r>
            <a:endParaRPr lang="en-GB" altLang="ko-KR" sz="1600" dirty="0" smtClean="0"/>
          </a:p>
          <a:p>
            <a:pPr lvl="2"/>
            <a:r>
              <a:rPr lang="en-GB" altLang="ko-KR" sz="1400" dirty="0" smtClean="0"/>
              <a:t>Generate Tx/Rx AWT considering Phase/Amplitude error</a:t>
            </a:r>
            <a:endParaRPr lang="en-GB" altLang="ko-KR" sz="1400" strike="sngStrike" dirty="0" smtClean="0"/>
          </a:p>
          <a:p>
            <a:pPr lvl="3"/>
            <a:r>
              <a:rPr lang="en-GB" altLang="ko-KR" sz="1200" dirty="0" smtClean="0"/>
              <a:t>Tx AWT with error = [</a:t>
            </a:r>
            <a:r>
              <a:rPr lang="en-GB" altLang="ko-KR" sz="1200" b="1" dirty="0" smtClean="0"/>
              <a:t>W</a:t>
            </a:r>
            <a:r>
              <a:rPr lang="en-GB" altLang="ko-KR" sz="1200" b="1" baseline="-25000" dirty="0" smtClean="0"/>
              <a:t>T1</a:t>
            </a:r>
            <a:r>
              <a:rPr lang="en-GB" altLang="ko-KR" sz="1200" b="1" dirty="0" smtClean="0"/>
              <a:t> W</a:t>
            </a:r>
            <a:r>
              <a:rPr lang="en-GB" altLang="ko-KR" sz="1200" b="1" baseline="-25000" dirty="0" smtClean="0"/>
              <a:t>T2</a:t>
            </a:r>
            <a:r>
              <a:rPr lang="en-GB" altLang="ko-KR" sz="1200" b="1" dirty="0" smtClean="0"/>
              <a:t> W</a:t>
            </a:r>
            <a:r>
              <a:rPr lang="en-GB" altLang="ko-KR" sz="1200" b="1" baseline="-25000" dirty="0" smtClean="0"/>
              <a:t>T3</a:t>
            </a:r>
            <a:r>
              <a:rPr lang="en-GB" altLang="ko-KR" sz="1200" b="1" dirty="0" smtClean="0"/>
              <a:t> … W</a:t>
            </a:r>
            <a:r>
              <a:rPr lang="en-GB" altLang="ko-KR" sz="1200" b="1" baseline="-25000" dirty="0" smtClean="0"/>
              <a:t>TK</a:t>
            </a:r>
            <a:r>
              <a:rPr lang="en-GB" altLang="ko-KR" sz="1200" dirty="0" smtClean="0"/>
              <a:t>]</a:t>
            </a:r>
          </a:p>
          <a:p>
            <a:pPr lvl="3"/>
            <a:r>
              <a:rPr lang="en-GB" altLang="ko-KR" sz="1200" dirty="0" smtClean="0"/>
              <a:t>Rx </a:t>
            </a:r>
            <a:r>
              <a:rPr lang="en-GB" altLang="ko-KR" sz="1200" dirty="0"/>
              <a:t>AWT = </a:t>
            </a:r>
            <a:r>
              <a:rPr lang="en-GB" altLang="ko-KR" sz="1200" dirty="0" smtClean="0"/>
              <a:t>[</a:t>
            </a:r>
            <a:r>
              <a:rPr lang="en-GB" altLang="ko-KR" sz="1200" b="1" dirty="0" smtClean="0"/>
              <a:t>W</a:t>
            </a:r>
            <a:r>
              <a:rPr lang="en-GB" altLang="ko-KR" sz="1200" b="1" baseline="-25000" dirty="0" smtClean="0"/>
              <a:t>1</a:t>
            </a:r>
            <a:r>
              <a:rPr lang="en-GB" altLang="ko-KR" sz="1200" b="1" dirty="0" smtClean="0"/>
              <a:t> W</a:t>
            </a:r>
            <a:r>
              <a:rPr lang="en-GB" altLang="ko-KR" sz="1200" b="1" baseline="-25000" dirty="0" smtClean="0"/>
              <a:t>2</a:t>
            </a:r>
            <a:r>
              <a:rPr lang="en-GB" altLang="ko-KR" sz="1200" b="1" dirty="0" smtClean="0"/>
              <a:t> W</a:t>
            </a:r>
            <a:r>
              <a:rPr lang="en-GB" altLang="ko-KR" sz="1200" b="1" baseline="-25000" dirty="0" smtClean="0"/>
              <a:t>3</a:t>
            </a:r>
            <a:r>
              <a:rPr lang="en-GB" altLang="ko-KR" sz="1200" b="1" dirty="0" smtClean="0"/>
              <a:t> </a:t>
            </a:r>
            <a:r>
              <a:rPr lang="en-GB" altLang="ko-KR" sz="1200" b="1" dirty="0"/>
              <a:t>… </a:t>
            </a:r>
            <a:r>
              <a:rPr lang="en-GB" altLang="ko-KR" sz="1200" b="1" dirty="0" smtClean="0"/>
              <a:t>W</a:t>
            </a:r>
            <a:r>
              <a:rPr lang="en-GB" altLang="ko-KR" sz="1200" b="1" baseline="-25000" dirty="0" smtClean="0"/>
              <a:t>K</a:t>
            </a:r>
            <a:r>
              <a:rPr lang="en-GB" altLang="ko-KR" sz="1200" dirty="0" smtClean="0"/>
              <a:t>] </a:t>
            </a:r>
            <a:r>
              <a:rPr lang="en-GB" altLang="ko-KR" sz="1200" dirty="0"/>
              <a:t>= </a:t>
            </a:r>
            <a:r>
              <a:rPr lang="en-GB" altLang="ko-KR" sz="1200" dirty="0" smtClean="0"/>
              <a:t>[</a:t>
            </a:r>
            <a:r>
              <a:rPr lang="en-GB" altLang="ko-KR" sz="1200" b="1" dirty="0" smtClean="0"/>
              <a:t>W</a:t>
            </a:r>
            <a:r>
              <a:rPr lang="en-GB" altLang="ko-KR" sz="1200" b="1" baseline="-25000" dirty="0" smtClean="0"/>
              <a:t>R1</a:t>
            </a:r>
            <a:r>
              <a:rPr lang="en-GB" altLang="ko-KR" sz="1200" b="1" dirty="0" smtClean="0"/>
              <a:t> W</a:t>
            </a:r>
            <a:r>
              <a:rPr lang="en-GB" altLang="ko-KR" sz="1200" b="1" baseline="-25000" dirty="0" smtClean="0"/>
              <a:t>R2</a:t>
            </a:r>
            <a:r>
              <a:rPr lang="en-GB" altLang="ko-KR" sz="1200" b="1" dirty="0" smtClean="0"/>
              <a:t> W</a:t>
            </a:r>
            <a:r>
              <a:rPr lang="en-GB" altLang="ko-KR" sz="1200" b="1" baseline="-25000" dirty="0" smtClean="0"/>
              <a:t>R3</a:t>
            </a:r>
            <a:r>
              <a:rPr lang="en-GB" altLang="ko-KR" sz="1200" b="1" dirty="0" smtClean="0"/>
              <a:t> </a:t>
            </a:r>
            <a:r>
              <a:rPr lang="en-GB" altLang="ko-KR" sz="1200" b="1" dirty="0"/>
              <a:t>… </a:t>
            </a:r>
            <a:r>
              <a:rPr lang="en-GB" altLang="ko-KR" sz="1200" b="1" dirty="0" smtClean="0"/>
              <a:t>W</a:t>
            </a:r>
            <a:r>
              <a:rPr lang="en-GB" altLang="ko-KR" sz="1200" b="1" baseline="-25000" dirty="0" smtClean="0"/>
              <a:t>RK</a:t>
            </a:r>
            <a:r>
              <a:rPr lang="en-GB" altLang="ko-KR" sz="1200" dirty="0" smtClean="0"/>
              <a:t>]</a:t>
            </a:r>
          </a:p>
          <a:p>
            <a:pPr lvl="3"/>
            <a:r>
              <a:rPr lang="en-GB" altLang="ko-KR" sz="1200" dirty="0" smtClean="0">
                <a:solidFill>
                  <a:srgbClr val="FF0000"/>
                </a:solidFill>
              </a:rPr>
              <a:t>Relationship between Tx/Rx AWT : A(Q,</a:t>
            </a:r>
            <a:r>
              <a:rPr lang="en-GB" altLang="ko-KR" sz="1200" b="1" dirty="0">
                <a:solidFill>
                  <a:srgbClr val="FF0000"/>
                </a:solidFill>
              </a:rPr>
              <a:t> </a:t>
            </a:r>
            <a:r>
              <a:rPr lang="en-GB" altLang="ko-KR" sz="1200" b="1" dirty="0" err="1" smtClean="0">
                <a:solidFill>
                  <a:srgbClr val="FF0000"/>
                </a:solidFill>
              </a:rPr>
              <a:t>W</a:t>
            </a:r>
            <a:r>
              <a:rPr lang="en-GB" altLang="ko-KR" sz="1200" b="1" baseline="-25000" dirty="0" err="1" smtClean="0">
                <a:solidFill>
                  <a:srgbClr val="FF0000"/>
                </a:solidFill>
              </a:rPr>
              <a:t>Tk</a:t>
            </a:r>
            <a:r>
              <a:rPr lang="en-GB" altLang="ko-KR" sz="1200" dirty="0" smtClean="0">
                <a:solidFill>
                  <a:srgbClr val="FF0000"/>
                </a:solidFill>
              </a:rPr>
              <a:t>)=A(Q+</a:t>
            </a:r>
            <a:r>
              <a:rPr lang="el-GR" altLang="ko-KR" sz="1200" b="1" dirty="0">
                <a:solidFill>
                  <a:srgbClr val="FF0000"/>
                </a:solidFill>
              </a:rPr>
              <a:t> </a:t>
            </a:r>
            <a:r>
              <a:rPr lang="el-GR" altLang="ko-KR" sz="1200" b="1" dirty="0" smtClean="0">
                <a:solidFill>
                  <a:srgbClr val="FF0000"/>
                </a:solidFill>
              </a:rPr>
              <a:t>δ</a:t>
            </a:r>
            <a:r>
              <a:rPr lang="en-US" altLang="ko-KR" sz="1200" b="1" baseline="-25000" dirty="0" err="1" smtClean="0">
                <a:solidFill>
                  <a:srgbClr val="FF0000"/>
                </a:solidFill>
              </a:rPr>
              <a:t>pk</a:t>
            </a:r>
            <a:r>
              <a:rPr lang="en-GB" altLang="ko-KR" sz="1200" dirty="0" smtClean="0">
                <a:solidFill>
                  <a:srgbClr val="FF0000"/>
                </a:solidFill>
              </a:rPr>
              <a:t>,</a:t>
            </a:r>
            <a:r>
              <a:rPr lang="en-GB" altLang="ko-KR" sz="1200" b="1" dirty="0" smtClean="0">
                <a:solidFill>
                  <a:srgbClr val="FF0000"/>
                </a:solidFill>
              </a:rPr>
              <a:t> </a:t>
            </a:r>
            <a:r>
              <a:rPr lang="en-GB" altLang="ko-KR" sz="1200" b="1" dirty="0" err="1" smtClean="0">
                <a:solidFill>
                  <a:srgbClr val="FF0000"/>
                </a:solidFill>
              </a:rPr>
              <a:t>W</a:t>
            </a:r>
            <a:r>
              <a:rPr lang="en-GB" altLang="ko-KR" sz="1200" b="1" baseline="-25000" dirty="0" err="1" smtClean="0">
                <a:solidFill>
                  <a:srgbClr val="FF0000"/>
                </a:solidFill>
              </a:rPr>
              <a:t>Rk</a:t>
            </a:r>
            <a:r>
              <a:rPr lang="en-GB" altLang="ko-KR" sz="1200" dirty="0" smtClean="0">
                <a:solidFill>
                  <a:srgbClr val="FF0000"/>
                </a:solidFill>
              </a:rPr>
              <a:t>) + </a:t>
            </a:r>
            <a:r>
              <a:rPr lang="el-GR" altLang="ko-KR" sz="1200" b="1" dirty="0">
                <a:solidFill>
                  <a:srgbClr val="FF0000"/>
                </a:solidFill>
              </a:rPr>
              <a:t>δ</a:t>
            </a:r>
            <a:r>
              <a:rPr lang="en-US" altLang="ko-KR" sz="1200" b="1" baseline="-25000" dirty="0" err="1">
                <a:solidFill>
                  <a:srgbClr val="FF0000"/>
                </a:solidFill>
              </a:rPr>
              <a:t>ak</a:t>
            </a:r>
            <a:r>
              <a:rPr lang="en-US" altLang="ko-KR" sz="1200" b="1" baseline="-25000" dirty="0">
                <a:solidFill>
                  <a:srgbClr val="FF0000"/>
                </a:solidFill>
              </a:rPr>
              <a:t> </a:t>
            </a:r>
            <a:r>
              <a:rPr lang="en-GB" altLang="ko-KR" sz="1200" dirty="0" smtClean="0">
                <a:solidFill>
                  <a:srgbClr val="FF0000"/>
                </a:solidFill>
              </a:rPr>
              <a:t>.</a:t>
            </a:r>
            <a:r>
              <a:rPr lang="en-US" altLang="ko-KR" sz="1200" dirty="0">
                <a:solidFill>
                  <a:srgbClr val="FF0000"/>
                </a:solidFill>
              </a:rPr>
              <a:t> where </a:t>
            </a:r>
            <a:r>
              <a:rPr lang="el-GR" altLang="ko-KR" sz="1200" b="1" dirty="0">
                <a:solidFill>
                  <a:srgbClr val="FF0000"/>
                </a:solidFill>
              </a:rPr>
              <a:t>δ</a:t>
            </a:r>
            <a:r>
              <a:rPr lang="en-US" altLang="ko-KR" sz="1200" b="1" baseline="-25000" dirty="0" err="1">
                <a:solidFill>
                  <a:srgbClr val="FF0000"/>
                </a:solidFill>
              </a:rPr>
              <a:t>ak</a:t>
            </a:r>
            <a:r>
              <a:rPr lang="en-US" altLang="ko-KR" sz="1200" dirty="0">
                <a:solidFill>
                  <a:srgbClr val="FF0000"/>
                </a:solidFill>
              </a:rPr>
              <a:t>, </a:t>
            </a:r>
            <a:r>
              <a:rPr lang="el-GR" altLang="ko-KR" sz="1200" b="1" dirty="0">
                <a:solidFill>
                  <a:srgbClr val="FF0000"/>
                </a:solidFill>
              </a:rPr>
              <a:t>δ</a:t>
            </a:r>
            <a:r>
              <a:rPr lang="en-US" altLang="ko-KR" sz="1200" b="1" baseline="-25000" dirty="0" err="1">
                <a:solidFill>
                  <a:srgbClr val="FF0000"/>
                </a:solidFill>
              </a:rPr>
              <a:t>pk</a:t>
            </a:r>
            <a:r>
              <a:rPr lang="en-US" altLang="ko-KR" sz="1200" dirty="0">
                <a:solidFill>
                  <a:srgbClr val="FF0000"/>
                </a:solidFill>
              </a:rPr>
              <a:t> represent amplitude/phase error </a:t>
            </a:r>
            <a:r>
              <a:rPr lang="en-US" altLang="ko-KR" sz="1200" dirty="0" smtClean="0">
                <a:solidFill>
                  <a:srgbClr val="FF0000"/>
                </a:solidFill>
              </a:rPr>
              <a:t>per Beam for </a:t>
            </a:r>
            <a:r>
              <a:rPr lang="en-US" altLang="ko-KR" sz="1200" dirty="0">
                <a:solidFill>
                  <a:srgbClr val="FF0000"/>
                </a:solidFill>
              </a:rPr>
              <a:t>given k </a:t>
            </a:r>
            <a:r>
              <a:rPr lang="en-US" altLang="ko-KR" sz="1200" dirty="0" smtClean="0">
                <a:solidFill>
                  <a:srgbClr val="FF0000"/>
                </a:solidFill>
              </a:rPr>
              <a:t>Beam</a:t>
            </a:r>
            <a:endParaRPr lang="en-GB" altLang="ko-KR" sz="1200" dirty="0" smtClean="0">
              <a:solidFill>
                <a:srgbClr val="FF0000"/>
              </a:solidFill>
            </a:endParaRPr>
          </a:p>
          <a:p>
            <a:pPr lvl="2"/>
            <a:r>
              <a:rPr lang="en-GB" altLang="ko-KR" sz="1600" dirty="0" smtClean="0"/>
              <a:t>For Given Measure point(Q) within EIRP measurement grid</a:t>
            </a:r>
          </a:p>
          <a:p>
            <a:pPr lvl="3"/>
            <a:r>
              <a:rPr lang="en-GB" altLang="ko-KR" sz="1200" dirty="0" smtClean="0"/>
              <a:t>Iterate until get statistically meaningful measurement values</a:t>
            </a:r>
          </a:p>
          <a:p>
            <a:pPr lvl="4"/>
            <a:r>
              <a:rPr lang="en-GB" altLang="ko-KR" sz="1100" dirty="0" smtClean="0"/>
              <a:t>Decide UE Autonomous DL(Rx) Beam selection (EIRP1)</a:t>
            </a:r>
          </a:p>
          <a:p>
            <a:pPr lvl="5"/>
            <a:r>
              <a:rPr lang="en-GB" altLang="ko-KR" sz="1100" dirty="0" smtClean="0"/>
              <a:t>Beam Index(k) = index of max(RSRP</a:t>
            </a:r>
            <a:r>
              <a:rPr lang="en-GB" altLang="ko-KR" sz="1100" baseline="-25000" dirty="0" smtClean="0"/>
              <a:t>1</a:t>
            </a:r>
            <a:r>
              <a:rPr lang="en-GB" altLang="ko-KR" sz="1100" dirty="0" smtClean="0"/>
              <a:t>+</a:t>
            </a:r>
            <a:r>
              <a:rPr lang="en-GB" altLang="ko-KR" sz="1100" dirty="0" smtClean="0">
                <a:latin typeface="Symbol" panose="05050102010706020507" pitchFamily="18" charset="2"/>
              </a:rPr>
              <a:t>D</a:t>
            </a:r>
            <a:r>
              <a:rPr lang="en-GB" altLang="ko-KR" sz="1100" baseline="-25000" dirty="0" smtClean="0">
                <a:latin typeface="Symbol" panose="05050102010706020507" pitchFamily="18" charset="2"/>
              </a:rPr>
              <a:t>1, </a:t>
            </a:r>
            <a:r>
              <a:rPr lang="en-GB" altLang="ko-KR" sz="1100" dirty="0" smtClean="0"/>
              <a:t>RSRP</a:t>
            </a:r>
            <a:r>
              <a:rPr lang="en-GB" altLang="ko-KR" sz="1100" baseline="-25000" dirty="0" smtClean="0"/>
              <a:t>2</a:t>
            </a:r>
            <a:r>
              <a:rPr lang="en-GB" altLang="ko-KR" sz="1100" dirty="0" smtClean="0"/>
              <a:t>+</a:t>
            </a:r>
            <a:r>
              <a:rPr lang="en-GB" altLang="ko-KR" sz="1100" dirty="0" smtClean="0">
                <a:latin typeface="Symbol" panose="05050102010706020507" pitchFamily="18" charset="2"/>
              </a:rPr>
              <a:t>D</a:t>
            </a:r>
            <a:r>
              <a:rPr lang="en-GB" altLang="ko-KR" sz="1100" baseline="-25000" dirty="0" smtClean="0">
                <a:latin typeface="Symbol" panose="05050102010706020507" pitchFamily="18" charset="2"/>
              </a:rPr>
              <a:t>2, </a:t>
            </a:r>
            <a:r>
              <a:rPr lang="en-GB" altLang="ko-KR" sz="1100" dirty="0" smtClean="0"/>
              <a:t>RSRP</a:t>
            </a:r>
            <a:r>
              <a:rPr lang="en-GB" altLang="ko-KR" sz="1100" baseline="-25000" dirty="0" smtClean="0"/>
              <a:t>3</a:t>
            </a:r>
            <a:r>
              <a:rPr lang="en-GB" altLang="ko-KR" sz="1100" dirty="0" smtClean="0"/>
              <a:t>+</a:t>
            </a:r>
            <a:r>
              <a:rPr lang="en-GB" altLang="ko-KR" sz="1100" dirty="0" smtClean="0">
                <a:latin typeface="Symbol" panose="05050102010706020507" pitchFamily="18" charset="2"/>
              </a:rPr>
              <a:t>D</a:t>
            </a:r>
            <a:r>
              <a:rPr lang="en-GB" altLang="ko-KR" sz="1100" baseline="-25000" dirty="0" smtClean="0">
                <a:latin typeface="Symbol" panose="05050102010706020507" pitchFamily="18" charset="2"/>
              </a:rPr>
              <a:t>3</a:t>
            </a:r>
            <a:r>
              <a:rPr lang="en-GB" altLang="ko-KR" sz="1100" dirty="0" smtClean="0">
                <a:latin typeface="Symbol" panose="05050102010706020507" pitchFamily="18" charset="2"/>
              </a:rPr>
              <a:t>, </a:t>
            </a:r>
            <a:r>
              <a:rPr lang="en-GB" altLang="ko-KR" sz="1100" dirty="0" smtClean="0"/>
              <a:t>… </a:t>
            </a:r>
            <a:r>
              <a:rPr lang="en-GB" altLang="ko-KR" sz="1100" dirty="0" smtClean="0">
                <a:latin typeface="Symbol" panose="05050102010706020507" pitchFamily="18" charset="2"/>
              </a:rPr>
              <a:t>, </a:t>
            </a:r>
            <a:r>
              <a:rPr lang="en-GB" altLang="ko-KR" sz="1100" dirty="0" smtClean="0"/>
              <a:t>RSRP</a:t>
            </a:r>
            <a:r>
              <a:rPr lang="en-GB" altLang="ko-KR" sz="1100" baseline="-25000" dirty="0" smtClean="0"/>
              <a:t>K</a:t>
            </a:r>
            <a:r>
              <a:rPr lang="en-GB" altLang="ko-KR" sz="1100" dirty="0" smtClean="0"/>
              <a:t>+</a:t>
            </a:r>
            <a:r>
              <a:rPr lang="en-GB" altLang="ko-KR" sz="1100" dirty="0" smtClean="0">
                <a:latin typeface="Symbol" panose="05050102010706020507" pitchFamily="18" charset="2"/>
              </a:rPr>
              <a:t>D</a:t>
            </a:r>
            <a:r>
              <a:rPr lang="en-GB" altLang="ko-KR" sz="1100" baseline="-25000" dirty="0" smtClean="0">
                <a:latin typeface="Symbol" panose="05050102010706020507" pitchFamily="18" charset="2"/>
              </a:rPr>
              <a:t>K</a:t>
            </a:r>
            <a:r>
              <a:rPr lang="en-GB" altLang="ko-KR" sz="1100" dirty="0" smtClean="0">
                <a:latin typeface="Symbol" panose="05050102010706020507" pitchFamily="18" charset="2"/>
              </a:rPr>
              <a:t>)</a:t>
            </a:r>
            <a:br>
              <a:rPr lang="en-GB" altLang="ko-KR" sz="1100" dirty="0" smtClean="0">
                <a:latin typeface="Symbol" panose="05050102010706020507" pitchFamily="18" charset="2"/>
              </a:rPr>
            </a:br>
            <a:r>
              <a:rPr lang="en-GB" altLang="ko-KR" sz="1100" dirty="0"/>
              <a:t> </a:t>
            </a:r>
            <a:r>
              <a:rPr lang="en-GB" altLang="ko-KR" sz="1100" dirty="0" smtClean="0"/>
              <a:t>            = index of </a:t>
            </a:r>
            <a:r>
              <a:rPr lang="en-US" altLang="ko-KR" sz="1100" dirty="0" smtClean="0"/>
              <a:t>max(A(Q, </a:t>
            </a:r>
            <a:r>
              <a:rPr lang="en-US" altLang="ko-KR" sz="1100" b="1" dirty="0" smtClean="0"/>
              <a:t>W</a:t>
            </a:r>
            <a:r>
              <a:rPr lang="en-US" altLang="ko-KR" sz="1100" b="1" baseline="-25000" dirty="0" smtClean="0"/>
              <a:t>R1</a:t>
            </a:r>
            <a:r>
              <a:rPr lang="en-US" altLang="ko-KR" sz="1100" dirty="0" smtClean="0"/>
              <a:t>)+</a:t>
            </a:r>
            <a:r>
              <a:rPr lang="en-GB" altLang="ko-KR" sz="1100" dirty="0">
                <a:latin typeface="Symbol" panose="05050102010706020507" pitchFamily="18" charset="2"/>
              </a:rPr>
              <a:t>D</a:t>
            </a:r>
            <a:r>
              <a:rPr lang="en-GB" altLang="ko-KR" sz="1100" baseline="-25000" dirty="0">
                <a:latin typeface="Symbol" panose="05050102010706020507" pitchFamily="18" charset="2"/>
              </a:rPr>
              <a:t>1</a:t>
            </a:r>
            <a:r>
              <a:rPr lang="en-US" altLang="ko-KR" sz="1100" dirty="0" smtClean="0"/>
              <a:t>, </a:t>
            </a:r>
            <a:r>
              <a:rPr lang="en-US" altLang="ko-KR" sz="1100" dirty="0"/>
              <a:t>A</a:t>
            </a:r>
            <a:r>
              <a:rPr lang="en-US" altLang="ko-KR" sz="1100" dirty="0" smtClean="0"/>
              <a:t>(Q</a:t>
            </a:r>
            <a:r>
              <a:rPr lang="en-US" altLang="ko-KR" sz="1100" dirty="0"/>
              <a:t>, </a:t>
            </a:r>
            <a:r>
              <a:rPr lang="en-US" altLang="ko-KR" sz="1100" b="1" dirty="0" smtClean="0"/>
              <a:t>W</a:t>
            </a:r>
            <a:r>
              <a:rPr lang="en-US" altLang="ko-KR" sz="1100" b="1" baseline="-25000" dirty="0" smtClean="0"/>
              <a:t>R2</a:t>
            </a:r>
            <a:r>
              <a:rPr lang="en-US" altLang="ko-KR" sz="1100" dirty="0" smtClean="0"/>
              <a:t>)+</a:t>
            </a:r>
            <a:r>
              <a:rPr lang="en-GB" altLang="ko-KR" sz="1100" dirty="0" smtClean="0">
                <a:latin typeface="Symbol" panose="05050102010706020507" pitchFamily="18" charset="2"/>
              </a:rPr>
              <a:t>D</a:t>
            </a:r>
            <a:r>
              <a:rPr lang="en-GB" altLang="ko-KR" sz="1100" baseline="-25000" dirty="0" smtClean="0">
                <a:latin typeface="Symbol" panose="05050102010706020507" pitchFamily="18" charset="2"/>
              </a:rPr>
              <a:t>2</a:t>
            </a:r>
            <a:r>
              <a:rPr lang="en-US" altLang="ko-KR" sz="1100" dirty="0" smtClean="0"/>
              <a:t>, A(Q</a:t>
            </a:r>
            <a:r>
              <a:rPr lang="en-US" altLang="ko-KR" sz="1100" dirty="0"/>
              <a:t>, </a:t>
            </a:r>
            <a:r>
              <a:rPr lang="en-US" altLang="ko-KR" sz="1100" b="1" dirty="0" smtClean="0"/>
              <a:t>W</a:t>
            </a:r>
            <a:r>
              <a:rPr lang="en-US" altLang="ko-KR" sz="1100" b="1" baseline="-25000" dirty="0" smtClean="0"/>
              <a:t>R3</a:t>
            </a:r>
            <a:r>
              <a:rPr lang="en-US" altLang="ko-KR" sz="1100" dirty="0" smtClean="0"/>
              <a:t>)+</a:t>
            </a:r>
            <a:r>
              <a:rPr lang="en-GB" altLang="ko-KR" sz="1100" dirty="0" smtClean="0">
                <a:latin typeface="Symbol" panose="05050102010706020507" pitchFamily="18" charset="2"/>
              </a:rPr>
              <a:t>D</a:t>
            </a:r>
            <a:r>
              <a:rPr lang="en-GB" altLang="ko-KR" sz="1100" baseline="-25000" dirty="0" smtClean="0">
                <a:latin typeface="Symbol" panose="05050102010706020507" pitchFamily="18" charset="2"/>
              </a:rPr>
              <a:t>3</a:t>
            </a:r>
            <a:r>
              <a:rPr lang="en-US" altLang="ko-KR" sz="1100" dirty="0" smtClean="0"/>
              <a:t>, …, A(Q</a:t>
            </a:r>
            <a:r>
              <a:rPr lang="en-US" altLang="ko-KR" sz="1100" dirty="0"/>
              <a:t>, </a:t>
            </a:r>
            <a:r>
              <a:rPr lang="en-US" altLang="ko-KR" sz="1100" b="1" dirty="0" smtClean="0"/>
              <a:t>W</a:t>
            </a:r>
            <a:r>
              <a:rPr lang="en-US" altLang="ko-KR" sz="1100" b="1" baseline="-25000" dirty="0" smtClean="0"/>
              <a:t>RK</a:t>
            </a:r>
            <a:r>
              <a:rPr lang="en-US" altLang="ko-KR" sz="1100" dirty="0" smtClean="0"/>
              <a:t>)+</a:t>
            </a:r>
            <a:r>
              <a:rPr lang="en-GB" altLang="ko-KR" sz="1100" dirty="0" smtClean="0">
                <a:latin typeface="Symbol" panose="05050102010706020507" pitchFamily="18" charset="2"/>
              </a:rPr>
              <a:t>D</a:t>
            </a:r>
            <a:r>
              <a:rPr lang="en-GB" altLang="ko-KR" sz="1100" baseline="-25000" dirty="0" smtClean="0">
                <a:latin typeface="Symbol" panose="05050102010706020507" pitchFamily="18" charset="2"/>
              </a:rPr>
              <a:t>K</a:t>
            </a:r>
            <a:r>
              <a:rPr lang="en-US" altLang="ko-KR" sz="1100" dirty="0" smtClean="0"/>
              <a:t>) </a:t>
            </a:r>
            <a:endParaRPr lang="en-GB" altLang="ko-KR" sz="1100" dirty="0" smtClean="0"/>
          </a:p>
          <a:p>
            <a:pPr lvl="5"/>
            <a:r>
              <a:rPr lang="en-GB" altLang="ko-KR" sz="1100" dirty="0"/>
              <a:t>EIRP1 = </a:t>
            </a:r>
            <a:r>
              <a:rPr lang="en-GB" altLang="ko-KR" sz="1100" dirty="0" smtClean="0"/>
              <a:t>A(Q</a:t>
            </a:r>
            <a:r>
              <a:rPr lang="en-GB" altLang="ko-KR" sz="1100" dirty="0"/>
              <a:t>, </a:t>
            </a:r>
            <a:r>
              <a:rPr lang="en-GB" altLang="ko-KR" sz="1100" b="1" dirty="0" err="1" smtClean="0"/>
              <a:t>W</a:t>
            </a:r>
            <a:r>
              <a:rPr lang="en-GB" altLang="ko-KR" sz="1100" b="1" baseline="-25000" dirty="0" err="1" smtClean="0"/>
              <a:t>Tk</a:t>
            </a:r>
            <a:r>
              <a:rPr lang="en-GB" altLang="ko-KR" sz="1100" dirty="0" smtClean="0"/>
              <a:t>)</a:t>
            </a:r>
            <a:endParaRPr lang="en-GB" altLang="ko-KR" sz="1100" strike="sngStrike" dirty="0" smtClean="0"/>
          </a:p>
          <a:p>
            <a:pPr lvl="4"/>
            <a:r>
              <a:rPr lang="en-GB" altLang="ko-KR" sz="1100" dirty="0"/>
              <a:t>Decide UE </a:t>
            </a:r>
            <a:r>
              <a:rPr lang="en-GB" altLang="ko-KR" sz="1100" dirty="0" smtClean="0"/>
              <a:t>EIRP2:</a:t>
            </a:r>
          </a:p>
          <a:p>
            <a:pPr lvl="5"/>
            <a:r>
              <a:rPr lang="en-GB" altLang="ko-KR" sz="1200" dirty="0" smtClean="0">
                <a:solidFill>
                  <a:srgbClr val="FF0000"/>
                </a:solidFill>
              </a:rPr>
              <a:t>Size of SRS </a:t>
            </a:r>
            <a:r>
              <a:rPr lang="en-GB" altLang="ko-KR" sz="1200" dirty="0">
                <a:solidFill>
                  <a:srgbClr val="FF0000"/>
                </a:solidFill>
              </a:rPr>
              <a:t>AWT is restricted </a:t>
            </a:r>
            <a:r>
              <a:rPr lang="en-GB" altLang="ko-KR" sz="1200" dirty="0" smtClean="0">
                <a:solidFill>
                  <a:srgbClr val="FF0000"/>
                </a:solidFill>
              </a:rPr>
              <a:t>by </a:t>
            </a:r>
            <a:r>
              <a:rPr lang="en-GB" altLang="ko-KR" sz="1200" i="1" dirty="0" smtClean="0">
                <a:solidFill>
                  <a:srgbClr val="FF0000"/>
                </a:solidFill>
              </a:rPr>
              <a:t>SRS-resource</a:t>
            </a:r>
            <a:r>
              <a:rPr lang="en-GB" altLang="ko-KR" sz="1200" dirty="0" smtClean="0">
                <a:solidFill>
                  <a:srgbClr val="FF0000"/>
                </a:solidFill>
              </a:rPr>
              <a:t> </a:t>
            </a:r>
            <a:r>
              <a:rPr lang="en-GB" altLang="ko-KR" sz="1200" dirty="0">
                <a:solidFill>
                  <a:srgbClr val="FF0000"/>
                </a:solidFill>
              </a:rPr>
              <a:t>of </a:t>
            </a:r>
            <a:r>
              <a:rPr lang="en-GB" altLang="ko-KR" sz="1200" dirty="0" smtClean="0">
                <a:solidFill>
                  <a:srgbClr val="FF0000"/>
                </a:solidFill>
              </a:rPr>
              <a:t>M. </a:t>
            </a:r>
          </a:p>
          <a:p>
            <a:pPr lvl="5"/>
            <a:r>
              <a:rPr lang="en-GB" altLang="ko-KR" sz="1200" dirty="0">
                <a:solidFill>
                  <a:srgbClr val="FF0000"/>
                </a:solidFill>
              </a:rPr>
              <a:t>SRS AWT = </a:t>
            </a:r>
            <a:r>
              <a:rPr lang="en-GB" altLang="ko-KR" sz="1200" dirty="0" smtClean="0">
                <a:solidFill>
                  <a:srgbClr val="FF0000"/>
                </a:solidFill>
              </a:rPr>
              <a:t>[</a:t>
            </a:r>
            <a:r>
              <a:rPr lang="en-GB" altLang="ko-KR" sz="1200" b="1" dirty="0" smtClean="0">
                <a:solidFill>
                  <a:srgbClr val="FF0000"/>
                </a:solidFill>
              </a:rPr>
              <a:t>W</a:t>
            </a:r>
            <a:r>
              <a:rPr lang="en-GB" altLang="ko-KR" sz="1200" b="1" baseline="-25000" dirty="0" smtClean="0">
                <a:solidFill>
                  <a:srgbClr val="FF0000"/>
                </a:solidFill>
              </a:rPr>
              <a:t>SRS_T1</a:t>
            </a:r>
            <a:r>
              <a:rPr lang="en-GB" altLang="ko-KR" sz="1200" b="1" dirty="0" smtClean="0">
                <a:solidFill>
                  <a:srgbClr val="FF0000"/>
                </a:solidFill>
              </a:rPr>
              <a:t> W</a:t>
            </a:r>
            <a:r>
              <a:rPr lang="en-GB" altLang="ko-KR" sz="1200" b="1" baseline="-25000" dirty="0" smtClean="0">
                <a:solidFill>
                  <a:srgbClr val="FF0000"/>
                </a:solidFill>
              </a:rPr>
              <a:t>SRS_T2</a:t>
            </a:r>
            <a:r>
              <a:rPr lang="en-GB" altLang="ko-KR" sz="1200" b="1" dirty="0" smtClean="0">
                <a:solidFill>
                  <a:srgbClr val="FF0000"/>
                </a:solidFill>
              </a:rPr>
              <a:t> W</a:t>
            </a:r>
            <a:r>
              <a:rPr lang="en-GB" altLang="ko-KR" sz="1200" b="1" baseline="-25000" dirty="0" smtClean="0">
                <a:solidFill>
                  <a:srgbClr val="FF0000"/>
                </a:solidFill>
              </a:rPr>
              <a:t>SRS_T3</a:t>
            </a:r>
            <a:r>
              <a:rPr lang="en-GB" altLang="ko-KR" sz="1200" b="1" dirty="0" smtClean="0">
                <a:solidFill>
                  <a:srgbClr val="FF0000"/>
                </a:solidFill>
              </a:rPr>
              <a:t> </a:t>
            </a:r>
            <a:r>
              <a:rPr lang="en-GB" altLang="ko-KR" sz="1200" b="1" dirty="0">
                <a:solidFill>
                  <a:srgbClr val="FF0000"/>
                </a:solidFill>
              </a:rPr>
              <a:t>… </a:t>
            </a:r>
            <a:r>
              <a:rPr lang="en-GB" altLang="ko-KR" sz="1200" b="1" dirty="0" smtClean="0">
                <a:solidFill>
                  <a:srgbClr val="FF0000"/>
                </a:solidFill>
              </a:rPr>
              <a:t>W</a:t>
            </a:r>
            <a:r>
              <a:rPr lang="en-GB" altLang="ko-KR" sz="1200" b="1" baseline="-25000" dirty="0" smtClean="0">
                <a:solidFill>
                  <a:srgbClr val="FF0000"/>
                </a:solidFill>
              </a:rPr>
              <a:t>SRS_TM</a:t>
            </a:r>
            <a:r>
              <a:rPr lang="en-GB" altLang="ko-KR" sz="1200" dirty="0">
                <a:solidFill>
                  <a:srgbClr val="FF0000"/>
                </a:solidFill>
              </a:rPr>
              <a:t>] is subset of Tx </a:t>
            </a:r>
            <a:r>
              <a:rPr lang="en-GB" altLang="ko-KR" sz="1200" dirty="0" smtClean="0">
                <a:solidFill>
                  <a:srgbClr val="FF0000"/>
                </a:solidFill>
              </a:rPr>
              <a:t>AWT</a:t>
            </a:r>
            <a:r>
              <a:rPr lang="en-GB" altLang="ko-KR" sz="1200" dirty="0"/>
              <a:t>. </a:t>
            </a:r>
            <a:r>
              <a:rPr lang="en-GB" altLang="ko-KR" sz="1200" dirty="0">
                <a:solidFill>
                  <a:srgbClr val="FF0000"/>
                </a:solidFill>
              </a:rPr>
              <a:t>How to select the subset is up to UE implementation.</a:t>
            </a:r>
          </a:p>
          <a:p>
            <a:pPr lvl="5"/>
            <a:r>
              <a:rPr lang="en-GB" altLang="ko-KR" sz="1200" dirty="0" smtClean="0"/>
              <a:t>EIRP</a:t>
            </a:r>
            <a:r>
              <a:rPr lang="en-GB" altLang="ko-KR" sz="1200" baseline="-25000" dirty="0" smtClean="0"/>
              <a:t>2</a:t>
            </a:r>
            <a:r>
              <a:rPr lang="en-GB" altLang="ko-KR" sz="1200" dirty="0" smtClean="0"/>
              <a:t> </a:t>
            </a:r>
            <a:r>
              <a:rPr lang="en-GB" altLang="ko-KR" sz="1200" dirty="0"/>
              <a:t>= </a:t>
            </a:r>
            <a:r>
              <a:rPr lang="en-US" altLang="ko-KR" sz="1200" dirty="0" smtClean="0"/>
              <a:t>max(A(Q</a:t>
            </a:r>
            <a:r>
              <a:rPr lang="en-US" altLang="ko-KR" sz="1200" dirty="0"/>
              <a:t>, </a:t>
            </a:r>
            <a:r>
              <a:rPr lang="en-US" altLang="ko-KR" sz="1200" b="1" dirty="0" smtClean="0"/>
              <a:t>W</a:t>
            </a:r>
            <a:r>
              <a:rPr lang="en-US" altLang="ko-KR" sz="1200" b="1" baseline="-25000" dirty="0" smtClean="0"/>
              <a:t>SRS_T1</a:t>
            </a:r>
            <a:r>
              <a:rPr lang="en-US" altLang="ko-KR" sz="1200" dirty="0" smtClean="0"/>
              <a:t>), </a:t>
            </a:r>
            <a:r>
              <a:rPr lang="en-US" altLang="ko-KR" sz="1200" dirty="0"/>
              <a:t>…, </a:t>
            </a:r>
            <a:r>
              <a:rPr lang="en-US" altLang="ko-KR" sz="1200" dirty="0" smtClean="0"/>
              <a:t>A(Q</a:t>
            </a:r>
            <a:r>
              <a:rPr lang="en-US" altLang="ko-KR" sz="1200" dirty="0"/>
              <a:t>, </a:t>
            </a:r>
            <a:r>
              <a:rPr lang="en-US" altLang="ko-KR" sz="1200" b="1" dirty="0" smtClean="0"/>
              <a:t>W</a:t>
            </a:r>
            <a:r>
              <a:rPr lang="en-US" altLang="ko-KR" sz="1200" b="1" baseline="-25000" dirty="0" smtClean="0"/>
              <a:t>SRS_TM</a:t>
            </a:r>
            <a:r>
              <a:rPr lang="en-US" altLang="ko-KR" sz="1200" dirty="0" smtClean="0"/>
              <a:t>)) (Beam sweeping and Select best)</a:t>
            </a:r>
          </a:p>
          <a:p>
            <a:pPr lvl="5"/>
            <a:r>
              <a:rPr lang="en-US" altLang="ko-KR" sz="1200" dirty="0" err="1" smtClean="0"/>
              <a:t>Delta_EIRP</a:t>
            </a:r>
            <a:r>
              <a:rPr lang="en-US" altLang="ko-KR" sz="1200" dirty="0" smtClean="0"/>
              <a:t> = EIRP2 – EIRP1</a:t>
            </a:r>
            <a:endParaRPr lang="en-GB" altLang="ko-KR" sz="1200" dirty="0" smtClean="0"/>
          </a:p>
          <a:p>
            <a:pPr lvl="1"/>
            <a:r>
              <a:rPr lang="en-GB" altLang="ko-KR" sz="1600" dirty="0" smtClean="0"/>
              <a:t>If all measurement grid points are run, get CDF of </a:t>
            </a:r>
            <a:r>
              <a:rPr lang="en-GB" altLang="ko-KR" sz="1600" dirty="0" err="1" smtClean="0"/>
              <a:t>delta_EIRP</a:t>
            </a:r>
            <a:endParaRPr lang="en-GB" altLang="ko-KR" sz="1600" dirty="0" smtClean="0"/>
          </a:p>
          <a:p>
            <a:pPr lvl="1"/>
            <a:r>
              <a:rPr lang="en-GB" altLang="ko-KR" sz="1600" dirty="0" smtClean="0"/>
              <a:t>Company should guarantee EIRP2 can fulfil Req.1 and Req.2</a:t>
            </a: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2743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" name="TextBox 2"/>
          <p:cNvSpPr txBox="1"/>
          <p:nvPr/>
        </p:nvSpPr>
        <p:spPr>
          <a:xfrm>
            <a:off x="4267200" y="1676400"/>
            <a:ext cx="4648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200" dirty="0">
                <a:latin typeface="Symbol" panose="05050102010706020507" pitchFamily="18" charset="2"/>
              </a:rPr>
              <a:t>D</a:t>
            </a:r>
            <a:r>
              <a:rPr lang="en-US" altLang="ko-KR" sz="1200" baseline="-25000" dirty="0"/>
              <a:t>K</a:t>
            </a:r>
            <a:r>
              <a:rPr lang="en-US" altLang="ko-KR" sz="1200" dirty="0"/>
              <a:t>= measurement error of RSRP</a:t>
            </a:r>
            <a:r>
              <a:rPr lang="en-US" altLang="ko-KR" sz="1200" baseline="-25000" dirty="0"/>
              <a:t>K</a:t>
            </a:r>
            <a:r>
              <a:rPr lang="en-US" altLang="ko-KR" sz="1200" dirty="0"/>
              <a:t> </a:t>
            </a:r>
          </a:p>
          <a:p>
            <a:r>
              <a:rPr lang="en-GB" altLang="ko-KR" sz="1200" dirty="0"/>
              <a:t>A(Q, </a:t>
            </a:r>
            <a:r>
              <a:rPr lang="en-GB" altLang="ko-KR" sz="1200" b="1" dirty="0" err="1"/>
              <a:t>W</a:t>
            </a:r>
            <a:r>
              <a:rPr lang="en-GB" altLang="ko-KR" sz="1200" b="1" baseline="-25000" dirty="0" err="1"/>
              <a:t>k</a:t>
            </a:r>
            <a:r>
              <a:rPr lang="en-GB" altLang="ko-KR" sz="1200" dirty="0"/>
              <a:t>) = Composite Antenna Pattern in TS38.803</a:t>
            </a:r>
            <a:r>
              <a:rPr lang="en-GB" altLang="ko-KR" sz="1200" dirty="0">
                <a:sym typeface="Wingdings" panose="05000000000000000000" pitchFamily="2" charset="2"/>
              </a:rPr>
              <a:t> for given Q direction with </a:t>
            </a:r>
            <a:r>
              <a:rPr lang="en-GB" altLang="ko-KR" sz="1200" b="1" dirty="0" err="1">
                <a:sym typeface="Wingdings" panose="05000000000000000000" pitchFamily="2" charset="2"/>
              </a:rPr>
              <a:t>W</a:t>
            </a:r>
            <a:r>
              <a:rPr lang="en-GB" altLang="ko-KR" sz="1200" b="1" baseline="-25000" dirty="0" err="1">
                <a:sym typeface="Wingdings" panose="05000000000000000000" pitchFamily="2" charset="2"/>
              </a:rPr>
              <a:t>k</a:t>
            </a:r>
            <a:r>
              <a:rPr lang="en-GB" altLang="ko-KR" sz="1200" dirty="0">
                <a:sym typeface="Wingdings" panose="05000000000000000000" pitchFamily="2" charset="2"/>
              </a:rPr>
              <a:t> beam vector)</a:t>
            </a:r>
            <a:endParaRPr lang="ko-KR" altLang="en-US" sz="1200"/>
          </a:p>
        </p:txBody>
      </p:sp>
    </p:spTree>
    <p:extLst>
      <p:ext uri="{BB962C8B-B14F-4D97-AF65-F5344CB8AC3E}">
        <p14:creationId xmlns:p14="http://schemas.microsoft.com/office/powerpoint/2010/main" val="1048343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180" y="304800"/>
            <a:ext cx="8633460" cy="838200"/>
          </a:xfrm>
        </p:spPr>
        <p:txBody>
          <a:bodyPr/>
          <a:lstStyle/>
          <a:p>
            <a:r>
              <a:rPr lang="en-US" b="1" dirty="0" smtClean="0"/>
              <a:t>WF on SRS parameters</a:t>
            </a:r>
            <a:endParaRPr lang="en-US" b="1" dirty="0"/>
          </a:p>
        </p:txBody>
      </p:sp>
      <p:sp>
        <p:nvSpPr>
          <p:cNvPr id="5" name="Inhaltsplatzhalter 2"/>
          <p:cNvSpPr>
            <a:spLocks noGrp="1"/>
          </p:cNvSpPr>
          <p:nvPr>
            <p:ph idx="1"/>
          </p:nvPr>
        </p:nvSpPr>
        <p:spPr>
          <a:xfrm>
            <a:off x="381000" y="1219200"/>
            <a:ext cx="8229600" cy="5334000"/>
          </a:xfrm>
        </p:spPr>
        <p:txBody>
          <a:bodyPr/>
          <a:lstStyle/>
          <a:p>
            <a:r>
              <a:rPr lang="en-GB" altLang="ko-KR" dirty="0" smtClean="0"/>
              <a:t>RAN1 common understanding for UL beam sweeping operation</a:t>
            </a:r>
          </a:p>
          <a:p>
            <a:pPr lvl="1"/>
            <a:r>
              <a:rPr lang="en-US" altLang="ko-KR" sz="1600" dirty="0" smtClean="0"/>
              <a:t>If </a:t>
            </a:r>
            <a:r>
              <a:rPr lang="en-US" altLang="ko-KR" sz="1600" dirty="0"/>
              <a:t>UE does not configure the </a:t>
            </a:r>
            <a:r>
              <a:rPr lang="en-US" altLang="ko-KR" sz="1600" i="1" dirty="0"/>
              <a:t>spatialRelationInfo</a:t>
            </a:r>
            <a:r>
              <a:rPr lang="en-US" altLang="ko-KR" sz="1600" dirty="0"/>
              <a:t> from NW, then the UE can consider the UL beam sweeping.</a:t>
            </a:r>
            <a:endParaRPr lang="ko-KR" altLang="ko-KR" sz="1600" dirty="0"/>
          </a:p>
          <a:p>
            <a:pPr lvl="1"/>
            <a:r>
              <a:rPr lang="en-US" altLang="ko-KR" sz="1600" dirty="0"/>
              <a:t>If UE has configure the </a:t>
            </a:r>
            <a:r>
              <a:rPr lang="en-US" altLang="ko-KR" sz="1600" i="1" dirty="0"/>
              <a:t>spatialRelationInfo</a:t>
            </a:r>
            <a:r>
              <a:rPr lang="en-US" altLang="ko-KR" sz="1600" dirty="0"/>
              <a:t> from NW, then the UE consider autonomous beam </a:t>
            </a:r>
            <a:r>
              <a:rPr lang="en-US" altLang="ko-KR" sz="1600" dirty="0" smtClean="0"/>
              <a:t>selection</a:t>
            </a:r>
          </a:p>
          <a:p>
            <a:pPr lvl="2"/>
            <a:r>
              <a:rPr lang="en-US" altLang="ko-KR" sz="1400" i="1" dirty="0"/>
              <a:t>spatialRelationInfo </a:t>
            </a:r>
            <a:r>
              <a:rPr lang="en-US" altLang="ko-KR" sz="1400" dirty="0" smtClean="0"/>
              <a:t>contain the </a:t>
            </a:r>
            <a:r>
              <a:rPr lang="en-US" altLang="ko-KR" sz="1400" dirty="0"/>
              <a:t>ID of a reference ‘</a:t>
            </a:r>
            <a:r>
              <a:rPr lang="en-US" altLang="ko-KR" sz="1400" dirty="0" err="1"/>
              <a:t>ssb</a:t>
            </a:r>
            <a:r>
              <a:rPr lang="en-US" altLang="ko-KR" sz="1400" dirty="0"/>
              <a:t>-Index’ or ‘</a:t>
            </a:r>
            <a:r>
              <a:rPr lang="en-US" altLang="ko-KR" sz="1400" dirty="0" err="1"/>
              <a:t>csi</a:t>
            </a:r>
            <a:r>
              <a:rPr lang="en-US" altLang="ko-KR" sz="1400" dirty="0"/>
              <a:t>-</a:t>
            </a:r>
            <a:r>
              <a:rPr lang="en-US" altLang="ko-KR" sz="1400" dirty="0" err="1"/>
              <a:t>Rs</a:t>
            </a:r>
            <a:r>
              <a:rPr lang="en-US" altLang="ko-KR" sz="1400" dirty="0"/>
              <a:t>-Index’ for SRS resource</a:t>
            </a:r>
            <a:endParaRPr lang="en-GB" altLang="ko-KR" sz="1400" dirty="0" smtClean="0"/>
          </a:p>
          <a:p>
            <a:pPr lvl="1"/>
            <a:endParaRPr lang="en-GB" altLang="ko-KR" sz="1600" dirty="0" smtClean="0"/>
          </a:p>
          <a:p>
            <a:r>
              <a:rPr lang="en-GB" altLang="ko-KR" dirty="0" smtClean="0"/>
              <a:t>Upper limitation of </a:t>
            </a:r>
            <a:r>
              <a:rPr lang="en-GB" altLang="ko-KR" i="1" dirty="0" smtClean="0"/>
              <a:t>SRS-Resource</a:t>
            </a:r>
          </a:p>
          <a:p>
            <a:pPr lvl="1"/>
            <a:r>
              <a:rPr lang="en-GB" altLang="ko-KR" sz="3200" dirty="0" smtClean="0"/>
              <a:t>To reduce the test time, the upper number of </a:t>
            </a:r>
            <a:r>
              <a:rPr lang="en-GB" altLang="ko-KR" sz="3200" i="1" dirty="0" smtClean="0"/>
              <a:t>SRS-Resource </a:t>
            </a:r>
            <a:r>
              <a:rPr lang="en-GB" altLang="ko-KR" sz="3200" dirty="0" smtClean="0"/>
              <a:t>(M)</a:t>
            </a:r>
            <a:r>
              <a:rPr lang="en-GB" altLang="ko-KR" sz="3200" i="1" dirty="0" smtClean="0"/>
              <a:t> </a:t>
            </a:r>
            <a:r>
              <a:rPr lang="en-GB" altLang="ko-KR" sz="3200" dirty="0" smtClean="0"/>
              <a:t>is [4] or [8] or [16] from TE</a:t>
            </a:r>
          </a:p>
          <a:p>
            <a:pPr lvl="1"/>
            <a:endParaRPr lang="en-GB" altLang="ko-KR" dirty="0"/>
          </a:p>
          <a:p>
            <a:pPr lvl="1"/>
            <a:endParaRPr lang="en-GB" altLang="ko-KR" dirty="0" smtClean="0"/>
          </a:p>
          <a:p>
            <a:pPr lvl="1"/>
            <a:endParaRPr lang="en-GB" altLang="ko-KR" dirty="0"/>
          </a:p>
          <a:p>
            <a:pPr lvl="1"/>
            <a:endParaRPr lang="en-GB" altLang="ko-KR" dirty="0" smtClean="0"/>
          </a:p>
          <a:p>
            <a:pPr marL="457200" lvl="1" indent="0" algn="ctr">
              <a:buNone/>
            </a:pPr>
            <a:r>
              <a:rPr lang="en-GB" altLang="ko-KR" dirty="0" smtClean="0"/>
              <a:t> &lt;</a:t>
            </a:r>
            <a:r>
              <a:rPr lang="en-GB" altLang="ko-KR" dirty="0" err="1" smtClean="0"/>
              <a:t>UplinkBeamManagement</a:t>
            </a:r>
            <a:r>
              <a:rPr lang="en-GB" altLang="ko-KR" dirty="0" smtClean="0"/>
              <a:t> in TS38.331 v15.4.0&gt; </a:t>
            </a:r>
          </a:p>
          <a:p>
            <a:pPr lvl="1"/>
            <a:endParaRPr lang="en-GB" altLang="ko-KR" dirty="0" smtClean="0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/>
          <a:srcRect r="37043"/>
          <a:stretch/>
        </p:blipFill>
        <p:spPr>
          <a:xfrm>
            <a:off x="457200" y="5029200"/>
            <a:ext cx="8194984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0248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180" y="304800"/>
            <a:ext cx="8633460" cy="609600"/>
          </a:xfrm>
        </p:spPr>
        <p:txBody>
          <a:bodyPr/>
          <a:lstStyle/>
          <a:p>
            <a:r>
              <a:rPr lang="en-US" b="1" dirty="0" smtClean="0"/>
              <a:t>Reference</a:t>
            </a:r>
            <a:endParaRPr lang="en-US" b="1" dirty="0"/>
          </a:p>
        </p:txBody>
      </p:sp>
      <p:sp>
        <p:nvSpPr>
          <p:cNvPr id="5" name="Inhaltsplatzhalter 2"/>
          <p:cNvSpPr>
            <a:spLocks noGrp="1"/>
          </p:cNvSpPr>
          <p:nvPr>
            <p:ph idx="1"/>
          </p:nvPr>
        </p:nvSpPr>
        <p:spPr>
          <a:xfrm>
            <a:off x="228600" y="1273175"/>
            <a:ext cx="8702040" cy="4899025"/>
          </a:xfrm>
        </p:spPr>
        <p:txBody>
          <a:bodyPr/>
          <a:lstStyle/>
          <a:p>
            <a:pPr marL="0" indent="0" fontAlgn="ctr">
              <a:buNone/>
            </a:pPr>
            <a:r>
              <a:rPr lang="en-US" altLang="ko-KR" sz="1800" dirty="0" smtClean="0"/>
              <a:t>[</a:t>
            </a:r>
            <a:r>
              <a:rPr lang="en-US" altLang="ko-KR" sz="1800" dirty="0"/>
              <a:t>1] </a:t>
            </a:r>
            <a:r>
              <a:rPr lang="en-US" altLang="ko-KR" sz="1800" dirty="0" smtClean="0"/>
              <a:t>RP-182879, “</a:t>
            </a:r>
            <a:r>
              <a:rPr lang="en-GB" altLang="ko-KR" sz="1800" dirty="0"/>
              <a:t>WF on Beam </a:t>
            </a:r>
            <a:r>
              <a:rPr lang="en-GB" altLang="ko-KR" sz="1800" dirty="0" smtClean="0"/>
              <a:t>Correspondence,” Samsung</a:t>
            </a:r>
            <a:endParaRPr lang="en-US" altLang="ko-KR" sz="1800" dirty="0" smtClean="0"/>
          </a:p>
          <a:p>
            <a:pPr marL="0" indent="0" fontAlgn="ctr">
              <a:buNone/>
            </a:pPr>
            <a:r>
              <a:rPr lang="en-US" altLang="ko-KR" sz="1800" dirty="0" smtClean="0"/>
              <a:t>[2] R4-19002256, “</a:t>
            </a:r>
            <a:r>
              <a:rPr lang="en-GB" altLang="ko-KR" sz="1800" dirty="0"/>
              <a:t>Ad-Hoc Meeting Minutes for Beam Correspondence,” Samsung</a:t>
            </a:r>
            <a:endParaRPr lang="en-US" altLang="ko-KR" sz="1800" dirty="0"/>
          </a:p>
          <a:p>
            <a:pPr marL="0" indent="0" fontAlgn="ctr">
              <a:buNone/>
            </a:pPr>
            <a:r>
              <a:rPr lang="en-US" altLang="ko-KR" sz="1800" dirty="0" smtClean="0"/>
              <a:t>[3] R4-1900xxxx, “Draft chairman meeting report for RAN4 #90,”  </a:t>
            </a:r>
          </a:p>
          <a:p>
            <a:pPr marL="0" indent="0" fontAlgn="ctr">
              <a:buNone/>
            </a:pPr>
            <a:r>
              <a:rPr lang="en-US" altLang="ko-KR" sz="1800" dirty="0" smtClean="0"/>
              <a:t>[4] R4-1900134</a:t>
            </a:r>
            <a:r>
              <a:rPr lang="en-US" altLang="ko-KR" sz="1800" dirty="0"/>
              <a:t>, "on beam correspondence requirements," Intel Corporation</a:t>
            </a:r>
          </a:p>
          <a:p>
            <a:pPr marL="0" indent="0" fontAlgn="ctr">
              <a:buNone/>
            </a:pPr>
            <a:r>
              <a:rPr lang="en-US" altLang="ko-KR" sz="1800" dirty="0" smtClean="0"/>
              <a:t>[5] R4-1900251</a:t>
            </a:r>
            <a:r>
              <a:rPr lang="en-US" altLang="ko-KR" sz="1800" dirty="0"/>
              <a:t>, "Beam correspondence for tolerance based requirement with UE beam sweeping ," LG Electronics France</a:t>
            </a:r>
          </a:p>
          <a:p>
            <a:pPr marL="0" indent="0" fontAlgn="ctr">
              <a:buNone/>
            </a:pPr>
            <a:r>
              <a:rPr lang="en-US" altLang="ko-KR" sz="1800" dirty="0" smtClean="0"/>
              <a:t>[6] R4-1900672</a:t>
            </a:r>
            <a:r>
              <a:rPr lang="en-US" altLang="ko-KR" sz="1800" dirty="0"/>
              <a:t>, "FR2 Beam Correspondence, On Alternative Definition," Qualcomm Incorporated</a:t>
            </a:r>
          </a:p>
          <a:p>
            <a:pPr marL="0" indent="0" fontAlgn="ctr">
              <a:buNone/>
            </a:pPr>
            <a:r>
              <a:rPr lang="en-US" altLang="ko-KR" sz="1800" dirty="0" smtClean="0"/>
              <a:t>[7] R4-1901278</a:t>
            </a:r>
            <a:r>
              <a:rPr lang="en-US" altLang="ko-KR" sz="1800" dirty="0"/>
              <a:t>, "Beam Correspondence," Nokia, Nokia Shanghai Bell</a:t>
            </a:r>
          </a:p>
          <a:p>
            <a:pPr marL="0" indent="0" fontAlgn="ctr">
              <a:buNone/>
            </a:pPr>
            <a:r>
              <a:rPr lang="en-US" altLang="ko-KR" sz="1800" dirty="0" smtClean="0"/>
              <a:t>[8] R4-1901315</a:t>
            </a:r>
            <a:r>
              <a:rPr lang="en-US" altLang="ko-KR" sz="1800" dirty="0"/>
              <a:t>, "Beam Correspondence, remaining X and Y," Sony, </a:t>
            </a:r>
            <a:r>
              <a:rPr lang="en-US" altLang="ko-KR" sz="1800" dirty="0" smtClean="0"/>
              <a:t>Ericsson</a:t>
            </a:r>
          </a:p>
          <a:p>
            <a:pPr marL="0" indent="0" fontAlgn="ctr">
              <a:buNone/>
            </a:pPr>
            <a:r>
              <a:rPr lang="en-US" altLang="ko-KR" sz="1800" dirty="0" smtClean="0"/>
              <a:t>[9] R4-1900431, “</a:t>
            </a:r>
            <a:r>
              <a:rPr lang="en-GB" altLang="ko-KR" sz="1800" dirty="0"/>
              <a:t>Verification of beam correspondence during </a:t>
            </a:r>
            <a:r>
              <a:rPr lang="en-GB" altLang="ko-KR" sz="1800" dirty="0" smtClean="0"/>
              <a:t>initial access,” Ericsson, Sony</a:t>
            </a:r>
          </a:p>
          <a:p>
            <a:pPr marL="0" indent="0" fontAlgn="ctr">
              <a:buNone/>
            </a:pPr>
            <a:r>
              <a:rPr lang="en-GB" altLang="ko-KR" sz="1800" dirty="0" smtClean="0"/>
              <a:t>[10] </a:t>
            </a:r>
            <a:r>
              <a:rPr lang="en-US" altLang="ko-KR" sz="1800" dirty="0" smtClean="0"/>
              <a:t>R4-1900278, “</a:t>
            </a:r>
            <a:r>
              <a:rPr lang="en-GB" altLang="ko-KR" sz="1800" dirty="0"/>
              <a:t>On uplink beam sweeping based EIRP test procedure</a:t>
            </a:r>
            <a:r>
              <a:rPr lang="en-GB" altLang="ko-KR" sz="1800" dirty="0" smtClean="0"/>
              <a:t>,” Ericsson</a:t>
            </a:r>
            <a:r>
              <a:rPr lang="en-GB" altLang="ko-KR" sz="1800" dirty="0"/>
              <a:t>, </a:t>
            </a:r>
            <a:r>
              <a:rPr lang="en-GB" altLang="ko-KR" sz="1800" dirty="0" smtClean="0"/>
              <a:t>Sony</a:t>
            </a:r>
          </a:p>
          <a:p>
            <a:pPr marL="0" indent="0" fontAlgn="ctr">
              <a:buNone/>
            </a:pPr>
            <a:r>
              <a:rPr lang="en-GB" altLang="ko-KR" sz="1800" dirty="0" smtClean="0"/>
              <a:t>[11] R1-1900133, “</a:t>
            </a:r>
            <a:r>
              <a:rPr lang="en-GB" altLang="ko-KR" sz="1800" dirty="0"/>
              <a:t>On beam correspondence test </a:t>
            </a:r>
            <a:r>
              <a:rPr lang="en-GB" altLang="ko-KR" sz="1800" dirty="0" smtClean="0"/>
              <a:t>procedure,” Intel </a:t>
            </a:r>
            <a:r>
              <a:rPr lang="en-US" altLang="ko-KR" sz="1800" dirty="0"/>
              <a:t>Corporation</a:t>
            </a:r>
          </a:p>
          <a:p>
            <a:pPr marL="0" indent="0" fontAlgn="ctr">
              <a:buNone/>
            </a:pPr>
            <a:r>
              <a:rPr lang="en-GB" altLang="ko-KR" sz="1800" dirty="0" smtClean="0"/>
              <a:t>[12] </a:t>
            </a:r>
            <a:r>
              <a:rPr lang="en-US" altLang="ko-KR" sz="1800" dirty="0" smtClean="0"/>
              <a:t>R4-1900715, "</a:t>
            </a:r>
            <a:r>
              <a:rPr lang="en-GB" altLang="ko-KR" sz="1800" dirty="0"/>
              <a:t>Initial discussion on test procedure for beam correspondence in FR2</a:t>
            </a:r>
            <a:r>
              <a:rPr lang="en-US" altLang="ko-KR" sz="1800" dirty="0" smtClean="0"/>
              <a:t>," </a:t>
            </a:r>
            <a:r>
              <a:rPr lang="en-US" altLang="ko-KR" sz="1800" dirty="0"/>
              <a:t>LG </a:t>
            </a:r>
            <a:r>
              <a:rPr lang="en-US" altLang="ko-KR" sz="1800" dirty="0" smtClean="0"/>
              <a:t>Electronics</a:t>
            </a:r>
            <a:endParaRPr lang="en-US" altLang="ko-KR" sz="1800" dirty="0"/>
          </a:p>
          <a:p>
            <a:pPr marL="0" indent="0" fontAlgn="ctr">
              <a:buNone/>
            </a:pPr>
            <a:endParaRPr lang="en-GB" altLang="ko-KR" sz="1800" dirty="0" smtClean="0"/>
          </a:p>
          <a:p>
            <a:pPr marL="0" indent="0" fontAlgn="ctr">
              <a:buNone/>
            </a:pPr>
            <a:endParaRPr lang="en-GB" altLang="ko-KR" sz="1800" dirty="0"/>
          </a:p>
          <a:p>
            <a:pPr marL="0" indent="0" fontAlgn="ctr">
              <a:buNone/>
            </a:pPr>
            <a:endParaRPr lang="en-US" altLang="ko-KR" sz="1800" dirty="0"/>
          </a:p>
        </p:txBody>
      </p:sp>
    </p:spTree>
    <p:extLst>
      <p:ext uri="{BB962C8B-B14F-4D97-AF65-F5344CB8AC3E}">
        <p14:creationId xmlns:p14="http://schemas.microsoft.com/office/powerpoint/2010/main" val="1596986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3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Props1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00F65EB-5730-43A8-9AFA-15BFC5DC8F7F}">
  <ds:schemaRefs>
    <ds:schemaRef ds:uri="http://schemas.microsoft.com/office/infopath/2007/PartnerControls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purl.org/dc/dcmitype/"/>
    <ds:schemaRef ds:uri="http://www.w3.org/XML/1998/namespace"/>
    <ds:schemaRef ds:uri="66EEDB98-F073-460B-B9B0-9643F9FE785E"/>
    <ds:schemaRef ds:uri="http://purl.org/dc/elements/1.1/"/>
    <ds:schemaRef ds:uri="17c5c574-4f42-45b3-8a7f-77d8e859d074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12427</TotalTime>
  <Words>1416</Words>
  <Application>Microsoft Office PowerPoint</Application>
  <PresentationFormat>On-screen Show (4:3)</PresentationFormat>
  <Paragraphs>202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WF on simulation assumptions for BC tolerance requirements</vt:lpstr>
      <vt:lpstr>Background</vt:lpstr>
      <vt:lpstr>WF on General UE RF parameters</vt:lpstr>
      <vt:lpstr>WF on measurement method for delta EIRP </vt:lpstr>
      <vt:lpstr>WF on General UE RF parameters</vt:lpstr>
      <vt:lpstr>WF on measurement method for delta EIRP </vt:lpstr>
      <vt:lpstr>WF on SRS parameters</vt:lpstr>
      <vt:lpstr>Reference</vt:lpstr>
    </vt:vector>
  </TitlesOfParts>
  <Company>Qualcomm Incorporated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2Rx vehicle NR UE</dc:title>
  <dc:creator>LG Electronics</dc:creator>
  <cp:keywords>2Rx vehicle</cp:keywords>
  <cp:lastModifiedBy>xutao zhou</cp:lastModifiedBy>
  <cp:revision>1185</cp:revision>
  <dcterms:created xsi:type="dcterms:W3CDTF">2013-05-13T16:02:00Z</dcterms:created>
  <dcterms:modified xsi:type="dcterms:W3CDTF">2019-03-01T12:36:52Z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648246c3-0213-4edc-a844-f0c7749f2e87</vt:lpwstr>
  </property>
  <property fmtid="{D5CDD505-2E9C-101B-9397-08002B2CF9AE}" pid="7" name="CTP_TimeStamp">
    <vt:lpwstr>2018-01-24 17:32:04Z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2015_ms_pID_725343">
    <vt:lpwstr>(3)NVhkhYA/8IiLsO+Ckh9IkD6gHIoU37BTQ0mMoLKDO/Zbkq5VJjrWL2tMr4giQ+3VAzf8AgIn
6NVjflrVWdufDTK4ujxlQT9LBl2CDegUqBOUjWrEFI8iPPjiwJZUvsf8dt8sb+aMY0whEEeE
KSV8uwe1ikcIb+W9bVFBKZ7zh3s8DXdDp7Tgx/qxAjNILxQTE2IycciwF2Eqv9Cxs9uLch9Q
xpHrcd2gcb9EjLUKL0</vt:lpwstr>
  </property>
  <property fmtid="{D5CDD505-2E9C-101B-9397-08002B2CF9AE}" pid="13" name="_2015_ms_pID_7253431">
    <vt:lpwstr>szik728v5YNL9TObTNdnK9WRbWzo9sYPxktR+upvkZ/NfiowMVlbcU
jxCe52LtJ/XtMOsgQO2RE2lzgZs5t6uahYfczGKrLOMb6UkPDltC5/SLlGnuIcfAA9/rJ9/i
3mlXKTqjufjLnbWD3p/nDhPowuvnvHqLWzsfCv9Xtope22FEd9FF2GRw+BQFltbn9BMpv750
3gM6nR6wv4iYrQ8vbYqCMklgeXxjKStfQ6RU</vt:lpwstr>
  </property>
  <property fmtid="{D5CDD505-2E9C-101B-9397-08002B2CF9AE}" pid="14" name="_2015_ms_pID_7253432">
    <vt:lpwstr>BQ==</vt:lpwstr>
  </property>
  <property fmtid="{D5CDD505-2E9C-101B-9397-08002B2CF9AE}" pid="15" name="CTPClassification">
    <vt:lpwstr>CTP_NT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1523778411</vt:lpwstr>
  </property>
  <property fmtid="{D5CDD505-2E9C-101B-9397-08002B2CF9AE}" pid="20" name="NSCPROP_SA">
    <vt:lpwstr>C:\Users\Administrator\AppData\Local\Temp\Temp1_R4-1902591.zip\Draft_R4-1902591_WF on simulation assumptions on Beam Correspondence tolerance requirements_r3.pptx</vt:lpwstr>
  </property>
</Properties>
</file>