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3" r:id="rId4"/>
    <p:sldId id="271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56" autoAdjust="0"/>
    <p:restoredTop sz="94660"/>
  </p:normalViewPr>
  <p:slideViewPr>
    <p:cSldViewPr snapToGrid="0">
      <p:cViewPr varScale="1">
        <p:scale>
          <a:sx n="73" d="100"/>
          <a:sy n="73" d="100"/>
        </p:scale>
        <p:origin x="58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テキスト プレースホルダー 22"/>
          <p:cNvSpPr>
            <a:spLocks noGrp="1"/>
          </p:cNvSpPr>
          <p:nvPr>
            <p:ph type="body" sz="quarter" idx="10" hasCustomPrompt="1"/>
          </p:nvPr>
        </p:nvSpPr>
        <p:spPr>
          <a:xfrm>
            <a:off x="563880" y="316761"/>
            <a:ext cx="8644514" cy="1133475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kumimoji="1" lang="en-US" altLang="ja-JP" dirty="0"/>
              <a:t>Header</a:t>
            </a:r>
            <a:endParaRPr kumimoji="1" lang="ja-JP" altLang="en-US" dirty="0"/>
          </a:p>
        </p:txBody>
      </p:sp>
      <p:sp>
        <p:nvSpPr>
          <p:cNvPr id="26" name="テキスト プレースホルダー 25"/>
          <p:cNvSpPr>
            <a:spLocks noGrp="1"/>
          </p:cNvSpPr>
          <p:nvPr>
            <p:ph type="body" sz="quarter" idx="11" hasCustomPrompt="1"/>
          </p:nvPr>
        </p:nvSpPr>
        <p:spPr>
          <a:xfrm>
            <a:off x="9401175" y="317501"/>
            <a:ext cx="2408238" cy="480990"/>
          </a:xfrm>
        </p:spPr>
        <p:txBody>
          <a:bodyPr>
            <a:norm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GB" altLang="ja-JP" sz="2400" b="1" i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R4-190xxxx</a:t>
            </a:r>
            <a:endParaRPr kumimoji="1" lang="ja-JP" altLang="ja-JP" sz="2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7" name="タイトル 26"/>
          <p:cNvSpPr>
            <a:spLocks noGrp="1"/>
          </p:cNvSpPr>
          <p:nvPr>
            <p:ph type="title" hasCustomPrompt="1"/>
          </p:nvPr>
        </p:nvSpPr>
        <p:spPr>
          <a:xfrm>
            <a:off x="563879" y="1635617"/>
            <a:ext cx="11245533" cy="3335628"/>
          </a:xfrm>
        </p:spPr>
        <p:txBody>
          <a:bodyPr>
            <a:noAutofit/>
          </a:bodyPr>
          <a:lstStyle>
            <a:lvl1pPr algn="ctr">
              <a:defRPr sz="7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  <p:sp>
        <p:nvSpPr>
          <p:cNvPr id="31" name="テキスト プレースホルダー 30"/>
          <p:cNvSpPr>
            <a:spLocks noGrp="1"/>
          </p:cNvSpPr>
          <p:nvPr>
            <p:ph type="body" sz="quarter" idx="12" hasCustomPrompt="1"/>
          </p:nvPr>
        </p:nvSpPr>
        <p:spPr>
          <a:xfrm>
            <a:off x="563879" y="5061397"/>
            <a:ext cx="11245532" cy="1326523"/>
          </a:xfrm>
        </p:spPr>
        <p:txBody>
          <a:bodyPr>
            <a:noAutofit/>
          </a:bodyPr>
          <a:lstStyle>
            <a:lvl1pPr marL="0" indent="0" algn="ctr">
              <a:buNone/>
              <a:defRPr sz="4000"/>
            </a:lvl1pPr>
          </a:lstStyle>
          <a:p>
            <a:pPr lvl="0"/>
            <a:r>
              <a:rPr kumimoji="1" lang="en-US" altLang="ja-JP" dirty="0"/>
              <a:t>Source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0107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249252"/>
            <a:ext cx="10515600" cy="490707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kumimoji="1" lang="en-US" altLang="ja-JP" dirty="0"/>
              <a:t>1st</a:t>
            </a:r>
            <a:endParaRPr kumimoji="1" lang="ja-JP" altLang="en-US" dirty="0"/>
          </a:p>
          <a:p>
            <a:pPr lvl="1"/>
            <a:r>
              <a:rPr kumimoji="1" lang="en-US" altLang="ja-JP" dirty="0"/>
              <a:t>2nd</a:t>
            </a:r>
            <a:endParaRPr kumimoji="1" lang="ja-JP" altLang="en-US" dirty="0"/>
          </a:p>
          <a:p>
            <a:pPr lvl="2"/>
            <a:r>
              <a:rPr kumimoji="1" lang="en-US" altLang="ja-JP" dirty="0"/>
              <a:t>3rd</a:t>
            </a:r>
            <a:endParaRPr kumimoji="1" lang="ja-JP" altLang="en-US" dirty="0"/>
          </a:p>
          <a:p>
            <a:pPr lvl="3"/>
            <a:r>
              <a:rPr kumimoji="1" lang="en-US" altLang="ja-JP" dirty="0"/>
              <a:t>4th</a:t>
            </a:r>
            <a:endParaRPr kumimoji="1" lang="ja-JP" altLang="en-US" dirty="0"/>
          </a:p>
          <a:p>
            <a:pPr lvl="4"/>
            <a:r>
              <a:rPr kumimoji="1" lang="en-US" altLang="ja-JP" dirty="0"/>
              <a:t>5th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50652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4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52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41403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4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52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en-US" altLang="ja-JP" dirty="0"/>
              <a:t>Reference</a:t>
            </a:r>
            <a:endParaRPr kumimoji="1" lang="ja-JP" altLang="en-US" dirty="0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210614"/>
            <a:ext cx="10515600" cy="4920311"/>
          </a:xfrm>
        </p:spPr>
        <p:txBody>
          <a:bodyPr/>
          <a:lstStyle>
            <a:lvl1pPr marL="514350" indent="-514350">
              <a:buFont typeface="+mj-lt"/>
              <a:buAutoNum type="arabicPeriod"/>
              <a:defRPr baseline="0"/>
            </a:lvl1pPr>
          </a:lstStyle>
          <a:p>
            <a:pPr lvl="0"/>
            <a:r>
              <a:rPr kumimoji="1" lang="en-US" altLang="ja-JP" dirty="0"/>
              <a:t>Reference 1</a:t>
            </a:r>
          </a:p>
          <a:p>
            <a:pPr lvl="0"/>
            <a:r>
              <a:rPr kumimoji="1" lang="en-US" altLang="ja-JP" dirty="0"/>
              <a:t>Reference 2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75059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5" name="表プレースホルダー 4"/>
          <p:cNvSpPr>
            <a:spLocks noGrp="1"/>
          </p:cNvSpPr>
          <p:nvPr>
            <p:ph type="tbl" sz="quarter" idx="11" hasCustomPrompt="1"/>
          </p:nvPr>
        </p:nvSpPr>
        <p:spPr>
          <a:xfrm>
            <a:off x="838200" y="1931832"/>
            <a:ext cx="10515600" cy="4314512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Table</a:t>
            </a:r>
            <a:endParaRPr kumimoji="1" lang="ja-JP" altLang="en-US" dirty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1365763"/>
            <a:ext cx="10515600" cy="424400"/>
          </a:xfrm>
        </p:spPr>
        <p:txBody>
          <a:bodyPr/>
          <a:lstStyle>
            <a:lvl1pPr marL="0" indent="0" algn="ctr">
              <a:buNone/>
              <a:defRPr baseline="0"/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en-US" altLang="ja-JP" dirty="0"/>
              <a:t>Table name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08620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2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262130"/>
            <a:ext cx="10515600" cy="49148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altLang="ja-JP" dirty="0"/>
              <a:t>1st</a:t>
            </a:r>
          </a:p>
          <a:p>
            <a:pPr lvl="1"/>
            <a:r>
              <a:rPr kumimoji="1" lang="en-US" altLang="ja-JP" dirty="0"/>
              <a:t>2nd</a:t>
            </a:r>
          </a:p>
          <a:p>
            <a:pPr lvl="2"/>
            <a:r>
              <a:rPr kumimoji="1" lang="en-US" altLang="ja-JP" dirty="0"/>
              <a:t>3rd</a:t>
            </a:r>
            <a:endParaRPr kumimoji="1" lang="ja-JP" altLang="en-US" dirty="0"/>
          </a:p>
          <a:p>
            <a:pPr lvl="3"/>
            <a:r>
              <a:rPr kumimoji="1" lang="en-US" altLang="ja-JP" dirty="0"/>
              <a:t>4th</a:t>
            </a:r>
            <a:endParaRPr kumimoji="1" lang="ja-JP" altLang="en-US" dirty="0"/>
          </a:p>
          <a:p>
            <a:pPr lvl="4"/>
            <a:r>
              <a:rPr kumimoji="1" lang="en-US" altLang="ja-JP" dirty="0"/>
              <a:t>5th</a:t>
            </a:r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32D56F-5F95-451D-A19F-2D421F91B58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6507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2" r:id="rId3"/>
    <p:sldLayoutId id="2147483651" r:id="rId4"/>
    <p:sldLayoutId id="2147483654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 baseline="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テキスト プレースホルダー 17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altLang="ja-JP" dirty="0"/>
              <a:t>3GPP TSG-RAN WG4 Meeting #90</a:t>
            </a:r>
          </a:p>
          <a:p>
            <a:pPr lvl="0"/>
            <a:r>
              <a:rPr lang="en-US" altLang="ja-JP" dirty="0"/>
              <a:t>Athens, Greece, 25th February – 1st March, 2019</a:t>
            </a:r>
          </a:p>
          <a:p>
            <a:pPr lvl="0"/>
            <a:r>
              <a:rPr lang="sv-SE" altLang="ja-JP" dirty="0"/>
              <a:t>Agenda item:	6.1.4	Demodulation/CSI [NR_newRAT]</a:t>
            </a:r>
          </a:p>
          <a:p>
            <a:pPr lvl="0"/>
            <a:r>
              <a:rPr lang="en-US" altLang="ja-JP" dirty="0"/>
              <a:t>Document for:	Approval</a:t>
            </a:r>
          </a:p>
        </p:txBody>
      </p:sp>
      <p:sp>
        <p:nvSpPr>
          <p:cNvPr id="21" name="テキスト プレースホルダー 20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ja-JP" dirty="0" smtClean="0"/>
              <a:t>R4-1902442</a:t>
            </a:r>
            <a:endParaRPr kumimoji="1" lang="ja-JP" altLang="en-US" dirty="0"/>
          </a:p>
        </p:txBody>
      </p:sp>
      <p:sp>
        <p:nvSpPr>
          <p:cNvPr id="20" name="タイトル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6000" dirty="0"/>
              <a:t>WF on high speed related requirements for NR BS demodulation in Rel.15</a:t>
            </a:r>
            <a:endParaRPr kumimoji="1" lang="ja-JP" altLang="en-US" sz="6000" dirty="0"/>
          </a:p>
        </p:txBody>
      </p:sp>
      <p:sp>
        <p:nvSpPr>
          <p:cNvPr id="22" name="テキスト プレースホルダー 2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ja-JP" dirty="0"/>
              <a:t>NTT DOCOMO, </a:t>
            </a:r>
            <a:r>
              <a:rPr kumimoji="1" lang="en-US" altLang="ja-JP" dirty="0" smtClean="0"/>
              <a:t>INC</a:t>
            </a:r>
            <a:r>
              <a:rPr lang="en-US" altLang="ja-JP" dirty="0"/>
              <a:t>., China Telecom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129513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ja-JP" dirty="0"/>
              <a:t> </a:t>
            </a:r>
            <a:r>
              <a:rPr lang="en-GB" altLang="ja-JP" dirty="0"/>
              <a:t>In RAN #81, it was approved to discuss HST in </a:t>
            </a:r>
            <a:r>
              <a:rPr lang="en-US" altLang="ja-JP" dirty="0"/>
              <a:t>TEI</a:t>
            </a:r>
            <a:r>
              <a:rPr lang="en-GB" altLang="ja-JP" dirty="0"/>
              <a:t>15 after December 2018 [1]. </a:t>
            </a:r>
          </a:p>
          <a:p>
            <a:pPr marL="0" indent="0">
              <a:buNone/>
            </a:pPr>
            <a:r>
              <a:rPr lang="en-GB" altLang="ja-JP" dirty="0"/>
              <a:t>	</a:t>
            </a:r>
            <a:r>
              <a:rPr lang="en-GB" altLang="ja-JP" i="1" dirty="0"/>
              <a:t>The UE and BS demodulation performance requirements 	under HST scenarios are treated in TEI15 after December 	2018.</a:t>
            </a:r>
            <a:endParaRPr lang="ja-JP" altLang="ja-JP" i="1" dirty="0"/>
          </a:p>
          <a:p>
            <a:r>
              <a:rPr lang="en-US" altLang="ja-JP" dirty="0" smtClean="0"/>
              <a:t>In RAN #82, performance requirements for high speed train was captured as one of the remaining open issues in SR [2].</a:t>
            </a:r>
            <a:endParaRPr lang="en-GB" altLang="ja-JP" dirty="0" smtClean="0"/>
          </a:p>
          <a:p>
            <a:r>
              <a:rPr lang="en-GB" altLang="ja-JP" dirty="0" smtClean="0"/>
              <a:t>In </a:t>
            </a:r>
            <a:r>
              <a:rPr lang="en-GB" altLang="ja-JP" dirty="0"/>
              <a:t>RAN4 #90, the scope of NR BS demodulation in Rel.15 was discussed based on </a:t>
            </a:r>
            <a:r>
              <a:rPr lang="en-US" altLang="ja-JP" dirty="0" smtClean="0"/>
              <a:t>[3-5].</a:t>
            </a:r>
            <a:r>
              <a:rPr lang="en-GB" altLang="ja-JP" dirty="0" smtClean="0"/>
              <a:t> </a:t>
            </a:r>
            <a:r>
              <a:rPr lang="en-GB" altLang="ja-JP" dirty="0"/>
              <a:t>High speed related requirements for BS demodulation were discussed in </a:t>
            </a:r>
            <a:r>
              <a:rPr lang="en-GB" altLang="ja-JP" dirty="0" smtClean="0"/>
              <a:t>[6-8].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350332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/>
              <a:t>Agreement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838200" y="1249252"/>
            <a:ext cx="10515600" cy="5399904"/>
          </a:xfrm>
        </p:spPr>
        <p:txBody>
          <a:bodyPr>
            <a:normAutofit/>
          </a:bodyPr>
          <a:lstStyle/>
          <a:p>
            <a:r>
              <a:rPr lang="en-US" altLang="ja-JP" dirty="0"/>
              <a:t>Companies are encourage to evaluate for RAN4#90bis when they could provide evaluation results  for the following scenarios </a:t>
            </a:r>
            <a:r>
              <a:rPr lang="en-US" altLang="ja-JP" dirty="0" smtClean="0"/>
              <a:t>:</a:t>
            </a:r>
            <a:endParaRPr lang="en-US" altLang="ja-JP" dirty="0"/>
          </a:p>
          <a:p>
            <a:pPr lvl="1"/>
            <a:r>
              <a:rPr lang="en-GB" altLang="ja-JP" dirty="0"/>
              <a:t>PUSCH requirements for high speed scenarios </a:t>
            </a:r>
          </a:p>
          <a:p>
            <a:pPr lvl="2"/>
            <a:r>
              <a:rPr lang="en-GB" altLang="ja-JP" sz="1800" dirty="0"/>
              <a:t>HST (up to 300km/h or </a:t>
            </a:r>
            <a:r>
              <a:rPr lang="en-GB" altLang="ja-JP" sz="1800" dirty="0" smtClean="0"/>
              <a:t>350km/h at Band 7 (2.7GHz) [and  Band n77 (3.6GHz)])</a:t>
            </a:r>
          </a:p>
          <a:p>
            <a:pPr lvl="1"/>
            <a:r>
              <a:rPr lang="en-GB" altLang="ja-JP" dirty="0" smtClean="0"/>
              <a:t>PRACH </a:t>
            </a:r>
            <a:r>
              <a:rPr lang="en-GB" altLang="ja-JP" dirty="0"/>
              <a:t>requirements for high speed scenarios </a:t>
            </a:r>
          </a:p>
          <a:p>
            <a:pPr lvl="2"/>
            <a:r>
              <a:rPr lang="en-GB" altLang="ja-JP" sz="1800" dirty="0"/>
              <a:t>Preamble format </a:t>
            </a:r>
            <a:r>
              <a:rPr lang="en-GB" altLang="ja-JP" sz="1800" dirty="0" smtClean="0"/>
              <a:t>0 </a:t>
            </a:r>
            <a:r>
              <a:rPr lang="en-GB" altLang="ja-JP" sz="1800" dirty="0"/>
              <a:t>with restricted set </a:t>
            </a:r>
            <a:r>
              <a:rPr lang="en-GB" altLang="ja-JP" sz="1800" dirty="0" smtClean="0"/>
              <a:t>A and B</a:t>
            </a:r>
          </a:p>
          <a:p>
            <a:pPr marL="457200" lvl="1" indent="0">
              <a:buNone/>
            </a:pPr>
            <a:r>
              <a:rPr lang="en-GB" altLang="ja-JP" sz="2200" dirty="0" smtClean="0"/>
              <a:t>NOTE: </a:t>
            </a:r>
            <a:r>
              <a:rPr lang="en-GB" altLang="ja-JP" sz="2200" dirty="0"/>
              <a:t>For above scenarios, 1 additional DMRS is baseline. Other assumption is not precluded</a:t>
            </a:r>
            <a:r>
              <a:rPr lang="en-GB" altLang="ja-JP" sz="2200" dirty="0" smtClean="0"/>
              <a:t>.</a:t>
            </a:r>
          </a:p>
          <a:p>
            <a:r>
              <a:rPr lang="en-US" altLang="ja-JP" dirty="0" smtClean="0"/>
              <a:t>Operators </a:t>
            </a:r>
            <a:r>
              <a:rPr lang="en-US" altLang="ja-JP" dirty="0"/>
              <a:t>are encourage to provide the motivation to introduce HST related tests </a:t>
            </a:r>
            <a:r>
              <a:rPr lang="en-US" altLang="ja-JP" dirty="0" smtClean="0"/>
              <a:t>as well as their priority on the test to be introduced in Rel-15 in </a:t>
            </a:r>
            <a:r>
              <a:rPr lang="en-US" altLang="ja-JP" dirty="0"/>
              <a:t>RAN4 #90bis</a:t>
            </a:r>
          </a:p>
          <a:p>
            <a:pPr lvl="1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199486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/>
              <a:t>Reference</a:t>
            </a:r>
            <a:endParaRPr kumimoji="1" lang="ja-JP" altLang="en-US" dirty="0"/>
          </a:p>
        </p:txBody>
      </p:sp>
      <p:sp>
        <p:nvSpPr>
          <p:cNvPr id="4" name="テキスト プレースホルダー 2"/>
          <p:cNvSpPr txBox="1">
            <a:spLocks/>
          </p:cNvSpPr>
          <p:nvPr/>
        </p:nvSpPr>
        <p:spPr>
          <a:xfrm>
            <a:off x="838201" y="1309544"/>
            <a:ext cx="10157178" cy="511896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游ゴシック" panose="020B0400000000000000" pitchFamily="50" charset="-128"/>
              <a:buChar char="-"/>
              <a:defRPr kumimoji="1"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游ゴシック" panose="020B0400000000000000" pitchFamily="50" charset="-128"/>
              <a:buChar char="-"/>
              <a:defRPr kumimoji="1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游ゴシック" panose="020B0400000000000000" pitchFamily="50" charset="-128"/>
              <a:buChar char="-"/>
              <a:defRPr kumimoji="1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游ゴシック" panose="020B0400000000000000" pitchFamily="50" charset="-128"/>
              <a:buChar char="-"/>
              <a:defRPr kumimoji="1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en-US" altLang="ja-JP" sz="2000" dirty="0"/>
              <a:t>[1]	RP-182149, “Way forward on RAN4 work for Core and Perf. part for NR”, </a:t>
            </a:r>
            <a:r>
              <a:rPr lang="ja-JP" altLang="en-US" sz="2000" dirty="0"/>
              <a:t>　</a:t>
            </a:r>
            <a:r>
              <a:rPr lang="en-US" altLang="ja-JP" sz="2000" dirty="0"/>
              <a:t>	RAN4 	Chairman, </a:t>
            </a:r>
            <a:r>
              <a:rPr lang="ja-JP" altLang="en-US" sz="2000" dirty="0"/>
              <a:t>　</a:t>
            </a:r>
            <a:r>
              <a:rPr lang="en-US" altLang="ja-JP" sz="2000" dirty="0"/>
              <a:t>RAN #81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altLang="ja-JP" sz="2000" dirty="0"/>
              <a:t>[2]	</a:t>
            </a:r>
            <a:r>
              <a:rPr lang="en-US" altLang="ja-JP" sz="2000" dirty="0" smtClean="0"/>
              <a:t>RP-182805</a:t>
            </a:r>
            <a:r>
              <a:rPr lang="en-US" altLang="ja-JP" sz="2000" dirty="0"/>
              <a:t>, “Status Report of WI on New Radio Access Technology”, NTT </a:t>
            </a:r>
            <a:r>
              <a:rPr lang="en-US" altLang="ja-JP" sz="2000" dirty="0" smtClean="0"/>
              <a:t>	DOCOMO</a:t>
            </a:r>
            <a:r>
              <a:rPr lang="en-US" altLang="ja-JP" sz="2000" dirty="0"/>
              <a:t>, INC., RAN #</a:t>
            </a:r>
            <a:r>
              <a:rPr lang="en-US" altLang="ja-JP" sz="2000" dirty="0" smtClean="0"/>
              <a:t>82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altLang="ja-JP" sz="2000" dirty="0" smtClean="0"/>
              <a:t>[3]	R4-1900551, “NR BS demodulation in Rel-15”, NTT 	DOCOMO, INC., 	RAN4#90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altLang="ja-JP" sz="2000" dirty="0" smtClean="0"/>
              <a:t>[</a:t>
            </a:r>
            <a:r>
              <a:rPr lang="en-US" altLang="ja-JP" sz="2000" dirty="0"/>
              <a:t>4</a:t>
            </a:r>
            <a:r>
              <a:rPr lang="en-US" altLang="ja-JP" sz="2000" dirty="0" smtClean="0"/>
              <a:t>]</a:t>
            </a:r>
            <a:r>
              <a:rPr lang="en-US" altLang="ja-JP" sz="2000" dirty="0"/>
              <a:t>	R4-1900552, “RAN4 Rel-15 scope for BS demodulation”, NTT DOCOMO, INC., 	RAN4#90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altLang="ja-JP" sz="2000" dirty="0" smtClean="0"/>
              <a:t>[5]</a:t>
            </a:r>
            <a:r>
              <a:rPr lang="en-US" altLang="ja-JP" sz="2000" dirty="0"/>
              <a:t>	R4-1901806, “Discussion on Rel-15 RAN4 demodulation/CSI scope”, Huawei, 	</a:t>
            </a:r>
            <a:r>
              <a:rPr lang="en-US" altLang="ja-JP" sz="2000" dirty="0" err="1"/>
              <a:t>HiSilicon</a:t>
            </a:r>
            <a:r>
              <a:rPr lang="en-US" altLang="ja-JP" sz="2000" dirty="0"/>
              <a:t>, 	RAN4#90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altLang="ja-JP" sz="2000" dirty="0" smtClean="0"/>
              <a:t>[6]</a:t>
            </a:r>
            <a:r>
              <a:rPr lang="en-US" altLang="ja-JP" sz="2000" dirty="0"/>
              <a:t>	R4-1900555, NR PRACH for high speed, NTT DOCOMO, INC., RAN4#90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altLang="ja-JP" sz="2000" dirty="0" smtClean="0"/>
              <a:t>[7]</a:t>
            </a:r>
            <a:r>
              <a:rPr lang="en-US" altLang="ja-JP" sz="2000" dirty="0"/>
              <a:t>	R4-1900554, NR PUSCH for high speed, NTT DOCOMO, INC., RAN4#90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altLang="ja-JP" sz="2000" dirty="0" smtClean="0"/>
              <a:t>[8]</a:t>
            </a:r>
            <a:r>
              <a:rPr lang="en-US" altLang="ja-JP" sz="2000" dirty="0"/>
              <a:t>	R4-1900282, Remaining open issues on performance requirements for NR 	PUSCH in Rel-15, 	Samsung, RAN4#90 </a:t>
            </a:r>
          </a:p>
          <a:p>
            <a:pPr marL="0" indent="0" algn="just">
              <a:lnSpc>
                <a:spcPct val="100000"/>
              </a:lnSpc>
              <a:buNone/>
            </a:pPr>
            <a:endParaRPr lang="en-US" altLang="ja-JP" sz="2000" dirty="0"/>
          </a:p>
          <a:p>
            <a:pPr marL="0" indent="0" algn="just">
              <a:lnSpc>
                <a:spcPct val="100000"/>
              </a:lnSpc>
              <a:buNone/>
            </a:pPr>
            <a:endParaRPr lang="en-US" altLang="ja-JP" sz="2000" dirty="0"/>
          </a:p>
        </p:txBody>
      </p:sp>
    </p:spTree>
    <p:extLst>
      <p:ext uri="{BB962C8B-B14F-4D97-AF65-F5344CB8AC3E}">
        <p14:creationId xmlns:p14="http://schemas.microsoft.com/office/powerpoint/2010/main" val="35743361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877</TotalTime>
  <Words>173</Words>
  <Application>Microsoft Office PowerPoint</Application>
  <PresentationFormat>ワイド画面</PresentationFormat>
  <Paragraphs>29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9" baseType="lpstr">
      <vt:lpstr>游ゴシック</vt:lpstr>
      <vt:lpstr>游ゴシック Light</vt:lpstr>
      <vt:lpstr>Arial</vt:lpstr>
      <vt:lpstr>Calibri</vt:lpstr>
      <vt:lpstr>Office テーマ</vt:lpstr>
      <vt:lpstr>WF on high speed related requirements for NR BS demodulation in Rel.15</vt:lpstr>
      <vt:lpstr>Background</vt:lpstr>
      <vt:lpstr>Agreement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 v2</dc:creator>
  <cp:lastModifiedBy>NTT DOCOMO v2</cp:lastModifiedBy>
  <cp:revision>57</cp:revision>
  <dcterms:created xsi:type="dcterms:W3CDTF">2019-02-23T04:02:11Z</dcterms:created>
  <dcterms:modified xsi:type="dcterms:W3CDTF">2019-02-28T12:52:42Z</dcterms:modified>
</cp:coreProperties>
</file>