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2" r:id="rId4"/>
    <p:sldId id="273" r:id="rId5"/>
    <p:sldId id="274" r:id="rId6"/>
    <p:sldId id="271"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176" autoAdjust="0"/>
  </p:normalViewPr>
  <p:slideViewPr>
    <p:cSldViewPr>
      <p:cViewPr varScale="1">
        <p:scale>
          <a:sx n="71" d="100"/>
          <a:sy n="71" d="100"/>
        </p:scale>
        <p:origin x="-135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2019/2/28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188640"/>
            <a:ext cx="5688632" cy="1470025"/>
          </a:xfrm>
        </p:spPr>
        <p:txBody>
          <a:bodyPr>
            <a:normAutofit/>
          </a:bodyPr>
          <a:lstStyle/>
          <a:p>
            <a:pPr algn="l"/>
            <a:r>
              <a:rPr lang="en-US" altLang="zh-CN" sz="1800" dirty="0">
                <a:latin typeface="Arial Unicode MS" pitchFamily="50" charset="-127"/>
                <a:ea typeface="Arial Unicode MS" pitchFamily="50" charset="-127"/>
                <a:cs typeface="Arial Unicode MS" pitchFamily="50" charset="-127"/>
              </a:rPr>
              <a:t>3GPP TSG-RAN WG4 Meeting #90 </a:t>
            </a:r>
            <a:br>
              <a:rPr lang="en-US" altLang="zh-CN" sz="1800" dirty="0">
                <a:latin typeface="Arial Unicode MS" pitchFamily="50" charset="-127"/>
                <a:ea typeface="Arial Unicode MS" pitchFamily="50" charset="-127"/>
                <a:cs typeface="Arial Unicode MS" pitchFamily="50" charset="-127"/>
              </a:rPr>
            </a:br>
            <a:r>
              <a:rPr lang="de-DE" altLang="zh-CN" sz="1800" dirty="0">
                <a:latin typeface="Arial Unicode MS" pitchFamily="50" charset="-127"/>
                <a:ea typeface="Arial Unicode MS" pitchFamily="50" charset="-127"/>
                <a:cs typeface="Arial Unicode MS" pitchFamily="50" charset="-127"/>
              </a:rPr>
              <a:t> Athens, Greece, Feb.25 – Mar.01 2019</a:t>
            </a:r>
            <a:endParaRPr lang="zh-CN" altLang="en-US" sz="18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1680777" y="4149080"/>
            <a:ext cx="6400800" cy="1752600"/>
          </a:xfrm>
        </p:spPr>
        <p:txBody>
          <a:bodyPr/>
          <a:lstStyle/>
          <a:p>
            <a:r>
              <a:rPr lang="en-US" altLang="zh-CN" dirty="0">
                <a:solidFill>
                  <a:schemeClr val="tx1"/>
                </a:solidFill>
              </a:rPr>
              <a:t>Huawei, …</a:t>
            </a:r>
            <a:endParaRPr lang="zh-CN" altLang="en-US" dirty="0">
              <a:solidFill>
                <a:schemeClr val="tx1"/>
              </a:solidFill>
            </a:endParaRPr>
          </a:p>
        </p:txBody>
      </p:sp>
      <p:sp>
        <p:nvSpPr>
          <p:cNvPr id="4" name="TextBox 3"/>
          <p:cNvSpPr txBox="1"/>
          <p:nvPr/>
        </p:nvSpPr>
        <p:spPr>
          <a:xfrm>
            <a:off x="395536" y="2420888"/>
            <a:ext cx="8640960" cy="1446550"/>
          </a:xfrm>
          <a:prstGeom prst="rect">
            <a:avLst/>
          </a:prstGeom>
          <a:noFill/>
        </p:spPr>
        <p:txBody>
          <a:bodyPr wrap="square" rtlCol="0">
            <a:spAutoFit/>
          </a:bodyPr>
          <a:lstStyle/>
          <a:p>
            <a:pPr algn="ctr"/>
            <a:r>
              <a:rPr lang="en-US" altLang="zh-CN" sz="4400" dirty="0"/>
              <a:t>Way forward on NR PUCCH demodulation performance in Rel-15</a:t>
            </a:r>
            <a:endParaRPr lang="zh-CN" altLang="en-US" sz="4400" dirty="0"/>
          </a:p>
        </p:txBody>
      </p:sp>
      <p:sp>
        <p:nvSpPr>
          <p:cNvPr id="5" name="TextBox 4"/>
          <p:cNvSpPr txBox="1"/>
          <p:nvPr/>
        </p:nvSpPr>
        <p:spPr>
          <a:xfrm>
            <a:off x="7236296" y="620688"/>
            <a:ext cx="1584176" cy="369332"/>
          </a:xfrm>
          <a:prstGeom prst="rect">
            <a:avLst/>
          </a:prstGeom>
          <a:noFill/>
        </p:spPr>
        <p:txBody>
          <a:bodyPr wrap="square" rtlCol="0">
            <a:spAutoFit/>
          </a:bodyPr>
          <a:lstStyle/>
          <a:p>
            <a:r>
              <a:rPr lang="en-US" altLang="zh-CN" dirty="0" smtClean="0">
                <a:latin typeface="Arial Unicode MS" pitchFamily="50" charset="-127"/>
                <a:ea typeface="Arial Unicode MS" pitchFamily="50" charset="-127"/>
                <a:cs typeface="Arial Unicode MS" pitchFamily="50" charset="-127"/>
              </a:rPr>
              <a:t>R4-1902440</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62500" lnSpcReduction="20000"/>
          </a:bodyPr>
          <a:lstStyle/>
          <a:p>
            <a:r>
              <a:rPr lang="en-US" dirty="0"/>
              <a:t>R4-1808025  Way forward on PUCCH demodulation requirements, RAN4#87</a:t>
            </a:r>
            <a:br>
              <a:rPr lang="en-US" dirty="0"/>
            </a:br>
            <a:endParaRPr lang="en-US" dirty="0"/>
          </a:p>
          <a:p>
            <a:r>
              <a:rPr lang="en-US" dirty="0"/>
              <a:t>R4-1809556  Way forward for NR PUCCH demodulation performance requirements, RAN4#1807</a:t>
            </a:r>
          </a:p>
          <a:p>
            <a:endParaRPr lang="en-US" dirty="0"/>
          </a:p>
          <a:p>
            <a:r>
              <a:rPr lang="en-US" dirty="0"/>
              <a:t>R4-1811727 Way forward for NR PUCCH demodulation performance requirements, RAN4#88</a:t>
            </a:r>
          </a:p>
          <a:p>
            <a:endParaRPr lang="en-US" dirty="0"/>
          </a:p>
          <a:p>
            <a:r>
              <a:rPr lang="en-US" dirty="0"/>
              <a:t>R4-1813943 Way forward on NR PUCCH demodulation requirements, RAN4#88Bis </a:t>
            </a:r>
          </a:p>
          <a:p>
            <a:endParaRPr lang="en-US" dirty="0"/>
          </a:p>
          <a:p>
            <a:r>
              <a:rPr lang="en-US" altLang="zh-CN" dirty="0"/>
              <a:t>R4-1816348 </a:t>
            </a:r>
            <a:r>
              <a:rPr lang="en-US" dirty="0"/>
              <a:t>Way forward on NR PUCCH demodulation requirements, RAN4#89 </a:t>
            </a:r>
            <a:br>
              <a:rPr lang="en-US" dirty="0"/>
            </a:b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720904-F532-496A-AA95-A9757732E465}"/>
              </a:ext>
            </a:extLst>
          </p:cNvPr>
          <p:cNvSpPr>
            <a:spLocks noGrp="1"/>
          </p:cNvSpPr>
          <p:nvPr>
            <p:ph type="title"/>
          </p:nvPr>
        </p:nvSpPr>
        <p:spPr/>
        <p:txBody>
          <a:bodyPr>
            <a:normAutofit/>
          </a:bodyPr>
          <a:lstStyle/>
          <a:p>
            <a:r>
              <a:rPr lang="en-US" altLang="zh-CN" dirty="0"/>
              <a:t>PUCCH format 3 and 4</a:t>
            </a:r>
            <a:endParaRPr lang="en-US" dirty="0"/>
          </a:p>
        </p:txBody>
      </p:sp>
      <p:sp>
        <p:nvSpPr>
          <p:cNvPr id="3" name="Content Placeholder 2">
            <a:extLst>
              <a:ext uri="{FF2B5EF4-FFF2-40B4-BE49-F238E27FC236}">
                <a16:creationId xmlns:a16="http://schemas.microsoft.com/office/drawing/2014/main" xmlns="" id="{A37AE598-5045-4C9B-B69D-3BD2B0F9AF0E}"/>
              </a:ext>
            </a:extLst>
          </p:cNvPr>
          <p:cNvSpPr>
            <a:spLocks noGrp="1"/>
          </p:cNvSpPr>
          <p:nvPr>
            <p:ph idx="1"/>
          </p:nvPr>
        </p:nvSpPr>
        <p:spPr>
          <a:xfrm>
            <a:off x="467544" y="1484784"/>
            <a:ext cx="8229600" cy="4997152"/>
          </a:xfrm>
        </p:spPr>
        <p:txBody>
          <a:bodyPr>
            <a:normAutofit fontScale="85000" lnSpcReduction="20000"/>
          </a:bodyPr>
          <a:lstStyle/>
          <a:p>
            <a:r>
              <a:rPr lang="en-GB" dirty="0"/>
              <a:t>For </a:t>
            </a:r>
            <a:r>
              <a:rPr lang="en-US" dirty="0"/>
              <a:t>FR2 PUCCH format 3 and 4 requirements with additional DMRS, </a:t>
            </a:r>
            <a:r>
              <a:rPr lang="en-US"/>
              <a:t>it is agreed </a:t>
            </a:r>
            <a:r>
              <a:rPr lang="en-US" dirty="0"/>
              <a:t>to introduce the requirements, but need to down prioritize it. down prioritization means the requirements for additional DMRS can be introduced in Release 15 WI (completed by June, 2019) or in TEI-15 by December,2019</a:t>
            </a:r>
          </a:p>
          <a:p>
            <a:r>
              <a:rPr lang="en-US" dirty="0"/>
              <a:t> </a:t>
            </a:r>
          </a:p>
          <a:p>
            <a:r>
              <a:rPr lang="en-US" dirty="0"/>
              <a:t>If BS supports both with and without additional DMRS configuration, select the PUCCH format 3 and 4 requirements for one of with and without additional DMRS configuration for test, otherwise BS vendor tests the PUCCH format 3 and 4 requirements for the declared with or without additional DMRS configuration supporting.</a:t>
            </a:r>
          </a:p>
        </p:txBody>
      </p:sp>
    </p:spTree>
    <p:extLst>
      <p:ext uri="{BB962C8B-B14F-4D97-AF65-F5344CB8AC3E}">
        <p14:creationId xmlns:p14="http://schemas.microsoft.com/office/powerpoint/2010/main" xmlns="" val="251594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Mask for PUCCH</a:t>
            </a:r>
          </a:p>
        </p:txBody>
      </p:sp>
      <p:sp>
        <p:nvSpPr>
          <p:cNvPr id="3" name="Content Placeholder 2"/>
          <p:cNvSpPr>
            <a:spLocks noGrp="1"/>
          </p:cNvSpPr>
          <p:nvPr>
            <p:ph idx="1"/>
          </p:nvPr>
        </p:nvSpPr>
        <p:spPr/>
        <p:txBody>
          <a:bodyPr>
            <a:normAutofit fontScale="92500" lnSpcReduction="10000"/>
          </a:bodyPr>
          <a:lstStyle/>
          <a:p>
            <a:r>
              <a:rPr lang="en-US" dirty="0"/>
              <a:t>Background</a:t>
            </a:r>
          </a:p>
          <a:p>
            <a:pPr lvl="1"/>
            <a:r>
              <a:rPr lang="en-US" sz="2200" i="1" dirty="0"/>
              <a:t>Further investigation is need to check the performance impact due to the time mask under the frequency hopping enabled.</a:t>
            </a:r>
          </a:p>
          <a:p>
            <a:pPr lvl="1"/>
            <a:r>
              <a:rPr lang="en-US" sz="2200" i="1" dirty="0"/>
              <a:t>Whether frequency hopping is needed considering the time mask impact to the PUCCH performances.</a:t>
            </a:r>
          </a:p>
          <a:p>
            <a:r>
              <a:rPr lang="en-GB" dirty="0" smtClean="0"/>
              <a:t>Agreement</a:t>
            </a:r>
          </a:p>
          <a:p>
            <a:pPr lvl="1"/>
            <a:r>
              <a:rPr lang="en-GB" dirty="0" smtClean="0"/>
              <a:t>With </a:t>
            </a:r>
            <a:r>
              <a:rPr lang="en-GB" dirty="0"/>
              <a:t>the frequency hopping configuration which has been chosen for the demodulation simulation, no additional impairment for the impact of transient period need to be introduced: </a:t>
            </a:r>
            <a:r>
              <a:rPr lang="en-GB" dirty="0" smtClean="0"/>
              <a:t>there </a:t>
            </a:r>
            <a:r>
              <a:rPr lang="en-GB" dirty="0"/>
              <a:t>is no power change and so no transient period is needed in between symbols.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Simulations</a:t>
            </a:r>
            <a:endParaRPr lang="en-US" dirty="0"/>
          </a:p>
        </p:txBody>
      </p:sp>
      <p:sp>
        <p:nvSpPr>
          <p:cNvPr id="3" name="Content Placeholder 2"/>
          <p:cNvSpPr>
            <a:spLocks noGrp="1"/>
          </p:cNvSpPr>
          <p:nvPr>
            <p:ph idx="1"/>
          </p:nvPr>
        </p:nvSpPr>
        <p:spPr/>
        <p:txBody>
          <a:bodyPr/>
          <a:lstStyle/>
          <a:p>
            <a:r>
              <a:rPr lang="en-US" dirty="0" smtClean="0"/>
              <a:t>New simulation cases for FR2 PUCCH format 3 and format 4 with additional DMRS configured as red highlighted in next slide.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9392"/>
            <a:ext cx="8229600" cy="288032"/>
          </a:xfrm>
        </p:spPr>
        <p:txBody>
          <a:bodyPr>
            <a:noAutofit/>
          </a:bodyPr>
          <a:lstStyle/>
          <a:p>
            <a:r>
              <a:rPr lang="en-US" sz="2400" dirty="0"/>
              <a:t>Initial Simulation Assumptions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084731427"/>
              </p:ext>
            </p:extLst>
          </p:nvPr>
        </p:nvGraphicFramePr>
        <p:xfrm>
          <a:off x="179512" y="188641"/>
          <a:ext cx="8867610" cy="6613987"/>
        </p:xfrm>
        <a:graphic>
          <a:graphicData uri="http://schemas.openxmlformats.org/drawingml/2006/table">
            <a:tbl>
              <a:tblPr/>
              <a:tblGrid>
                <a:gridCol w="576064">
                  <a:extLst>
                    <a:ext uri="{9D8B030D-6E8A-4147-A177-3AD203B41FA5}">
                      <a16:colId xmlns:a16="http://schemas.microsoft.com/office/drawing/2014/main" xmlns="" val="20000"/>
                    </a:ext>
                  </a:extLst>
                </a:gridCol>
                <a:gridCol w="1296144">
                  <a:extLst>
                    <a:ext uri="{9D8B030D-6E8A-4147-A177-3AD203B41FA5}">
                      <a16:colId xmlns:a16="http://schemas.microsoft.com/office/drawing/2014/main" xmlns="" val="20001"/>
                    </a:ext>
                  </a:extLst>
                </a:gridCol>
                <a:gridCol w="1440160">
                  <a:extLst>
                    <a:ext uri="{9D8B030D-6E8A-4147-A177-3AD203B41FA5}">
                      <a16:colId xmlns:a16="http://schemas.microsoft.com/office/drawing/2014/main" xmlns="" val="20002"/>
                    </a:ext>
                  </a:extLst>
                </a:gridCol>
                <a:gridCol w="1224136">
                  <a:extLst>
                    <a:ext uri="{9D8B030D-6E8A-4147-A177-3AD203B41FA5}">
                      <a16:colId xmlns:a16="http://schemas.microsoft.com/office/drawing/2014/main" xmlns="" val="20003"/>
                    </a:ext>
                  </a:extLst>
                </a:gridCol>
                <a:gridCol w="1440160">
                  <a:extLst>
                    <a:ext uri="{9D8B030D-6E8A-4147-A177-3AD203B41FA5}">
                      <a16:colId xmlns:a16="http://schemas.microsoft.com/office/drawing/2014/main" xmlns="" val="20004"/>
                    </a:ext>
                  </a:extLst>
                </a:gridCol>
                <a:gridCol w="1363197">
                  <a:extLst>
                    <a:ext uri="{9D8B030D-6E8A-4147-A177-3AD203B41FA5}">
                      <a16:colId xmlns:a16="http://schemas.microsoft.com/office/drawing/2014/main" xmlns="" val="20005"/>
                    </a:ext>
                  </a:extLst>
                </a:gridCol>
                <a:gridCol w="87589">
                  <a:extLst>
                    <a:ext uri="{9D8B030D-6E8A-4147-A177-3AD203B41FA5}">
                      <a16:colId xmlns:a16="http://schemas.microsoft.com/office/drawing/2014/main" xmlns="" val="20006"/>
                    </a:ext>
                  </a:extLst>
                </a:gridCol>
                <a:gridCol w="1440160">
                  <a:extLst>
                    <a:ext uri="{9D8B030D-6E8A-4147-A177-3AD203B41FA5}">
                      <a16:colId xmlns:a16="http://schemas.microsoft.com/office/drawing/2014/main" xmlns="" val="20007"/>
                    </a:ext>
                  </a:extLst>
                </a:gridCol>
              </a:tblGrid>
              <a:tr h="279398">
                <a:tc gridSpan="2">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Parameters</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PUCCH Format 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PUCCH Format 1</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PUCCH Format 2</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solidFill>
                            <a:srgbClr val="FF0000"/>
                          </a:solidFill>
                          <a:latin typeface="Arial" panose="020B0604020202020204" pitchFamily="34" charset="0"/>
                          <a:ea typeface="SimSun"/>
                          <a:cs typeface="Arial" panose="020B0604020202020204" pitchFamily="34" charset="0"/>
                        </a:rPr>
                        <a:t>PUCCH Format 3</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900"/>
                        </a:spcAft>
                      </a:pPr>
                      <a:r>
                        <a:rPr lang="en-US" sz="1100" dirty="0">
                          <a:solidFill>
                            <a:srgbClr val="FF0000"/>
                          </a:solidFill>
                          <a:latin typeface="Arial" panose="020B0604020202020204" pitchFamily="34" charset="0"/>
                          <a:ea typeface="SimSun"/>
                          <a:cs typeface="Arial" panose="020B0604020202020204" pitchFamily="34" charset="0"/>
                        </a:rPr>
                        <a:t>PUCCH Format 4</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0"/>
                  </a:ext>
                </a:extLst>
              </a:tr>
              <a:tr h="160822">
                <a:tc gridSpan="2">
                  <a:txBody>
                    <a:bodyPr/>
                    <a:lstStyle/>
                    <a:p>
                      <a:pPr marL="0" marR="0" algn="ctr">
                        <a:spcBef>
                          <a:spcPts val="0"/>
                        </a:spcBef>
                        <a:spcAft>
                          <a:spcPts val="900"/>
                        </a:spcAft>
                      </a:pPr>
                      <a:r>
                        <a:rPr lang="en-US" sz="1100" dirty="0" err="1">
                          <a:latin typeface="Arial" panose="020B0604020202020204" pitchFamily="34" charset="0"/>
                          <a:ea typeface="SimSun"/>
                          <a:cs typeface="Arial" panose="020B0604020202020204" pitchFamily="34" charset="0"/>
                        </a:rPr>
                        <a:t>BandWidth</a:t>
                      </a:r>
                      <a:r>
                        <a:rPr lang="en-US" sz="1100" dirty="0">
                          <a:latin typeface="Arial" panose="020B0604020202020204" pitchFamily="34" charset="0"/>
                          <a:ea typeface="SimSun"/>
                          <a:cs typeface="Arial" panose="020B0604020202020204" pitchFamily="34" charset="0"/>
                        </a:rPr>
                        <a:t>/SCS</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6">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FR1: 10MHz/15kHz; 40MHz/30kHz;</a:t>
                      </a:r>
                      <a:r>
                        <a:rPr lang="en-US" sz="1100" baseline="0" dirty="0">
                          <a:latin typeface="Arial" panose="020B0604020202020204" pitchFamily="34" charset="0"/>
                          <a:ea typeface="SimSun"/>
                          <a:cs typeface="Arial" panose="020B0604020202020204" pitchFamily="34" charset="0"/>
                        </a:rPr>
                        <a:t> </a:t>
                      </a:r>
                      <a:r>
                        <a:rPr lang="en-US" sz="1100" dirty="0">
                          <a:latin typeface="Arial" panose="020B0604020202020204" pitchFamily="34" charset="0"/>
                          <a:ea typeface="SimSun"/>
                          <a:cs typeface="Arial" panose="020B0604020202020204" pitchFamily="34" charset="0"/>
                        </a:rPr>
                        <a:t>FR2: 100MHz/60kHz; 100MHz/120kHz</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extLst>
                  <a:ext uri="{0D108BD9-81ED-4DB2-BD59-A6C34878D82A}">
                    <a16:rowId xmlns:a16="http://schemas.microsoft.com/office/drawing/2014/main" xmlns="" val="10001"/>
                  </a:ext>
                </a:extLst>
              </a:tr>
              <a:tr h="160822">
                <a:tc gridSpan="2">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Antenna</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6">
                  <a:txBody>
                    <a:bodyPr/>
                    <a:lstStyle/>
                    <a:p>
                      <a:pPr marL="0" marR="0" algn="ctr">
                        <a:spcBef>
                          <a:spcPts val="0"/>
                        </a:spcBef>
                        <a:spcAft>
                          <a:spcPts val="900"/>
                        </a:spcAft>
                      </a:pPr>
                      <a:r>
                        <a:rPr lang="en-US" sz="1100" dirty="0">
                          <a:solidFill>
                            <a:schemeClr val="tx1"/>
                          </a:solidFill>
                          <a:latin typeface="Arial" panose="020B0604020202020204" pitchFamily="34" charset="0"/>
                          <a:ea typeface="SimSun"/>
                          <a:cs typeface="Arial" panose="020B0604020202020204" pitchFamily="34" charset="0"/>
                        </a:rPr>
                        <a:t>1T2R, 1T4R and 1T8R for</a:t>
                      </a:r>
                      <a:r>
                        <a:rPr lang="en-US" sz="1100" baseline="0" dirty="0">
                          <a:solidFill>
                            <a:schemeClr val="tx1"/>
                          </a:solidFill>
                          <a:latin typeface="Arial" panose="020B0604020202020204" pitchFamily="34" charset="0"/>
                          <a:ea typeface="SimSun"/>
                          <a:cs typeface="Arial" panose="020B0604020202020204" pitchFamily="34" charset="0"/>
                        </a:rPr>
                        <a:t> FR1; 1T2R for FR2</a:t>
                      </a:r>
                      <a:endParaRPr lang="en-US" sz="1100" dirty="0">
                        <a:solidFill>
                          <a:schemeClr val="tx1"/>
                        </a:solidFill>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extLst>
                  <a:ext uri="{0D108BD9-81ED-4DB2-BD59-A6C34878D82A}">
                    <a16:rowId xmlns:a16="http://schemas.microsoft.com/office/drawing/2014/main" xmlns="" val="10002"/>
                  </a:ext>
                </a:extLst>
              </a:tr>
              <a:tr h="160822">
                <a:tc gridSpan="2">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Propagation condition</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6">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US" sz="1100" dirty="0">
                          <a:latin typeface="Arial" panose="020B0604020202020204" pitchFamily="34" charset="0"/>
                          <a:ea typeface="SimSun"/>
                          <a:cs typeface="Arial" panose="020B0604020202020204" pitchFamily="34" charset="0"/>
                        </a:rPr>
                        <a:t>FR1: </a:t>
                      </a:r>
                      <a:r>
                        <a:rPr lang="en-US" sz="1100" dirty="0">
                          <a:solidFill>
                            <a:srgbClr val="FF0000"/>
                          </a:solidFill>
                          <a:latin typeface="Arial" panose="020B0604020202020204" pitchFamily="34" charset="0"/>
                          <a:ea typeface="SimSun"/>
                          <a:cs typeface="Arial" panose="020B0604020202020204" pitchFamily="34" charset="0"/>
                        </a:rPr>
                        <a:t>: </a:t>
                      </a:r>
                      <a:r>
                        <a:rPr lang="en-US" sz="1100" dirty="0">
                          <a:solidFill>
                            <a:schemeClr val="tx1"/>
                          </a:solidFill>
                          <a:latin typeface="Arial" panose="020B0604020202020204" pitchFamily="34" charset="0"/>
                          <a:ea typeface="SimSun"/>
                          <a:cs typeface="Arial" panose="020B0604020202020204" pitchFamily="34" charset="0"/>
                        </a:rPr>
                        <a:t>TDLC300-100;</a:t>
                      </a:r>
                      <a:r>
                        <a:rPr lang="en-US" sz="1100" baseline="0" dirty="0">
                          <a:solidFill>
                            <a:schemeClr val="tx1"/>
                          </a:solidFill>
                          <a:latin typeface="Arial" panose="020B0604020202020204" pitchFamily="34" charset="0"/>
                          <a:ea typeface="SimSun"/>
                          <a:cs typeface="Arial" panose="020B0604020202020204" pitchFamily="34" charset="0"/>
                        </a:rPr>
                        <a:t> </a:t>
                      </a:r>
                      <a:r>
                        <a:rPr lang="en-US" sz="1100" dirty="0">
                          <a:solidFill>
                            <a:schemeClr val="tx1"/>
                          </a:solidFill>
                          <a:latin typeface="Arial" panose="020B0604020202020204" pitchFamily="34" charset="0"/>
                          <a:ea typeface="SimSun"/>
                          <a:cs typeface="Arial" panose="020B0604020202020204" pitchFamily="34" charset="0"/>
                        </a:rPr>
                        <a:t>FR2:</a:t>
                      </a:r>
                      <a:r>
                        <a:rPr lang="en-US" sz="1100" baseline="0" dirty="0">
                          <a:solidFill>
                            <a:schemeClr val="tx1"/>
                          </a:solidFill>
                          <a:latin typeface="Arial" panose="020B0604020202020204" pitchFamily="34" charset="0"/>
                          <a:ea typeface="SimSun"/>
                          <a:cs typeface="Arial" panose="020B0604020202020204" pitchFamily="34" charset="0"/>
                        </a:rPr>
                        <a:t> TDLA30-300</a:t>
                      </a:r>
                      <a:endParaRPr lang="en-US" sz="1100" dirty="0">
                        <a:solidFill>
                          <a:schemeClr val="tx1"/>
                        </a:solidFill>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extLst>
                  <a:ext uri="{0D108BD9-81ED-4DB2-BD59-A6C34878D82A}">
                    <a16:rowId xmlns:a16="http://schemas.microsoft.com/office/drawing/2014/main" xmlns="" val="10003"/>
                  </a:ext>
                </a:extLst>
              </a:tr>
              <a:tr h="160822">
                <a:tc gridSpan="2">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Carrier frequency (GHz)</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6">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FR1: 4GHz;</a:t>
                      </a:r>
                      <a:r>
                        <a:rPr lang="en-US" sz="1100" baseline="0" dirty="0">
                          <a:latin typeface="Arial" panose="020B0604020202020204" pitchFamily="34" charset="0"/>
                          <a:ea typeface="SimSun"/>
                          <a:cs typeface="Arial" panose="020B0604020202020204" pitchFamily="34" charset="0"/>
                        </a:rPr>
                        <a:t> </a:t>
                      </a:r>
                      <a:r>
                        <a:rPr lang="en-US" sz="1100" dirty="0">
                          <a:latin typeface="Arial" panose="020B0604020202020204" pitchFamily="34" charset="0"/>
                          <a:ea typeface="SimSun"/>
                          <a:cs typeface="Arial" panose="020B0604020202020204" pitchFamily="34" charset="0"/>
                        </a:rPr>
                        <a:t>FR2: 30GHz</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extLst>
                  <a:ext uri="{0D108BD9-81ED-4DB2-BD59-A6C34878D82A}">
                    <a16:rowId xmlns:a16="http://schemas.microsoft.com/office/drawing/2014/main" xmlns="" val="10004"/>
                  </a:ext>
                </a:extLst>
              </a:tr>
              <a:tr h="527086">
                <a:tc gridSpan="2">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(#Bits, #Symbols, #PRBs)</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US" sz="1100" dirty="0">
                          <a:latin typeface="Arial" panose="020B0604020202020204" pitchFamily="34" charset="0"/>
                          <a:ea typeface="SimSun"/>
                          <a:cs typeface="Arial" panose="020B0604020202020204" pitchFamily="34" charset="0"/>
                        </a:rPr>
                        <a:t>(1, 1, 1) </a:t>
                      </a:r>
                    </a:p>
                    <a:p>
                      <a:pPr marL="0" marR="0" algn="ctr">
                        <a:spcBef>
                          <a:spcPts val="0"/>
                        </a:spcBef>
                        <a:spcAft>
                          <a:spcPts val="0"/>
                        </a:spcAft>
                      </a:pPr>
                      <a:r>
                        <a:rPr lang="en-US" sz="1100" dirty="0">
                          <a:latin typeface="Arial" panose="020B0604020202020204" pitchFamily="34" charset="0"/>
                          <a:ea typeface="SimSun"/>
                          <a:cs typeface="Arial" panose="020B0604020202020204" pitchFamily="34" charset="0"/>
                        </a:rPr>
                        <a:t>(1, 2, 1)</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latin typeface="Arial" panose="020B0604020202020204" pitchFamily="34" charset="0"/>
                          <a:ea typeface="SimSun"/>
                          <a:cs typeface="Arial" panose="020B0604020202020204" pitchFamily="34" charset="0"/>
                        </a:rPr>
                        <a:t>(2, 14,1)</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latin typeface="Arial" panose="020B0604020202020204" pitchFamily="34" charset="0"/>
                          <a:ea typeface="SimSun"/>
                          <a:cs typeface="Arial" panose="020B0604020202020204" pitchFamily="34" charset="0"/>
                        </a:rPr>
                        <a:t>(4, 1, 4)</a:t>
                      </a:r>
                    </a:p>
                    <a:p>
                      <a:pPr marL="0" marR="0" algn="ctr">
                        <a:spcBef>
                          <a:spcPts val="0"/>
                        </a:spcBef>
                        <a:spcAft>
                          <a:spcPts val="0"/>
                        </a:spcAft>
                      </a:pPr>
                      <a:r>
                        <a:rPr lang="en-US" sz="1100" dirty="0">
                          <a:latin typeface="Arial" panose="020B0604020202020204" pitchFamily="34" charset="0"/>
                          <a:ea typeface="SimSun"/>
                          <a:cs typeface="Arial" panose="020B0604020202020204" pitchFamily="34" charset="0"/>
                        </a:rPr>
                        <a:t>(22, 2, 9)</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0"/>
                        </a:spcAft>
                      </a:pPr>
                      <a:r>
                        <a:rPr lang="en-US" sz="1100" dirty="0">
                          <a:solidFill>
                            <a:srgbClr val="FF0000"/>
                          </a:solidFill>
                          <a:latin typeface="Arial" panose="020B0604020202020204" pitchFamily="34" charset="0"/>
                          <a:ea typeface="SimSun"/>
                          <a:cs typeface="Arial" panose="020B0604020202020204" pitchFamily="34" charset="0"/>
                        </a:rPr>
                        <a:t>(16, 14, 1)</a:t>
                      </a:r>
                    </a:p>
                    <a:p>
                      <a:pPr marL="0" marR="0" algn="ctr">
                        <a:spcBef>
                          <a:spcPts val="0"/>
                        </a:spcBef>
                        <a:spcAft>
                          <a:spcPts val="0"/>
                        </a:spcAft>
                      </a:pPr>
                      <a:r>
                        <a:rPr lang="en-US" sz="1100" dirty="0">
                          <a:latin typeface="Arial" panose="020B0604020202020204" pitchFamily="34" charset="0"/>
                          <a:ea typeface="SimSun"/>
                          <a:cs typeface="Arial" panose="020B0604020202020204" pitchFamily="34" charset="0"/>
                        </a:rPr>
                        <a:t>(16,</a:t>
                      </a:r>
                      <a:r>
                        <a:rPr lang="en-US" sz="1100" baseline="0" dirty="0">
                          <a:latin typeface="Arial" panose="020B0604020202020204" pitchFamily="34" charset="0"/>
                          <a:ea typeface="SimSun"/>
                          <a:cs typeface="Arial" panose="020B0604020202020204" pitchFamily="34" charset="0"/>
                        </a:rPr>
                        <a:t> 4, 3</a:t>
                      </a:r>
                      <a:r>
                        <a:rPr lang="en-US" sz="1100" dirty="0">
                          <a:latin typeface="Arial" panose="020B0604020202020204" pitchFamily="34" charset="0"/>
                          <a:ea typeface="SimSun"/>
                          <a:cs typeface="Arial" panose="020B0604020202020204" pitchFamily="34" charset="0"/>
                        </a:rPr>
                        <a:t>)</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a:solidFill>
                            <a:srgbClr val="FF0000"/>
                          </a:solidFill>
                          <a:latin typeface="Arial" panose="020B0604020202020204" pitchFamily="34" charset="0"/>
                          <a:ea typeface="SimSun"/>
                          <a:cs typeface="Arial" panose="020B0604020202020204" pitchFamily="34" charset="0"/>
                        </a:rPr>
                        <a:t>(22, 14, 1)</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804109">
                <a:tc gridSpan="2">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DMRS pattern</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900"/>
                        </a:spcAft>
                      </a:pP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dirty="0">
                        <a:solidFill>
                          <a:schemeClr val="tx1"/>
                        </a:solidFill>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l" defTabSz="914400" rtl="0" eaLnBrk="1" latinLnBrk="0" hangingPunct="1">
                        <a:spcBef>
                          <a:spcPts val="0"/>
                        </a:spcBef>
                        <a:spcAft>
                          <a:spcPts val="0"/>
                        </a:spcAft>
                      </a:pPr>
                      <a:r>
                        <a:rPr lang="en-US" altLang="zh-CN" sz="1100" kern="1200" dirty="0">
                          <a:solidFill>
                            <a:schemeClr val="tx1"/>
                          </a:solidFill>
                          <a:latin typeface="Arial" panose="020B0604020202020204" pitchFamily="34" charset="0"/>
                          <a:ea typeface="SimSun"/>
                          <a:cs typeface="Arial" panose="020B0604020202020204" pitchFamily="34" charset="0"/>
                        </a:rPr>
                        <a:t>FR1 and </a:t>
                      </a:r>
                      <a:r>
                        <a:rPr lang="en-US" altLang="zh-CN" sz="1100" kern="1200" dirty="0">
                          <a:solidFill>
                            <a:srgbClr val="FF0000"/>
                          </a:solidFill>
                          <a:latin typeface="Arial" panose="020B0604020202020204" pitchFamily="34" charset="0"/>
                          <a:ea typeface="SimSun"/>
                          <a:cs typeface="Arial" panose="020B0604020202020204" pitchFamily="34" charset="0"/>
                        </a:rPr>
                        <a:t>FR2</a:t>
                      </a:r>
                      <a:r>
                        <a:rPr lang="en-US" altLang="zh-CN" sz="1100" kern="1200" dirty="0">
                          <a:solidFill>
                            <a:schemeClr val="tx1"/>
                          </a:solidFill>
                          <a:latin typeface="Arial" panose="020B0604020202020204" pitchFamily="34" charset="0"/>
                          <a:ea typeface="SimSun"/>
                          <a:cs typeface="Arial" panose="020B0604020202020204" pitchFamily="34" charset="0"/>
                        </a:rPr>
                        <a:t>: </a:t>
                      </a:r>
                    </a:p>
                    <a:p>
                      <a:pPr marL="174625" marR="0" indent="-174625" algn="l" defTabSz="914400" rtl="0" eaLnBrk="1" latinLnBrk="0" hangingPunct="1">
                        <a:spcBef>
                          <a:spcPts val="0"/>
                        </a:spcBef>
                        <a:spcAft>
                          <a:spcPts val="0"/>
                        </a:spcAft>
                        <a:buFont typeface="Wingdings" pitchFamily="2" charset="2"/>
                        <a:buChar char="l"/>
                      </a:pPr>
                      <a:r>
                        <a:rPr lang="en-US" altLang="zh-CN" sz="1100" kern="1200" dirty="0">
                          <a:solidFill>
                            <a:schemeClr val="tx1"/>
                          </a:solidFill>
                          <a:latin typeface="Arial" panose="020B0604020202020204" pitchFamily="34" charset="0"/>
                          <a:ea typeface="SimSun"/>
                          <a:cs typeface="Arial" panose="020B0604020202020204" pitchFamily="34" charset="0"/>
                        </a:rPr>
                        <a:t>Without additional DMRS for all cases </a:t>
                      </a:r>
                    </a:p>
                    <a:p>
                      <a:pPr marL="174625" marR="0" indent="-174625" algn="l" defTabSz="914400" rtl="0" eaLnBrk="1" latinLnBrk="0" hangingPunct="1">
                        <a:spcBef>
                          <a:spcPts val="0"/>
                        </a:spcBef>
                        <a:spcAft>
                          <a:spcPts val="0"/>
                        </a:spcAft>
                        <a:buFont typeface="Wingdings" pitchFamily="2" charset="2"/>
                        <a:buChar char="l"/>
                      </a:pPr>
                      <a:r>
                        <a:rPr lang="en-US" altLang="zh-CN" sz="1100" kern="1200" dirty="0">
                          <a:solidFill>
                            <a:srgbClr val="FF0000"/>
                          </a:solidFill>
                          <a:latin typeface="Arial" panose="020B0604020202020204" pitchFamily="34" charset="0"/>
                          <a:ea typeface="SimSun"/>
                          <a:cs typeface="Arial" panose="020B0604020202020204" pitchFamily="34" charset="0"/>
                        </a:rPr>
                        <a:t>With additional DMRS for cases with the number of OFDM symbols more than 9</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dirty="0">
                        <a:solidFill>
                          <a:schemeClr val="tx1"/>
                        </a:solidFill>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dirty="0">
                        <a:solidFill>
                          <a:schemeClr val="tx1"/>
                        </a:solidFill>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63163">
                <a:tc gridSpan="2">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Modulaiton</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900"/>
                        </a:spcAft>
                      </a:pP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QPSK</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QPSK</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QPSK</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263163">
                <a:tc gridSpan="2">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initialCyclicShift</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447396">
                <a:tc gridSpan="2">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StartingSymbolIndex</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l">
                        <a:spcBef>
                          <a:spcPts val="0"/>
                        </a:spcBef>
                        <a:spcAft>
                          <a:spcPts val="0"/>
                        </a:spcAft>
                      </a:pPr>
                      <a:r>
                        <a:rPr lang="en-US" altLang="zh-CN" sz="1100" dirty="0">
                          <a:solidFill>
                            <a:schemeClr val="tx1"/>
                          </a:solidFill>
                          <a:latin typeface="Arial" panose="020B0604020202020204" pitchFamily="34" charset="0"/>
                          <a:ea typeface="SimSun"/>
                          <a:cs typeface="Arial" panose="020B0604020202020204" pitchFamily="34" charset="0"/>
                        </a:rPr>
                        <a:t>13 for 1 symbol;</a:t>
                      </a:r>
                      <a:r>
                        <a:rPr lang="en-US" altLang="zh-CN" sz="1100" baseline="0" dirty="0">
                          <a:solidFill>
                            <a:schemeClr val="tx1"/>
                          </a:solidFill>
                          <a:latin typeface="Arial" panose="020B0604020202020204" pitchFamily="34" charset="0"/>
                          <a:ea typeface="SimSun"/>
                          <a:cs typeface="Arial" panose="020B0604020202020204" pitchFamily="34" charset="0"/>
                        </a:rPr>
                        <a:t> </a:t>
                      </a:r>
                      <a:r>
                        <a:rPr lang="en-US" altLang="zh-CN" sz="1100" dirty="0">
                          <a:solidFill>
                            <a:schemeClr val="tx1"/>
                          </a:solidFill>
                          <a:latin typeface="Arial" panose="020B0604020202020204" pitchFamily="34" charset="0"/>
                          <a:ea typeface="SimSun"/>
                          <a:cs typeface="Arial" panose="020B0604020202020204" pitchFamily="34" charset="0"/>
                        </a:rPr>
                        <a:t>12 for 2 symbols;</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solidFill>
                            <a:schemeClr val="tx1"/>
                          </a:solidFill>
                          <a:latin typeface="Arial" panose="020B0604020202020204" pitchFamily="34" charset="0"/>
                          <a:ea typeface="SimSun"/>
                          <a:cs typeface="Arial" panose="020B0604020202020204" pitchFamily="34" charset="0"/>
                        </a:rPr>
                        <a:t>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altLang="zh-CN" sz="1100">
                          <a:solidFill>
                            <a:schemeClr val="tx1"/>
                          </a:solidFill>
                          <a:latin typeface="Arial" panose="020B0604020202020204" pitchFamily="34" charset="0"/>
                          <a:ea typeface="SimSun"/>
                          <a:cs typeface="Arial" panose="020B0604020202020204" pitchFamily="34" charset="0"/>
                        </a:rPr>
                        <a:t>13 </a:t>
                      </a:r>
                      <a:r>
                        <a:rPr lang="en-US" altLang="zh-CN" sz="1100" dirty="0">
                          <a:solidFill>
                            <a:schemeClr val="tx1"/>
                          </a:solidFill>
                          <a:latin typeface="Arial" panose="020B0604020202020204" pitchFamily="34" charset="0"/>
                          <a:ea typeface="SimSun"/>
                          <a:cs typeface="Arial" panose="020B0604020202020204" pitchFamily="34" charset="0"/>
                        </a:rPr>
                        <a:t>for 1 symbol;</a:t>
                      </a:r>
                      <a:r>
                        <a:rPr lang="en-US" altLang="zh-CN" sz="1100" baseline="0" dirty="0">
                          <a:solidFill>
                            <a:schemeClr val="tx1"/>
                          </a:solidFill>
                          <a:latin typeface="Arial" panose="020B0604020202020204" pitchFamily="34" charset="0"/>
                          <a:ea typeface="SimSun"/>
                          <a:cs typeface="Arial" panose="020B0604020202020204" pitchFamily="34" charset="0"/>
                        </a:rPr>
                        <a:t> </a:t>
                      </a:r>
                      <a:r>
                        <a:rPr lang="en-US" altLang="zh-CN" sz="1100" dirty="0">
                          <a:solidFill>
                            <a:schemeClr val="tx1"/>
                          </a:solidFill>
                          <a:latin typeface="Arial" panose="020B0604020202020204" pitchFamily="34" charset="0"/>
                          <a:ea typeface="SimSun"/>
                          <a:cs typeface="Arial" panose="020B0604020202020204" pitchFamily="34" charset="0"/>
                        </a:rPr>
                        <a:t>12 for 2 </a:t>
                      </a:r>
                      <a:r>
                        <a:rPr lang="en-US" altLang="zh-CN" sz="1100">
                          <a:solidFill>
                            <a:schemeClr val="tx1"/>
                          </a:solidFill>
                          <a:latin typeface="Arial" panose="020B0604020202020204" pitchFamily="34" charset="0"/>
                          <a:ea typeface="SimSun"/>
                          <a:cs typeface="Arial" panose="020B0604020202020204" pitchFamily="34" charset="0"/>
                        </a:rPr>
                        <a:t>symbols;</a:t>
                      </a:r>
                      <a:endParaRPr lang="en-US" altLang="zh-CN" sz="1100" dirty="0">
                        <a:solidFill>
                          <a:schemeClr val="tx1"/>
                        </a:solidFill>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900"/>
                        </a:spcAft>
                      </a:pPr>
                      <a:r>
                        <a:rPr lang="en-US" altLang="zh-CN" sz="1100" dirty="0">
                          <a:solidFill>
                            <a:schemeClr val="tx1"/>
                          </a:solidFill>
                          <a:latin typeface="Arial" panose="020B0604020202020204" pitchFamily="34" charset="0"/>
                          <a:ea typeface="SimSun"/>
                          <a:cs typeface="Arial" panose="020B0604020202020204" pitchFamily="34" charset="0"/>
                        </a:rPr>
                        <a:t>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482465">
                <a:tc gridSpan="2">
                  <a:txBody>
                    <a:bodyPr/>
                    <a:lstStyle/>
                    <a:p>
                      <a:pPr marL="0" marR="0" algn="ctr">
                        <a:spcBef>
                          <a:spcPts val="0"/>
                        </a:spcBef>
                        <a:spcAft>
                          <a:spcPts val="900"/>
                        </a:spcAft>
                      </a:pPr>
                      <a:r>
                        <a:rPr lang="en-US" sz="1100" dirty="0">
                          <a:solidFill>
                            <a:schemeClr val="tx1"/>
                          </a:solidFill>
                          <a:latin typeface="Arial" panose="020B0604020202020204" pitchFamily="34" charset="0"/>
                          <a:ea typeface="SimSun"/>
                          <a:cs typeface="Arial" panose="020B0604020202020204" pitchFamily="34" charset="0"/>
                        </a:rPr>
                        <a:t>Index of </a:t>
                      </a:r>
                      <a:r>
                        <a:rPr lang="en-GB" altLang="zh-CN" sz="1100" dirty="0">
                          <a:solidFill>
                            <a:schemeClr val="tx1"/>
                          </a:solidFill>
                        </a:rPr>
                        <a:t>orthogonal </a:t>
                      </a:r>
                      <a:r>
                        <a:rPr lang="en-US" sz="1100" dirty="0">
                          <a:latin typeface="Arial" panose="020B0604020202020204" pitchFamily="34" charset="0"/>
                          <a:ea typeface="SimSun"/>
                          <a:cs typeface="Arial" panose="020B0604020202020204" pitchFamily="34" charset="0"/>
                        </a:rPr>
                        <a:t>sequence (time-domain-OCC)</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900"/>
                        </a:spcAft>
                      </a:pP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263163">
                <a:tc gridSpan="2">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occ-Length</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900"/>
                        </a:spcAft>
                      </a:pP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n2</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263163">
                <a:tc gridSpan="2">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occ-Index</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900"/>
                        </a:spcAft>
                      </a:pP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dirty="0"/>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endParaRPr lang="zh-CN" altLang="en-US"/>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n0</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321643">
                <a:tc rowSpan="4">
                  <a:txBody>
                    <a:bodyPr/>
                    <a:lstStyle/>
                    <a:p>
                      <a:pPr marL="0" marR="0" algn="ctr">
                        <a:spcBef>
                          <a:spcPts val="0"/>
                        </a:spcBef>
                        <a:spcAft>
                          <a:spcPts val="900"/>
                        </a:spcAft>
                      </a:pPr>
                      <a:r>
                        <a:rPr lang="en-US" sz="1100">
                          <a:latin typeface="Arial" panose="020B0604020202020204" pitchFamily="34" charset="0"/>
                          <a:ea typeface="SimSun"/>
                          <a:cs typeface="Arial" panose="020B0604020202020204" pitchFamily="34" charset="0"/>
                        </a:rPr>
                        <a:t>Test metric</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sz="1100" dirty="0">
                          <a:latin typeface="Arial" panose="020B0604020202020204" pitchFamily="34" charset="0"/>
                          <a:ea typeface="SimSun"/>
                          <a:cs typeface="Arial" panose="020B0604020202020204" pitchFamily="34" charset="0"/>
                        </a:rPr>
                        <a:t>DTX to </a:t>
                      </a:r>
                      <a:r>
                        <a:rPr lang="en-US" sz="1100" dirty="0" err="1">
                          <a:latin typeface="Arial" panose="020B0604020202020204" pitchFamily="34" charset="0"/>
                          <a:ea typeface="SimSun"/>
                          <a:cs typeface="Arial" panose="020B0604020202020204" pitchFamily="34" charset="0"/>
                        </a:rPr>
                        <a:t>Ack</a:t>
                      </a:r>
                      <a:r>
                        <a:rPr lang="en-US" sz="1100" dirty="0">
                          <a:latin typeface="Arial" panose="020B0604020202020204" pitchFamily="34" charset="0"/>
                          <a:ea typeface="SimSun"/>
                          <a:cs typeface="Arial" panose="020B0604020202020204" pitchFamily="34" charset="0"/>
                        </a:rPr>
                        <a:t> probability &lt;1%</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a:latin typeface="Arial" panose="020B0604020202020204" pitchFamily="34" charset="0"/>
                          <a:ea typeface="SimSun"/>
                          <a:cs typeface="Arial" panose="020B0604020202020204" pitchFamily="34" charset="0"/>
                        </a:rPr>
                        <a:t>√</a:t>
                      </a: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a:latin typeface="Arial" panose="020B0604020202020204" pitchFamily="34" charset="0"/>
                          <a:ea typeface="SimSun"/>
                          <a:cs typeface="Arial" panose="020B0604020202020204" pitchFamily="34" charset="0"/>
                        </a:rPr>
                        <a:t>√</a:t>
                      </a: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dirty="0">
                          <a:latin typeface="Arial" panose="020B0604020202020204" pitchFamily="34" charset="0"/>
                          <a:ea typeface="SimSun"/>
                          <a:cs typeface="Arial" panose="020B0604020202020204" pitchFamily="34" charset="0"/>
                        </a:rPr>
                        <a:t>√</a:t>
                      </a:r>
                      <a:r>
                        <a:rPr lang="en-US" altLang="zh-CN" sz="1100" dirty="0">
                          <a:latin typeface="Arial" panose="020B0604020202020204" pitchFamily="34" charset="0"/>
                          <a:ea typeface="SimSun"/>
                          <a:cs typeface="Arial" panose="020B0604020202020204" pitchFamily="34" charset="0"/>
                        </a:rPr>
                        <a:t> </a:t>
                      </a:r>
                      <a:r>
                        <a:rPr lang="en-US" sz="1100" dirty="0">
                          <a:latin typeface="Arial" panose="020B0604020202020204" pitchFamily="34" charset="0"/>
                          <a:ea typeface="SimSun"/>
                          <a:cs typeface="Arial" panose="020B0604020202020204" pitchFamily="34" charset="0"/>
                        </a:rPr>
                        <a:t>for bits &lt;=11</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en-US" altLang="zh-CN" sz="1100" strike="noStrike" dirty="0">
                          <a:latin typeface="Arial" panose="020B0604020202020204" pitchFamily="34" charset="0"/>
                          <a:ea typeface="SimSun"/>
                          <a:cs typeface="Arial" panose="020B0604020202020204" pitchFamily="34" charset="0"/>
                        </a:rPr>
                        <a:t>×</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altLang="zh-CN" sz="1100" dirty="0">
                          <a:latin typeface="Arial" panose="020B0604020202020204" pitchFamily="34" charset="0"/>
                          <a:ea typeface="SimSun"/>
                          <a:cs typeface="Arial" panose="020B0604020202020204" pitchFamily="34" charset="0"/>
                        </a:rPr>
                        <a:t>×</a:t>
                      </a: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321643">
                <a:tc vMerge="1">
                  <a:txBody>
                    <a:bodyPr/>
                    <a:lstStyle/>
                    <a:p>
                      <a:endParaRPr lang="en-US"/>
                    </a:p>
                  </a:txBody>
                  <a:tcPr/>
                </a:tc>
                <a:tc>
                  <a:txBody>
                    <a:bodyPr/>
                    <a:lstStyle/>
                    <a:p>
                      <a:pPr marL="0" marR="0">
                        <a:spcBef>
                          <a:spcPts val="0"/>
                        </a:spcBef>
                        <a:spcAft>
                          <a:spcPts val="900"/>
                        </a:spcAft>
                      </a:pPr>
                      <a:r>
                        <a:rPr lang="en-GB" sz="1100" dirty="0">
                          <a:latin typeface="Arial" panose="020B0604020202020204" pitchFamily="34" charset="0"/>
                          <a:ea typeface="SimSun"/>
                          <a:cs typeface="Arial" panose="020B0604020202020204" pitchFamily="34" charset="0"/>
                        </a:rPr>
                        <a:t>Missed </a:t>
                      </a:r>
                      <a:r>
                        <a:rPr lang="en-GB" sz="1100" dirty="0" err="1">
                          <a:latin typeface="Arial" panose="020B0604020202020204" pitchFamily="34" charset="0"/>
                          <a:ea typeface="SimSun"/>
                          <a:cs typeface="Arial" panose="020B0604020202020204" pitchFamily="34" charset="0"/>
                        </a:rPr>
                        <a:t>Ack</a:t>
                      </a:r>
                      <a:r>
                        <a:rPr lang="en-GB" sz="1100" dirty="0">
                          <a:latin typeface="Arial" panose="020B0604020202020204" pitchFamily="34" charset="0"/>
                          <a:ea typeface="SimSun"/>
                          <a:cs typeface="Arial" panose="020B0604020202020204" pitchFamily="34" charset="0"/>
                        </a:rPr>
                        <a:t> probability &lt; 1%</a:t>
                      </a: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a:latin typeface="Arial" panose="020B0604020202020204" pitchFamily="34" charset="0"/>
                          <a:ea typeface="SimSun"/>
                          <a:cs typeface="Arial" panose="020B0604020202020204" pitchFamily="34" charset="0"/>
                        </a:rPr>
                        <a:t>√</a:t>
                      </a: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dirty="0">
                          <a:latin typeface="Arial" panose="020B0604020202020204" pitchFamily="34" charset="0"/>
                          <a:ea typeface="SimSun"/>
                          <a:cs typeface="Arial" panose="020B0604020202020204" pitchFamily="34" charset="0"/>
                        </a:rPr>
                        <a:t>√</a:t>
                      </a:r>
                      <a:r>
                        <a:rPr lang="en-US" altLang="zh-CN" sz="1100" dirty="0">
                          <a:latin typeface="Arial" panose="020B0604020202020204" pitchFamily="34" charset="0"/>
                          <a:ea typeface="SimSun"/>
                          <a:cs typeface="Arial" panose="020B0604020202020204" pitchFamily="34" charset="0"/>
                        </a:rPr>
                        <a:t> </a:t>
                      </a:r>
                      <a:endParaRPr lang="en-US" sz="1100" strike="sngStrike" baseline="0" dirty="0">
                        <a:solidFill>
                          <a:srgbClr val="FF0000"/>
                        </a:solidFill>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dirty="0">
                          <a:latin typeface="Arial" panose="020B0604020202020204" pitchFamily="34" charset="0"/>
                          <a:ea typeface="SimSun"/>
                          <a:cs typeface="Arial" panose="020B0604020202020204" pitchFamily="34" charset="0"/>
                        </a:rPr>
                        <a:t>√</a:t>
                      </a: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900"/>
                        </a:spcAft>
                      </a:pPr>
                      <a:r>
                        <a:rPr lang="en-US" altLang="zh-CN" sz="1100" strike="noStrike" dirty="0">
                          <a:latin typeface="Arial" panose="020B0604020202020204" pitchFamily="34" charset="0"/>
                          <a:ea typeface="SimSun"/>
                          <a:cs typeface="Arial" panose="020B0604020202020204" pitchFamily="34" charset="0"/>
                        </a:rPr>
                        <a:t>×</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en-US" altLang="zh-CN" sz="1100" strike="noStrike" dirty="0">
                          <a:latin typeface="Arial" panose="020B0604020202020204" pitchFamily="34" charset="0"/>
                          <a:ea typeface="SimSun"/>
                          <a:cs typeface="Arial" panose="020B0604020202020204" pitchFamily="34" charset="0"/>
                        </a:rPr>
                        <a:t>×</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r h="321643">
                <a:tc vMerge="1">
                  <a:txBody>
                    <a:bodyPr/>
                    <a:lstStyle/>
                    <a:p>
                      <a:endParaRPr lang="en-US"/>
                    </a:p>
                  </a:txBody>
                  <a:tcPr/>
                </a:tc>
                <a:tc>
                  <a:txBody>
                    <a:bodyPr/>
                    <a:lstStyle/>
                    <a:p>
                      <a:pPr marL="0" marR="0" algn="ctr">
                        <a:spcBef>
                          <a:spcPts val="0"/>
                        </a:spcBef>
                        <a:spcAft>
                          <a:spcPts val="900"/>
                        </a:spcAft>
                      </a:pPr>
                      <a:r>
                        <a:rPr lang="en-GB" sz="1100" strike="noStrike" dirty="0">
                          <a:latin typeface="Arial" panose="020B0604020202020204" pitchFamily="34" charset="0"/>
                          <a:ea typeface="SimSun"/>
                          <a:cs typeface="Arial" panose="020B0604020202020204" pitchFamily="34" charset="0"/>
                        </a:rPr>
                        <a:t>NACK2ACK &lt; 0.1%</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strike="noStrike" dirty="0">
                          <a:latin typeface="Arial" panose="020B0604020202020204" pitchFamily="34" charset="0"/>
                          <a:ea typeface="SimSun"/>
                          <a:cs typeface="Arial" panose="020B0604020202020204" pitchFamily="34" charset="0"/>
                        </a:rPr>
                        <a:t>×</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strike="noStrike" dirty="0">
                          <a:latin typeface="Arial" panose="020B0604020202020204" pitchFamily="34" charset="0"/>
                          <a:ea typeface="SimSun"/>
                          <a:cs typeface="Arial" panose="020B0604020202020204" pitchFamily="34" charset="0"/>
                        </a:rPr>
                        <a:t>√</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altLang="zh-CN" sz="1100" dirty="0">
                          <a:latin typeface="Arial" panose="020B0604020202020204" pitchFamily="34" charset="0"/>
                          <a:ea typeface="SimSun"/>
                          <a:cs typeface="Arial" panose="020B0604020202020204" pitchFamily="34" charset="0"/>
                        </a:rPr>
                        <a:t>×</a:t>
                      </a:r>
                      <a:endParaRPr lang="en-US" altLang="zh-CN"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900"/>
                        </a:spcAft>
                      </a:pPr>
                      <a:r>
                        <a:rPr lang="zh-CN" sz="1100" strike="noStrike" dirty="0">
                          <a:latin typeface="Arial" panose="020B0604020202020204" pitchFamily="34" charset="0"/>
                          <a:ea typeface="SimSun"/>
                          <a:cs typeface="Arial" panose="020B0604020202020204" pitchFamily="34" charset="0"/>
                        </a:rPr>
                        <a:t>×</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a:spcBef>
                          <a:spcPts val="0"/>
                        </a:spcBef>
                        <a:spcAft>
                          <a:spcPts val="900"/>
                        </a:spcAft>
                      </a:pP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strike="noStrike" dirty="0">
                          <a:latin typeface="Arial" panose="020B0604020202020204" pitchFamily="34" charset="0"/>
                          <a:ea typeface="SimSun"/>
                          <a:cs typeface="Arial" panose="020B0604020202020204" pitchFamily="34" charset="0"/>
                        </a:rPr>
                        <a:t>×</a:t>
                      </a:r>
                      <a:endParaRPr lang="en-US" sz="1100" strike="noStrike"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r h="279398">
                <a:tc vMerge="1">
                  <a:txBody>
                    <a:bodyPr/>
                    <a:lstStyle/>
                    <a:p>
                      <a:endParaRPr lang="en-US"/>
                    </a:p>
                  </a:txBody>
                  <a:tcPr/>
                </a:tc>
                <a:tc>
                  <a:txBody>
                    <a:bodyPr/>
                    <a:lstStyle/>
                    <a:p>
                      <a:pPr marL="0" marR="0" algn="ctr">
                        <a:spcBef>
                          <a:spcPts val="0"/>
                        </a:spcBef>
                        <a:spcAft>
                          <a:spcPts val="900"/>
                        </a:spcAft>
                      </a:pPr>
                      <a:r>
                        <a:rPr lang="en-GB" sz="1100">
                          <a:latin typeface="Arial" panose="020B0604020202020204" pitchFamily="34" charset="0"/>
                          <a:ea typeface="SimSun"/>
                          <a:cs typeface="Arial" panose="020B0604020202020204" pitchFamily="34" charset="0"/>
                        </a:rPr>
                        <a:t>BLER &lt; 1%</a:t>
                      </a:r>
                      <a:endParaRPr lang="en-US" sz="110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dirty="0">
                          <a:latin typeface="Arial" panose="020B0604020202020204" pitchFamily="34" charset="0"/>
                          <a:ea typeface="SimSun"/>
                          <a:cs typeface="Arial" panose="020B0604020202020204" pitchFamily="34" charset="0"/>
                        </a:rPr>
                        <a:t>×</a:t>
                      </a: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dirty="0">
                          <a:latin typeface="Arial" panose="020B0604020202020204" pitchFamily="34" charset="0"/>
                          <a:ea typeface="SimSun"/>
                          <a:cs typeface="Arial" panose="020B0604020202020204" pitchFamily="34" charset="0"/>
                        </a:rPr>
                        <a:t>×</a:t>
                      </a: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900"/>
                        </a:spcAft>
                      </a:pPr>
                      <a:r>
                        <a:rPr lang="zh-CN" sz="1100" dirty="0">
                          <a:latin typeface="Arial" panose="020B0604020202020204" pitchFamily="34" charset="0"/>
                          <a:ea typeface="SimSun"/>
                          <a:cs typeface="Arial" panose="020B0604020202020204" pitchFamily="34" charset="0"/>
                        </a:rPr>
                        <a:t>√</a:t>
                      </a:r>
                      <a:r>
                        <a:rPr lang="en-US" altLang="zh-CN" sz="1100" dirty="0">
                          <a:latin typeface="Arial" panose="020B0604020202020204" pitchFamily="34" charset="0"/>
                          <a:ea typeface="SimSun"/>
                          <a:cs typeface="Arial" panose="020B0604020202020204" pitchFamily="34" charset="0"/>
                        </a:rPr>
                        <a:t> </a:t>
                      </a:r>
                      <a:r>
                        <a:rPr lang="en-US" sz="1100" dirty="0">
                          <a:latin typeface="Arial" panose="020B0604020202020204" pitchFamily="34" charset="0"/>
                          <a:ea typeface="SimSun"/>
                          <a:cs typeface="Arial" panose="020B0604020202020204" pitchFamily="34" charset="0"/>
                        </a:rPr>
                        <a:t>for bits &gt;11</a:t>
                      </a: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900"/>
                        </a:spcAft>
                      </a:pPr>
                      <a:r>
                        <a:rPr lang="zh-CN" sz="1100" dirty="0">
                          <a:latin typeface="Arial" panose="020B0604020202020204" pitchFamily="34" charset="0"/>
                          <a:ea typeface="SimSun"/>
                          <a:cs typeface="Arial" panose="020B0604020202020204" pitchFamily="34" charset="0"/>
                        </a:rPr>
                        <a:t>√</a:t>
                      </a: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900"/>
                        </a:spcAft>
                        <a:buClrTx/>
                        <a:buSzTx/>
                        <a:buFontTx/>
                        <a:buNone/>
                        <a:tabLst/>
                        <a:defRPr/>
                      </a:pPr>
                      <a:r>
                        <a:rPr lang="zh-CN" altLang="en-US" sz="1100" dirty="0">
                          <a:latin typeface="Arial" panose="020B0604020202020204" pitchFamily="34" charset="0"/>
                          <a:ea typeface="SimSun"/>
                          <a:cs typeface="Arial" panose="020B0604020202020204" pitchFamily="34" charset="0"/>
                        </a:rPr>
                        <a:t>√</a:t>
                      </a:r>
                      <a:endParaRPr lang="en-US" sz="1100" dirty="0">
                        <a:latin typeface="Arial" panose="020B0604020202020204" pitchFamily="34" charset="0"/>
                        <a:ea typeface="SimSun"/>
                        <a:cs typeface="Arial" panose="020B0604020202020204" pitchFamily="34" charset="0"/>
                      </a:endParaRPr>
                    </a:p>
                  </a:txBody>
                  <a:tcPr marL="62189" marR="6218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bl>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35754</TotalTime>
  <Words>444</Words>
  <Application>Microsoft Office PowerPoint</Application>
  <PresentationFormat>On-screen Show (4:3)</PresentationFormat>
  <Paragraphs>97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主题</vt:lpstr>
      <vt:lpstr>3GPP TSG-RAN WG4 Meeting #90   Athens, Greece, Feb.25 – Mar.01 2019</vt:lpstr>
      <vt:lpstr>Background</vt:lpstr>
      <vt:lpstr>PUCCH format 3 and 4</vt:lpstr>
      <vt:lpstr>Time Mask for PUCCH</vt:lpstr>
      <vt:lpstr>Simulations</vt:lpstr>
      <vt:lpstr>Initial Simulation Assumptions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497</cp:revision>
  <dcterms:created xsi:type="dcterms:W3CDTF">2016-01-12T08:39:50Z</dcterms:created>
  <dcterms:modified xsi:type="dcterms:W3CDTF">2019-02-28T12:43:46Z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(3)7vSdZfYnk5vXWOUnwxcdxWY6HhFu3cFwvAKMhjeZPVJcIrmGfF9/DHRwMrAlK2+V5Gpa+qh9
f6n6S1hnA19v0s0P2VG7v9Bc7ZaXr3OlM4sTDgrEpLTbSwRZCetZuxB6JUF99/bi3wWJ3QUd
63I5Za21riGjmJ9Rcng648IioYmtxNkkn4o5xN9OSUvj0iYZBa6EShwdYece1WnTeuzsHAlF
33hiPGldAGcFIlUjcP</vt:lpwstr>
  </property>
  <property fmtid="{D5CDD505-2E9C-101B-9397-08002B2CF9AE}" pid="3" name="_2015_ms_pID_7253431">
    <vt:lpwstr>RecWR5FQ/tlWC8jsbE5MgX/H/30cD3u+joNwUKR2xsUBWLRoY6JGUr
oAL0r2pFHukz0NXlYZZSFA4K/6FABVrQdPCg1agMe4NFiH2Z43qJt8oP77epwzJnduQM3KwS
+9ELuWimFl2jzFLUXB4U+eH7oBoCD09om69PCxGucDyvnzHHHpHSR1NvsqnkV12jPeRTRoOW
Apcbu+2Jpskspc91USWEwq79Jz9auQvxgznQ</vt:lpwstr>
  </property>
  <property fmtid="{D5CDD505-2E9C-101B-9397-08002B2CF9AE}" pid="4" name="_2015_ms_pID_7253432">
    <vt:lpwstr>/uNZqaWQhXEBR+EwFXCL846zUoFbNQUcO5R7
v3s8Iq24nFkLDJy/GnYzZAlfOSQQaTMwYOoYRXgSeRp36jOblGY=</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1551331078</vt:lpwstr>
  </property>
</Properties>
</file>