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7"/>
  </p:notesMasterIdLst>
  <p:sldIdLst>
    <p:sldId id="256" r:id="rId5"/>
    <p:sldId id="448" r:id="rId6"/>
    <p:sldId id="441" r:id="rId7"/>
    <p:sldId id="447" r:id="rId8"/>
    <p:sldId id="439" r:id="rId9"/>
    <p:sldId id="440" r:id="rId10"/>
    <p:sldId id="442" r:id="rId11"/>
    <p:sldId id="443" r:id="rId12"/>
    <p:sldId id="444" r:id="rId13"/>
    <p:sldId id="445" r:id="rId14"/>
    <p:sldId id="446" r:id="rId15"/>
    <p:sldId id="449" r:id="rId1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00" autoAdjust="0"/>
    <p:restoredTop sz="90618" autoAdjust="0"/>
  </p:normalViewPr>
  <p:slideViewPr>
    <p:cSldViewPr>
      <p:cViewPr varScale="1">
        <p:scale>
          <a:sx n="105" d="100"/>
          <a:sy n="105" d="100"/>
        </p:scale>
        <p:origin x="2346" y="11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01.03.2019</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3</a:t>
            </a:fld>
            <a:endParaRPr lang="ru-RU" altLang="zh-CN"/>
          </a:p>
        </p:txBody>
      </p:sp>
    </p:spTree>
    <p:extLst>
      <p:ext uri="{BB962C8B-B14F-4D97-AF65-F5344CB8AC3E}">
        <p14:creationId xmlns:p14="http://schemas.microsoft.com/office/powerpoint/2010/main" val="4013044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4</a:t>
            </a:fld>
            <a:endParaRPr lang="ru-RU" altLang="zh-CN"/>
          </a:p>
        </p:txBody>
      </p:sp>
    </p:spTree>
    <p:extLst>
      <p:ext uri="{BB962C8B-B14F-4D97-AF65-F5344CB8AC3E}">
        <p14:creationId xmlns:p14="http://schemas.microsoft.com/office/powerpoint/2010/main" val="4229098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extLst>
      <p:ext uri="{BB962C8B-B14F-4D97-AF65-F5344CB8AC3E}">
        <p14:creationId xmlns:p14="http://schemas.microsoft.com/office/powerpoint/2010/main" val="3401882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extLst>
      <p:ext uri="{BB962C8B-B14F-4D97-AF65-F5344CB8AC3E}">
        <p14:creationId xmlns:p14="http://schemas.microsoft.com/office/powerpoint/2010/main" val="3356165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14799098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9</a:t>
            </a:fld>
            <a:endParaRPr lang="ru-RU" altLang="zh-CN"/>
          </a:p>
        </p:txBody>
      </p:sp>
    </p:spTree>
    <p:extLst>
      <p:ext uri="{BB962C8B-B14F-4D97-AF65-F5344CB8AC3E}">
        <p14:creationId xmlns:p14="http://schemas.microsoft.com/office/powerpoint/2010/main" val="3353552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10</a:t>
            </a:fld>
            <a:endParaRPr lang="ru-RU" altLang="zh-CN"/>
          </a:p>
        </p:txBody>
      </p:sp>
    </p:spTree>
    <p:extLst>
      <p:ext uri="{BB962C8B-B14F-4D97-AF65-F5344CB8AC3E}">
        <p14:creationId xmlns:p14="http://schemas.microsoft.com/office/powerpoint/2010/main" val="1330274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11</a:t>
            </a:fld>
            <a:endParaRPr lang="ru-RU" altLang="zh-CN"/>
          </a:p>
        </p:txBody>
      </p:sp>
    </p:spTree>
    <p:extLst>
      <p:ext uri="{BB962C8B-B14F-4D97-AF65-F5344CB8AC3E}">
        <p14:creationId xmlns:p14="http://schemas.microsoft.com/office/powerpoint/2010/main" val="2703718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01-Mar-19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01-Mar-19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01-Mar-19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01-Mar-19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01-Mar-19</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01-Mar-19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01-Mar-19</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01-Mar-19</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01-Mar-19</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01-Mar-19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01-Mar-19</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01-Mar-19</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a:t>Way forward on NR UE PDSCH demodulation requirements and General aspects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Intel Corporation, …</a:t>
            </a:r>
          </a:p>
        </p:txBody>
      </p:sp>
      <p:sp>
        <p:nvSpPr>
          <p:cNvPr id="3076" name="TextBox 3"/>
          <p:cNvSpPr txBox="1">
            <a:spLocks noChangeArrowheads="1"/>
          </p:cNvSpPr>
          <p:nvPr/>
        </p:nvSpPr>
        <p:spPr bwMode="auto">
          <a:xfrm>
            <a:off x="296863" y="323850"/>
            <a:ext cx="4409284"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en-US" altLang="zh-CN" sz="1800" b="1" dirty="0" smtClean="0"/>
              <a:t>#90</a:t>
            </a:r>
            <a:endParaRPr lang="en-US" altLang="zh-CN" sz="1800" b="1" dirty="0"/>
          </a:p>
          <a:p>
            <a:pPr>
              <a:buNone/>
            </a:pPr>
            <a:r>
              <a:rPr lang="en-US" sz="1800" b="1" dirty="0" smtClean="0"/>
              <a:t>Athens, Greece, 25 February </a:t>
            </a:r>
            <a:r>
              <a:rPr lang="en-US" sz="1800" b="1" dirty="0"/>
              <a:t>– 1</a:t>
            </a:r>
            <a:r>
              <a:rPr lang="en-US" sz="1800" b="1" dirty="0" smtClean="0"/>
              <a:t> March </a:t>
            </a:r>
            <a:r>
              <a:rPr lang="en-US" sz="1800" b="1" dirty="0"/>
              <a:t>2018</a:t>
            </a:r>
            <a:r>
              <a:rPr lang="en-GB" sz="1800" b="1" dirty="0"/>
              <a:t/>
            </a:r>
            <a:br>
              <a:rPr lang="en-GB" sz="1800" b="1" dirty="0"/>
            </a:br>
            <a:r>
              <a:rPr lang="en-US" altLang="zh-CN" sz="1800" b="1" dirty="0"/>
              <a:t>Agenda Item: </a:t>
            </a:r>
            <a:r>
              <a:rPr lang="en-GB" altLang="zh-CN" sz="1800" b="1" dirty="0" smtClean="0"/>
              <a:t>6</a:t>
            </a:r>
            <a:r>
              <a:rPr lang="en-GB" sz="1800" b="1" dirty="0" smtClean="0"/>
              <a:t>.14.1.2</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a:t>
            </a:r>
            <a:r>
              <a:rPr lang="en-GB" sz="1800" b="1" dirty="0" smtClean="0"/>
              <a:t>1902403</a:t>
            </a:r>
            <a:endParaRPr lang="zh-CN" altLang="en-US" sz="1800" b="1"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PDSCH requirements</a:t>
            </a:r>
          </a:p>
        </p:txBody>
      </p:sp>
      <p:sp>
        <p:nvSpPr>
          <p:cNvPr id="3" name="Content Placeholder 2"/>
          <p:cNvSpPr>
            <a:spLocks noGrp="1"/>
          </p:cNvSpPr>
          <p:nvPr>
            <p:ph idx="1"/>
          </p:nvPr>
        </p:nvSpPr>
        <p:spPr/>
        <p:txBody>
          <a:bodyPr/>
          <a:lstStyle/>
          <a:p>
            <a:pPr marL="342900" lvl="3" indent="-342900">
              <a:buFont typeface="Arial" panose="020B0604020202020204" pitchFamily="34" charset="0"/>
              <a:buChar char="•"/>
            </a:pPr>
            <a:r>
              <a:rPr lang="en-US" sz="2000" dirty="0"/>
              <a:t>Issue </a:t>
            </a:r>
            <a:r>
              <a:rPr lang="en-US" sz="2000" dirty="0" smtClean="0"/>
              <a:t>6: </a:t>
            </a:r>
            <a:r>
              <a:rPr lang="en-US" sz="2000" dirty="0"/>
              <a:t>HARQ timing (K1 value</a:t>
            </a:r>
            <a:r>
              <a:rPr lang="en-US" sz="2000" dirty="0" smtClean="0"/>
              <a:t>)</a:t>
            </a:r>
          </a:p>
          <a:p>
            <a:pPr marL="342900" lvl="3" indent="-342900">
              <a:buFont typeface="Arial" panose="020B0604020202020204" pitchFamily="34" charset="0"/>
              <a:buChar char="•"/>
            </a:pPr>
            <a:endParaRPr lang="en-US" sz="2000" dirty="0"/>
          </a:p>
          <a:p>
            <a:pPr marL="342900" lvl="3" indent="-342900">
              <a:buFont typeface="Arial" panose="020B0604020202020204" pitchFamily="34" charset="0"/>
              <a:buChar char="•"/>
            </a:pPr>
            <a:endParaRPr lang="en-US" sz="2000" dirty="0" smtClean="0"/>
          </a:p>
          <a:p>
            <a:pPr marL="342900" lvl="3" indent="-342900">
              <a:buFont typeface="Arial" panose="020B0604020202020204" pitchFamily="34" charset="0"/>
              <a:buChar char="•"/>
            </a:pPr>
            <a:endParaRPr lang="en-US" sz="2000" dirty="0"/>
          </a:p>
          <a:p>
            <a:pPr marL="342900" lvl="3" indent="-342900">
              <a:buFont typeface="Arial" panose="020B0604020202020204" pitchFamily="34" charset="0"/>
              <a:buChar char="•"/>
            </a:pPr>
            <a:endParaRPr lang="en-US" sz="2000" dirty="0" smtClean="0"/>
          </a:p>
          <a:p>
            <a:pPr marL="342900" lvl="3" indent="-342900">
              <a:buFont typeface="Arial" panose="020B0604020202020204" pitchFamily="34" charset="0"/>
              <a:buChar char="•"/>
            </a:pPr>
            <a:endParaRPr lang="en-US" sz="2000" dirty="0"/>
          </a:p>
          <a:p>
            <a:pPr marL="342900" lvl="3" indent="-342900">
              <a:buFont typeface="Arial" panose="020B0604020202020204" pitchFamily="34" charset="0"/>
              <a:buChar char="•"/>
            </a:pPr>
            <a:endParaRPr lang="en-US" sz="2000" dirty="0" smtClean="0"/>
          </a:p>
          <a:p>
            <a:pPr marL="342900" lvl="3" indent="-342900">
              <a:buFont typeface="Arial" panose="020B0604020202020204" pitchFamily="34" charset="0"/>
              <a:buChar char="•"/>
            </a:pPr>
            <a:endParaRPr lang="en-US" sz="2000" dirty="0"/>
          </a:p>
          <a:p>
            <a:pPr marL="342900" lvl="3" indent="-342900">
              <a:buFont typeface="Arial" panose="020B0604020202020204" pitchFamily="34" charset="0"/>
              <a:buChar char="•"/>
            </a:pPr>
            <a:endParaRPr lang="en-US" sz="2000" dirty="0" smtClean="0"/>
          </a:p>
          <a:p>
            <a:pPr marL="342900" lvl="3" indent="-342900">
              <a:buFont typeface="Arial" panose="020B0604020202020204" pitchFamily="34" charset="0"/>
              <a:buChar char="•"/>
            </a:pPr>
            <a:endParaRPr lang="en-US" sz="2000" dirty="0"/>
          </a:p>
          <a:p>
            <a:pPr marL="342900" lvl="3" indent="-342900">
              <a:buFont typeface="Arial" panose="020B0604020202020204" pitchFamily="34" charset="0"/>
              <a:buChar char="•"/>
            </a:pPr>
            <a:endParaRPr lang="en-US" sz="2000" dirty="0" smtClean="0"/>
          </a:p>
          <a:p>
            <a:pPr marL="342900" lvl="3" indent="-342900">
              <a:buFont typeface="Arial" panose="020B0604020202020204" pitchFamily="34" charset="0"/>
              <a:buChar char="•"/>
            </a:pPr>
            <a:endParaRPr lang="en-US" sz="2000" dirty="0"/>
          </a:p>
          <a:p>
            <a:pPr marL="342900" lvl="3" indent="-342900">
              <a:buFont typeface="Arial" panose="020B0604020202020204" pitchFamily="34" charset="0"/>
              <a:buChar char="•"/>
            </a:pPr>
            <a:endParaRPr lang="en-US" sz="2000" dirty="0" smtClean="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3377659924"/>
              </p:ext>
            </p:extLst>
          </p:nvPr>
        </p:nvGraphicFramePr>
        <p:xfrm>
          <a:off x="838201" y="1600200"/>
          <a:ext cx="7848599" cy="1950720"/>
        </p:xfrm>
        <a:graphic>
          <a:graphicData uri="http://schemas.openxmlformats.org/drawingml/2006/table">
            <a:tbl>
              <a:tblPr firstRow="1" bandRow="1">
                <a:tableStyleId>{5C22544A-7EE6-4342-B048-85BDC9FD1C3A}</a:tableStyleId>
              </a:tblPr>
              <a:tblGrid>
                <a:gridCol w="645895"/>
                <a:gridCol w="1800676"/>
                <a:gridCol w="1800676"/>
                <a:gridCol w="1800676"/>
                <a:gridCol w="1800676"/>
              </a:tblGrid>
              <a:tr h="370840">
                <a:tc>
                  <a:txBody>
                    <a:bodyPr/>
                    <a:lstStyle/>
                    <a:p>
                      <a:endParaRPr lang="en-US" sz="1400" dirty="0"/>
                    </a:p>
                  </a:txBody>
                  <a:tcPr/>
                </a:tc>
                <a:tc>
                  <a:txBody>
                    <a:bodyPr/>
                    <a:lstStyle/>
                    <a:p>
                      <a:r>
                        <a:rPr lang="en-US" sz="1400" dirty="0" smtClean="0"/>
                        <a:t>FR1, 15 kHz,</a:t>
                      </a:r>
                      <a:r>
                        <a:rPr lang="en-US" sz="1400" baseline="0" dirty="0" smtClean="0"/>
                        <a:t> DDDSU</a:t>
                      </a:r>
                      <a:endParaRPr lang="en-US" sz="1400" dirty="0" smtClean="0"/>
                    </a:p>
                  </a:txBody>
                  <a:tcPr anchor="ctr"/>
                </a:tc>
                <a:tc>
                  <a:txBody>
                    <a:bodyPr/>
                    <a:lstStyle/>
                    <a:p>
                      <a:r>
                        <a:rPr lang="en-US" sz="1400" b="1" kern="1200" dirty="0" smtClean="0">
                          <a:solidFill>
                            <a:schemeClr val="lt1"/>
                          </a:solidFill>
                          <a:latin typeface="+mn-lt"/>
                          <a:ea typeface="+mn-ea"/>
                          <a:cs typeface="+mn-cs"/>
                        </a:rPr>
                        <a:t>FR1, 30 kHz, 7D1S2U</a:t>
                      </a:r>
                      <a:endParaRPr lang="en-US" sz="1400" b="1" kern="1200" dirty="0">
                        <a:solidFill>
                          <a:schemeClr val="lt1"/>
                        </a:solidFill>
                        <a:latin typeface="+mn-lt"/>
                        <a:ea typeface="+mn-ea"/>
                        <a:cs typeface="+mn-cs"/>
                      </a:endParaRPr>
                    </a:p>
                  </a:txBody>
                  <a:tcPr anchor="ctr"/>
                </a:tc>
                <a:tc>
                  <a:txBody>
                    <a:bodyPr/>
                    <a:lstStyle/>
                    <a:p>
                      <a:pPr marL="0" algn="l" defTabSz="914400" rtl="0" eaLnBrk="1" latinLnBrk="0" hangingPunct="1"/>
                      <a:r>
                        <a:rPr lang="en-US" sz="1400" b="1" kern="1200" dirty="0" smtClean="0">
                          <a:solidFill>
                            <a:schemeClr val="lt1"/>
                          </a:solidFill>
                          <a:latin typeface="+mn-lt"/>
                          <a:ea typeface="+mn-ea"/>
                          <a:cs typeface="+mn-cs"/>
                        </a:rPr>
                        <a:t>FR1, 30 kHz, DDDSU</a:t>
                      </a:r>
                      <a:endParaRPr lang="en-US" sz="1400" b="1" kern="1200" dirty="0">
                        <a:solidFill>
                          <a:schemeClr val="lt1"/>
                        </a:solidFill>
                        <a:latin typeface="+mn-lt"/>
                        <a:ea typeface="+mn-ea"/>
                        <a:cs typeface="+mn-cs"/>
                      </a:endParaRPr>
                    </a:p>
                  </a:txBody>
                  <a:tcPr anchor="ctr"/>
                </a:tc>
                <a:tc>
                  <a:txBody>
                    <a:bodyPr/>
                    <a:lstStyle/>
                    <a:p>
                      <a:pPr marL="0" algn="l" defTabSz="914400" rtl="0" eaLnBrk="1" latinLnBrk="0" hangingPunct="1"/>
                      <a:r>
                        <a:rPr lang="en-US" sz="1400" b="1" kern="1200" dirty="0" smtClean="0">
                          <a:solidFill>
                            <a:schemeClr val="lt1"/>
                          </a:solidFill>
                          <a:latin typeface="+mn-lt"/>
                          <a:ea typeface="+mn-ea"/>
                          <a:cs typeface="+mn-cs"/>
                        </a:rPr>
                        <a:t>FR1, 30 kHz, DDDSUDDSUU</a:t>
                      </a:r>
                      <a:endParaRPr lang="en-US" sz="1400" b="1" kern="1200" dirty="0">
                        <a:solidFill>
                          <a:schemeClr val="lt1"/>
                        </a:solidFill>
                        <a:latin typeface="+mn-lt"/>
                        <a:ea typeface="+mn-ea"/>
                        <a:cs typeface="+mn-cs"/>
                      </a:endParaRPr>
                    </a:p>
                  </a:txBody>
                  <a:tcPr anchor="ctr"/>
                </a:tc>
              </a:tr>
              <a:tr h="370840">
                <a:tc>
                  <a:txBody>
                    <a:bodyPr/>
                    <a:lstStyle/>
                    <a:p>
                      <a:r>
                        <a:rPr lang="en-US" sz="1400" dirty="0" smtClean="0"/>
                        <a:t>K1 value</a:t>
                      </a:r>
                      <a:endParaRPr lang="en-US" sz="1400" dirty="0"/>
                    </a:p>
                  </a:txBody>
                  <a:tcPr/>
                </a:tc>
                <a:tc>
                  <a:txBody>
                    <a:bodyPr/>
                    <a:lstStyle/>
                    <a:p>
                      <a:pPr hangingPunct="0"/>
                      <a:r>
                        <a:rPr lang="en-US" sz="1100" kern="1200" dirty="0" smtClean="0">
                          <a:solidFill>
                            <a:schemeClr val="tx1"/>
                          </a:solidFill>
                          <a:effectLst/>
                          <a:latin typeface="+mn-lt"/>
                          <a:ea typeface="+mn-ea"/>
                          <a:cs typeface="+mn-cs"/>
                        </a:rPr>
                        <a:t>4 if mod(i,5) = 0</a:t>
                      </a:r>
                    </a:p>
                    <a:p>
                      <a:pPr hangingPunct="0"/>
                      <a:r>
                        <a:rPr lang="en-US" sz="1100" kern="1200" dirty="0" smtClean="0">
                          <a:solidFill>
                            <a:schemeClr val="tx1"/>
                          </a:solidFill>
                          <a:effectLst/>
                          <a:latin typeface="+mn-lt"/>
                          <a:ea typeface="+mn-ea"/>
                          <a:cs typeface="+mn-cs"/>
                        </a:rPr>
                        <a:t>3 if mod(i,5) = 1</a:t>
                      </a:r>
                    </a:p>
                    <a:p>
                      <a:pPr hangingPunct="0"/>
                      <a:r>
                        <a:rPr lang="en-US" sz="1100" kern="1200" dirty="0" smtClean="0">
                          <a:solidFill>
                            <a:schemeClr val="tx1"/>
                          </a:solidFill>
                          <a:effectLst/>
                          <a:latin typeface="+mn-lt"/>
                          <a:ea typeface="+mn-ea"/>
                          <a:cs typeface="+mn-cs"/>
                        </a:rPr>
                        <a:t>2 if mod(i,5) = 2</a:t>
                      </a:r>
                    </a:p>
                    <a:p>
                      <a:r>
                        <a:rPr lang="en-US" sz="1100" kern="1200" dirty="0" smtClean="0">
                          <a:solidFill>
                            <a:schemeClr val="tx1"/>
                          </a:solidFill>
                          <a:effectLst/>
                          <a:latin typeface="+mn-lt"/>
                          <a:ea typeface="+mn-ea"/>
                          <a:cs typeface="+mn-cs"/>
                        </a:rPr>
                        <a:t>6 if mod(i,5) = 3</a:t>
                      </a:r>
                      <a:endParaRPr lang="en-US" sz="1100" dirty="0">
                        <a:solidFill>
                          <a:schemeClr val="tx1"/>
                        </a:solidFill>
                      </a:endParaRPr>
                    </a:p>
                  </a:txBody>
                  <a:tcPr/>
                </a:tc>
                <a:tc>
                  <a:txBody>
                    <a:bodyPr/>
                    <a:lstStyle/>
                    <a:p>
                      <a:pPr marL="0" algn="l" defTabSz="914400" rtl="0" eaLnBrk="1" latinLnBrk="0" hangingPunct="0"/>
                      <a:r>
                        <a:rPr lang="en-US" sz="1100" kern="1200" dirty="0" smtClean="0">
                          <a:solidFill>
                            <a:schemeClr val="tx1"/>
                          </a:solidFill>
                          <a:effectLst/>
                          <a:latin typeface="+mn-lt"/>
                          <a:ea typeface="+mn-ea"/>
                          <a:cs typeface="+mn-cs"/>
                        </a:rPr>
                        <a:t>8 if mod(i,10)= 0</a:t>
                      </a:r>
                    </a:p>
                    <a:p>
                      <a:pPr marL="0" algn="l" defTabSz="914400" rtl="0" eaLnBrk="1" latinLnBrk="0" hangingPunct="0"/>
                      <a:r>
                        <a:rPr lang="en-US" sz="1100" kern="1200" dirty="0" smtClean="0">
                          <a:solidFill>
                            <a:schemeClr val="tx1"/>
                          </a:solidFill>
                          <a:effectLst/>
                          <a:latin typeface="+mn-lt"/>
                          <a:ea typeface="+mn-ea"/>
                          <a:cs typeface="+mn-cs"/>
                        </a:rPr>
                        <a:t>7</a:t>
                      </a:r>
                      <a:r>
                        <a:rPr lang="en-US" sz="1100" kern="1200" baseline="0" dirty="0" smtClean="0">
                          <a:solidFill>
                            <a:schemeClr val="tx1"/>
                          </a:solidFill>
                          <a:effectLst/>
                          <a:latin typeface="+mn-lt"/>
                          <a:ea typeface="+mn-ea"/>
                          <a:cs typeface="+mn-cs"/>
                        </a:rPr>
                        <a:t> </a:t>
                      </a:r>
                      <a:r>
                        <a:rPr lang="en-US" sz="1100" kern="1200" dirty="0" smtClean="0">
                          <a:solidFill>
                            <a:schemeClr val="tx1"/>
                          </a:solidFill>
                          <a:effectLst/>
                          <a:latin typeface="+mn-lt"/>
                          <a:ea typeface="+mn-ea"/>
                          <a:cs typeface="+mn-cs"/>
                        </a:rPr>
                        <a:t>if mod(i,10)= 1</a:t>
                      </a:r>
                    </a:p>
                    <a:p>
                      <a:pPr marL="0" algn="l" defTabSz="914400" rtl="0" eaLnBrk="1" latinLnBrk="0" hangingPunct="0"/>
                      <a:r>
                        <a:rPr lang="en-US" sz="1100" kern="1200" dirty="0" smtClean="0">
                          <a:solidFill>
                            <a:schemeClr val="tx1"/>
                          </a:solidFill>
                          <a:effectLst/>
                          <a:latin typeface="+mn-lt"/>
                          <a:ea typeface="+mn-ea"/>
                          <a:cs typeface="+mn-cs"/>
                        </a:rPr>
                        <a:t>6 if mod(i,10)= 2</a:t>
                      </a:r>
                    </a:p>
                    <a:p>
                      <a:pPr marL="0" algn="l" defTabSz="914400" rtl="0" eaLnBrk="1" latinLnBrk="0" hangingPunct="0"/>
                      <a:r>
                        <a:rPr lang="en-US" sz="1100" kern="1200" dirty="0" smtClean="0">
                          <a:solidFill>
                            <a:schemeClr val="tx1"/>
                          </a:solidFill>
                          <a:effectLst/>
                          <a:latin typeface="+mn-lt"/>
                          <a:ea typeface="+mn-ea"/>
                          <a:cs typeface="+mn-cs"/>
                        </a:rPr>
                        <a:t>5 if mod(i,10)= 3</a:t>
                      </a:r>
                    </a:p>
                    <a:p>
                      <a:pPr marL="0" algn="l" defTabSz="914400" rtl="0" eaLnBrk="1" latinLnBrk="0" hangingPunct="0"/>
                      <a:r>
                        <a:rPr lang="en-US" sz="1100" kern="1200" dirty="0" smtClean="0">
                          <a:solidFill>
                            <a:schemeClr val="tx1"/>
                          </a:solidFill>
                          <a:effectLst/>
                          <a:latin typeface="+mn-lt"/>
                          <a:ea typeface="+mn-ea"/>
                          <a:cs typeface="+mn-cs"/>
                        </a:rPr>
                        <a:t>5 if mod(i,10)= 4</a:t>
                      </a:r>
                    </a:p>
                    <a:p>
                      <a:pPr marL="0" algn="l" defTabSz="914400" rtl="0" eaLnBrk="1" latinLnBrk="0" hangingPunct="0"/>
                      <a:r>
                        <a:rPr lang="en-US" sz="1100" kern="1200" dirty="0" smtClean="0">
                          <a:solidFill>
                            <a:schemeClr val="tx1"/>
                          </a:solidFill>
                          <a:effectLst/>
                          <a:latin typeface="+mn-lt"/>
                          <a:ea typeface="+mn-ea"/>
                          <a:cs typeface="+mn-cs"/>
                        </a:rPr>
                        <a:t>4 if mod(i,10)= 5</a:t>
                      </a:r>
                    </a:p>
                    <a:p>
                      <a:pPr marL="0" algn="l" defTabSz="914400" rtl="0" eaLnBrk="1" latinLnBrk="0" hangingPunct="0"/>
                      <a:r>
                        <a:rPr lang="en-US" sz="1100" kern="1200" dirty="0" smtClean="0">
                          <a:solidFill>
                            <a:schemeClr val="tx1"/>
                          </a:solidFill>
                          <a:effectLst/>
                          <a:latin typeface="+mn-lt"/>
                          <a:ea typeface="+mn-ea"/>
                          <a:cs typeface="+mn-cs"/>
                        </a:rPr>
                        <a:t>3 if mod(i,10)= 6</a:t>
                      </a:r>
                    </a:p>
                    <a:p>
                      <a:pPr marL="0" algn="l" defTabSz="914400" rtl="0" eaLnBrk="1" latinLnBrk="0" hangingPunct="0"/>
                      <a:r>
                        <a:rPr lang="en-US" sz="1100" kern="1200" dirty="0" smtClean="0">
                          <a:solidFill>
                            <a:schemeClr val="tx1"/>
                          </a:solidFill>
                          <a:effectLst/>
                          <a:latin typeface="+mn-lt"/>
                          <a:ea typeface="+mn-ea"/>
                          <a:cs typeface="+mn-cs"/>
                        </a:rPr>
                        <a:t>2 if mod(i,10)= 7</a:t>
                      </a:r>
                    </a:p>
                  </a:txBody>
                  <a:tcPr/>
                </a:tc>
                <a:tc>
                  <a:txBody>
                    <a:bodyPr/>
                    <a:lstStyle/>
                    <a:p>
                      <a:pPr hangingPunct="0"/>
                      <a:r>
                        <a:rPr lang="en-US" sz="1100" kern="1200" dirty="0" smtClean="0">
                          <a:solidFill>
                            <a:schemeClr val="tx1"/>
                          </a:solidFill>
                          <a:effectLst/>
                          <a:latin typeface="+mn-lt"/>
                          <a:ea typeface="+mn-ea"/>
                          <a:cs typeface="+mn-cs"/>
                        </a:rPr>
                        <a:t>4 if mod(i,5) = 0</a:t>
                      </a:r>
                    </a:p>
                    <a:p>
                      <a:pPr hangingPunct="0"/>
                      <a:r>
                        <a:rPr lang="en-US" sz="1100" kern="1200" dirty="0" smtClean="0">
                          <a:solidFill>
                            <a:schemeClr val="tx1"/>
                          </a:solidFill>
                          <a:effectLst/>
                          <a:latin typeface="+mn-lt"/>
                          <a:ea typeface="+mn-ea"/>
                          <a:cs typeface="+mn-cs"/>
                        </a:rPr>
                        <a:t>3 if mod(i,5) = 1</a:t>
                      </a:r>
                    </a:p>
                    <a:p>
                      <a:pPr hangingPunct="0"/>
                      <a:r>
                        <a:rPr lang="en-US" sz="1100" kern="1200" dirty="0" smtClean="0">
                          <a:solidFill>
                            <a:schemeClr val="tx1"/>
                          </a:solidFill>
                          <a:effectLst/>
                          <a:latin typeface="+mn-lt"/>
                          <a:ea typeface="+mn-ea"/>
                          <a:cs typeface="+mn-cs"/>
                        </a:rPr>
                        <a:t>2 if mod(i,5) = 2</a:t>
                      </a:r>
                    </a:p>
                    <a:p>
                      <a:r>
                        <a:rPr lang="en-US" sz="1100" kern="1200" dirty="0" smtClean="0">
                          <a:solidFill>
                            <a:schemeClr val="tx1"/>
                          </a:solidFill>
                          <a:effectLst/>
                          <a:latin typeface="+mn-lt"/>
                          <a:ea typeface="+mn-ea"/>
                          <a:cs typeface="+mn-cs"/>
                        </a:rPr>
                        <a:t>6 if mod(i,5) = 3</a:t>
                      </a:r>
                      <a:endParaRPr lang="en-US" sz="1100" dirty="0" smtClean="0">
                        <a:solidFill>
                          <a:schemeClr val="tx1"/>
                        </a:solidFill>
                      </a:endParaRPr>
                    </a:p>
                  </a:txBody>
                  <a:tcPr/>
                </a:tc>
                <a:tc>
                  <a:txBody>
                    <a:bodyPr/>
                    <a:lstStyle/>
                    <a:p>
                      <a:pPr fontAlgn="auto" hangingPunct="1"/>
                      <a:r>
                        <a:rPr lang="en-US" sz="1100" kern="1200" dirty="0" smtClean="0">
                          <a:solidFill>
                            <a:schemeClr val="tx1"/>
                          </a:solidFill>
                          <a:effectLst/>
                          <a:latin typeface="+mn-lt"/>
                          <a:ea typeface="+mn-ea"/>
                          <a:cs typeface="+mn-cs"/>
                        </a:rPr>
                        <a:t>4 if mod(i,10)= 0</a:t>
                      </a:r>
                    </a:p>
                    <a:p>
                      <a:pPr fontAlgn="auto" hangingPunct="1"/>
                      <a:r>
                        <a:rPr lang="en-US" sz="1100" kern="1200" dirty="0" smtClean="0">
                          <a:solidFill>
                            <a:schemeClr val="tx1"/>
                          </a:solidFill>
                          <a:effectLst/>
                          <a:latin typeface="+mn-lt"/>
                          <a:ea typeface="+mn-ea"/>
                          <a:cs typeface="+mn-cs"/>
                        </a:rPr>
                        <a:t>3 if mod(i,10)= 1</a:t>
                      </a:r>
                    </a:p>
                    <a:p>
                      <a:pPr fontAlgn="auto" hangingPunct="1"/>
                      <a:r>
                        <a:rPr lang="en-US" sz="1100" kern="1200" dirty="0" smtClean="0">
                          <a:solidFill>
                            <a:schemeClr val="tx1"/>
                          </a:solidFill>
                          <a:effectLst/>
                          <a:latin typeface="+mn-lt"/>
                          <a:ea typeface="+mn-ea"/>
                          <a:cs typeface="+mn-cs"/>
                        </a:rPr>
                        <a:t>2 if mod(i,10)= 2</a:t>
                      </a:r>
                    </a:p>
                    <a:p>
                      <a:pPr fontAlgn="auto" hangingPunct="1"/>
                      <a:r>
                        <a:rPr lang="en-US" sz="1100" kern="1200" dirty="0" smtClean="0">
                          <a:solidFill>
                            <a:schemeClr val="tx1"/>
                          </a:solidFill>
                          <a:effectLst/>
                          <a:latin typeface="+mn-lt"/>
                          <a:ea typeface="+mn-ea"/>
                          <a:cs typeface="+mn-cs"/>
                        </a:rPr>
                        <a:t>5</a:t>
                      </a:r>
                      <a:r>
                        <a:rPr lang="en-US" sz="1100" kern="1200" baseline="0" dirty="0" smtClean="0">
                          <a:solidFill>
                            <a:schemeClr val="tx1"/>
                          </a:solidFill>
                          <a:effectLst/>
                          <a:latin typeface="+mn-lt"/>
                          <a:ea typeface="+mn-ea"/>
                          <a:cs typeface="+mn-cs"/>
                        </a:rPr>
                        <a:t> </a:t>
                      </a:r>
                      <a:r>
                        <a:rPr lang="en-US" sz="1100" kern="1200" dirty="0" smtClean="0">
                          <a:solidFill>
                            <a:schemeClr val="tx1"/>
                          </a:solidFill>
                          <a:effectLst/>
                          <a:latin typeface="+mn-lt"/>
                          <a:ea typeface="+mn-ea"/>
                          <a:cs typeface="+mn-cs"/>
                        </a:rPr>
                        <a:t>if mod(i,10)= 3</a:t>
                      </a:r>
                    </a:p>
                    <a:p>
                      <a:pPr fontAlgn="auto" hangingPunct="1"/>
                      <a:r>
                        <a:rPr lang="en-US" sz="1100" kern="1200" dirty="0" smtClean="0">
                          <a:solidFill>
                            <a:schemeClr val="tx1"/>
                          </a:solidFill>
                          <a:effectLst/>
                          <a:latin typeface="+mn-lt"/>
                          <a:ea typeface="+mn-ea"/>
                          <a:cs typeface="+mn-cs"/>
                        </a:rPr>
                        <a:t>3 if mod(i,10)= 5</a:t>
                      </a:r>
                    </a:p>
                    <a:p>
                      <a:pPr fontAlgn="auto" hangingPunct="1"/>
                      <a:r>
                        <a:rPr lang="en-US" sz="1100" kern="1200" dirty="0" smtClean="0">
                          <a:solidFill>
                            <a:schemeClr val="tx1"/>
                          </a:solidFill>
                          <a:effectLst/>
                          <a:latin typeface="+mn-lt"/>
                          <a:ea typeface="+mn-ea"/>
                          <a:cs typeface="+mn-cs"/>
                        </a:rPr>
                        <a:t>3 if mod(i,10)= 6</a:t>
                      </a:r>
                    </a:p>
                    <a:p>
                      <a:pPr fontAlgn="auto" hangingPunct="1"/>
                      <a:r>
                        <a:rPr lang="en-US" sz="1100" kern="1200" dirty="0" smtClean="0">
                          <a:solidFill>
                            <a:schemeClr val="tx1"/>
                          </a:solidFill>
                          <a:effectLst/>
                          <a:latin typeface="+mn-lt"/>
                          <a:ea typeface="+mn-ea"/>
                          <a:cs typeface="+mn-cs"/>
                        </a:rPr>
                        <a:t>2 if mod(i,10)= 7</a:t>
                      </a:r>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003731784"/>
              </p:ext>
            </p:extLst>
          </p:nvPr>
        </p:nvGraphicFramePr>
        <p:xfrm>
          <a:off x="838200" y="3672681"/>
          <a:ext cx="7848599" cy="965200"/>
        </p:xfrm>
        <a:graphic>
          <a:graphicData uri="http://schemas.openxmlformats.org/drawingml/2006/table">
            <a:tbl>
              <a:tblPr firstRow="1" bandRow="1">
                <a:tableStyleId>{5C22544A-7EE6-4342-B048-85BDC9FD1C3A}</a:tableStyleId>
              </a:tblPr>
              <a:tblGrid>
                <a:gridCol w="645895"/>
                <a:gridCol w="1800676"/>
                <a:gridCol w="1800676"/>
                <a:gridCol w="1800676"/>
                <a:gridCol w="1800676"/>
              </a:tblGrid>
              <a:tr h="370840">
                <a:tc>
                  <a:txBody>
                    <a:bodyPr/>
                    <a:lstStyle/>
                    <a:p>
                      <a:endParaRPr lang="en-US" sz="1400" dirty="0"/>
                    </a:p>
                  </a:txBody>
                  <a:tcPr/>
                </a:tc>
                <a:tc>
                  <a:txBody>
                    <a:bodyPr/>
                    <a:lstStyle/>
                    <a:p>
                      <a:r>
                        <a:rPr lang="en-US" sz="1400" b="1" kern="1200" baseline="0" dirty="0" smtClean="0">
                          <a:solidFill>
                            <a:schemeClr val="lt1"/>
                          </a:solidFill>
                          <a:latin typeface="+mn-lt"/>
                          <a:ea typeface="+mn-ea"/>
                          <a:cs typeface="+mn-cs"/>
                        </a:rPr>
                        <a:t>FR1, 30 kHz, SU</a:t>
                      </a:r>
                    </a:p>
                  </a:txBody>
                  <a:tcPr anchor="ctr"/>
                </a:tc>
                <a:tc>
                  <a:txBody>
                    <a:bodyPr/>
                    <a:lstStyle/>
                    <a:p>
                      <a:r>
                        <a:rPr lang="en-US" sz="1400" b="1" kern="1200" baseline="0" dirty="0" smtClean="0">
                          <a:solidFill>
                            <a:schemeClr val="lt1"/>
                          </a:solidFill>
                          <a:latin typeface="+mn-lt"/>
                          <a:ea typeface="+mn-ea"/>
                          <a:cs typeface="+mn-cs"/>
                        </a:rPr>
                        <a:t>FR1, 30 kHz, DDSU</a:t>
                      </a:r>
                      <a:endParaRPr lang="en-US" sz="1400" b="1" kern="1200" baseline="0" dirty="0">
                        <a:solidFill>
                          <a:schemeClr val="lt1"/>
                        </a:solidFill>
                        <a:latin typeface="+mn-lt"/>
                        <a:ea typeface="+mn-ea"/>
                        <a:cs typeface="+mn-cs"/>
                      </a:endParaRPr>
                    </a:p>
                  </a:txBody>
                  <a:tcPr anchor="ctr"/>
                </a:tc>
                <a:tc>
                  <a:txBody>
                    <a:bodyPr/>
                    <a:lstStyle/>
                    <a:p>
                      <a:pPr marL="0" algn="l" defTabSz="914400" rtl="0" eaLnBrk="1" latinLnBrk="0" hangingPunct="1"/>
                      <a:r>
                        <a:rPr lang="en-US" sz="1400" b="1" kern="1200" baseline="0" dirty="0" smtClean="0">
                          <a:solidFill>
                            <a:schemeClr val="lt1"/>
                          </a:solidFill>
                          <a:latin typeface="+mn-lt"/>
                          <a:ea typeface="+mn-ea"/>
                          <a:cs typeface="+mn-cs"/>
                        </a:rPr>
                        <a:t>FR1, 30 kHz, DS</a:t>
                      </a:r>
                      <a:r>
                        <a:rPr lang="en-US" sz="1400" b="1" kern="1200" baseline="-25000" dirty="0" smtClean="0">
                          <a:solidFill>
                            <a:schemeClr val="lt1"/>
                          </a:solidFill>
                          <a:latin typeface="+mn-lt"/>
                          <a:ea typeface="+mn-ea"/>
                          <a:cs typeface="+mn-cs"/>
                        </a:rPr>
                        <a:t>1</a:t>
                      </a:r>
                      <a:r>
                        <a:rPr lang="en-US" sz="1400" b="1" kern="1200" baseline="0" dirty="0" smtClean="0">
                          <a:solidFill>
                            <a:schemeClr val="lt1"/>
                          </a:solidFill>
                          <a:latin typeface="+mn-lt"/>
                          <a:ea typeface="+mn-ea"/>
                          <a:cs typeface="+mn-cs"/>
                        </a:rPr>
                        <a:t>S</a:t>
                      </a:r>
                      <a:r>
                        <a:rPr lang="en-US" sz="1400" b="1" kern="1200" baseline="-25000" dirty="0" smtClean="0">
                          <a:solidFill>
                            <a:schemeClr val="lt1"/>
                          </a:solidFill>
                          <a:latin typeface="+mn-lt"/>
                          <a:ea typeface="+mn-ea"/>
                          <a:cs typeface="+mn-cs"/>
                        </a:rPr>
                        <a:t>2</a:t>
                      </a:r>
                      <a:r>
                        <a:rPr lang="en-US" sz="1400" b="1" kern="1200" baseline="0" dirty="0" smtClean="0">
                          <a:solidFill>
                            <a:schemeClr val="lt1"/>
                          </a:solidFill>
                          <a:latin typeface="+mn-lt"/>
                          <a:ea typeface="+mn-ea"/>
                          <a:cs typeface="+mn-cs"/>
                        </a:rPr>
                        <a:t>U</a:t>
                      </a:r>
                      <a:endParaRPr lang="en-US" sz="1400" b="1" kern="1200" baseline="0" dirty="0">
                        <a:solidFill>
                          <a:schemeClr val="lt1"/>
                        </a:solidFill>
                        <a:latin typeface="+mn-lt"/>
                        <a:ea typeface="+mn-ea"/>
                        <a:cs typeface="+mn-cs"/>
                      </a:endParaRPr>
                    </a:p>
                  </a:txBody>
                  <a:tcPr anchor="ctr"/>
                </a:tc>
                <a:tc>
                  <a:txBody>
                    <a:bodyPr/>
                    <a:lstStyle/>
                    <a:p>
                      <a:pPr marL="0" algn="l" defTabSz="914400" rtl="0" eaLnBrk="1" latinLnBrk="0" hangingPunct="1"/>
                      <a:endParaRPr lang="en-US" sz="1400" b="1" kern="1200" dirty="0">
                        <a:solidFill>
                          <a:schemeClr val="lt1"/>
                        </a:solidFill>
                        <a:latin typeface="+mn-lt"/>
                        <a:ea typeface="+mn-ea"/>
                        <a:cs typeface="+mn-cs"/>
                      </a:endParaRPr>
                    </a:p>
                  </a:txBody>
                  <a:tcPr anchor="ctr"/>
                </a:tc>
              </a:tr>
              <a:tr h="370840">
                <a:tc>
                  <a:txBody>
                    <a:bodyPr/>
                    <a:lstStyle/>
                    <a:p>
                      <a:r>
                        <a:rPr lang="en-US" sz="1400" dirty="0" smtClean="0"/>
                        <a:t>K1 value</a:t>
                      </a:r>
                      <a:endParaRPr lang="en-US" sz="1400" dirty="0"/>
                    </a:p>
                  </a:txBody>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sz="1100" kern="1200" dirty="0" smtClean="0">
                          <a:solidFill>
                            <a:schemeClr val="tx1"/>
                          </a:solidFill>
                          <a:effectLst/>
                          <a:latin typeface="+mn-lt"/>
                          <a:ea typeface="+mn-ea"/>
                          <a:cs typeface="+mn-cs"/>
                        </a:rPr>
                        <a:t>3 if mod(i,2) = 0</a:t>
                      </a:r>
                    </a:p>
                    <a:p>
                      <a:pPr hangingPunct="0"/>
                      <a:endParaRPr lang="en-US" sz="1100" dirty="0">
                        <a:solidFill>
                          <a:schemeClr val="tx1"/>
                        </a:solidFill>
                      </a:endParaRPr>
                    </a:p>
                  </a:txBody>
                  <a:tcPr/>
                </a:tc>
                <a:tc>
                  <a:txBody>
                    <a:bodyPr/>
                    <a:lstStyle/>
                    <a:p>
                      <a:pPr fontAlgn="auto" hangingPunct="1"/>
                      <a:r>
                        <a:rPr lang="en-US" sz="1100" kern="1200" dirty="0" smtClean="0">
                          <a:solidFill>
                            <a:schemeClr val="tx1"/>
                          </a:solidFill>
                          <a:effectLst/>
                          <a:latin typeface="+mn-lt"/>
                          <a:ea typeface="+mn-ea"/>
                          <a:cs typeface="+mn-cs"/>
                        </a:rPr>
                        <a:t>3 if mod(i,4) =0</a:t>
                      </a:r>
                    </a:p>
                    <a:p>
                      <a:pPr fontAlgn="auto" hangingPunct="1"/>
                      <a:r>
                        <a:rPr lang="en-US" sz="1100" kern="1200" dirty="0" smtClean="0">
                          <a:solidFill>
                            <a:schemeClr val="tx1"/>
                          </a:solidFill>
                          <a:effectLst/>
                          <a:latin typeface="+mn-lt"/>
                          <a:ea typeface="+mn-ea"/>
                          <a:cs typeface="+mn-cs"/>
                        </a:rPr>
                        <a:t>2 if mod(i,4) =1</a:t>
                      </a:r>
                    </a:p>
                    <a:p>
                      <a:pPr fontAlgn="auto" hangingPunct="1"/>
                      <a:r>
                        <a:rPr lang="en-US" sz="1100" kern="1200" dirty="0" smtClean="0">
                          <a:solidFill>
                            <a:schemeClr val="tx1"/>
                          </a:solidFill>
                          <a:effectLst/>
                          <a:latin typeface="+mn-lt"/>
                          <a:ea typeface="+mn-ea"/>
                          <a:cs typeface="+mn-cs"/>
                        </a:rPr>
                        <a:t>5 if mod(i,4) =3</a:t>
                      </a:r>
                      <a:endParaRPr lang="en-US" sz="1100" kern="1200" dirty="0">
                        <a:solidFill>
                          <a:schemeClr val="tx1"/>
                        </a:solidFill>
                        <a:effectLst/>
                        <a:latin typeface="+mn-lt"/>
                        <a:ea typeface="+mn-ea"/>
                        <a:cs typeface="+mn-cs"/>
                      </a:endParaRPr>
                    </a:p>
                  </a:txBody>
                  <a:tcPr/>
                </a:tc>
                <a:tc>
                  <a:txBody>
                    <a:bodyPr/>
                    <a:lstStyle/>
                    <a:p>
                      <a:pPr fontAlgn="auto" hangingPunct="1"/>
                      <a:r>
                        <a:rPr lang="en-US" sz="1100" kern="1200" dirty="0" smtClean="0">
                          <a:solidFill>
                            <a:schemeClr val="tx1"/>
                          </a:solidFill>
                          <a:effectLst/>
                          <a:latin typeface="+mn-lt"/>
                          <a:ea typeface="+mn-ea"/>
                          <a:cs typeface="+mn-cs"/>
                        </a:rPr>
                        <a:t>3 if mod(i,4) =0</a:t>
                      </a:r>
                    </a:p>
                    <a:p>
                      <a:pPr fontAlgn="auto" hangingPunct="1"/>
                      <a:r>
                        <a:rPr lang="en-US" sz="1100" kern="1200" dirty="0" smtClean="0">
                          <a:solidFill>
                            <a:schemeClr val="tx1"/>
                          </a:solidFill>
                          <a:effectLst/>
                          <a:latin typeface="+mn-lt"/>
                          <a:ea typeface="+mn-ea"/>
                          <a:cs typeface="+mn-cs"/>
                        </a:rPr>
                        <a:t>2 if mod(i,4) =1</a:t>
                      </a:r>
                    </a:p>
                    <a:p>
                      <a:pPr fontAlgn="auto" hangingPunct="1"/>
                      <a:r>
                        <a:rPr lang="en-US" sz="1100" kern="1200" dirty="0" smtClean="0">
                          <a:solidFill>
                            <a:schemeClr val="tx1"/>
                          </a:solidFill>
                          <a:effectLst/>
                          <a:latin typeface="+mn-lt"/>
                          <a:ea typeface="+mn-ea"/>
                          <a:cs typeface="+mn-cs"/>
                        </a:rPr>
                        <a:t>3 if mod(i,4) =3</a:t>
                      </a:r>
                    </a:p>
                  </a:txBody>
                  <a:tcPr/>
                </a:tc>
                <a:tc>
                  <a:txBody>
                    <a:bodyPr/>
                    <a:lstStyle/>
                    <a:p>
                      <a:pPr fontAlgn="auto" hangingPunct="1"/>
                      <a:endParaRPr lang="en-US" sz="1100" kern="1200" dirty="0" smtClean="0">
                        <a:solidFill>
                          <a:schemeClr val="dk1"/>
                        </a:solidFill>
                        <a:effectLst/>
                        <a:latin typeface="+mn-lt"/>
                        <a:ea typeface="+mn-ea"/>
                        <a:cs typeface="+mn-cs"/>
                      </a:endParaRPr>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093025594"/>
              </p:ext>
            </p:extLst>
          </p:nvPr>
        </p:nvGraphicFramePr>
        <p:xfrm>
          <a:off x="845820" y="4759642"/>
          <a:ext cx="7848599" cy="1132840"/>
        </p:xfrm>
        <a:graphic>
          <a:graphicData uri="http://schemas.openxmlformats.org/drawingml/2006/table">
            <a:tbl>
              <a:tblPr firstRow="1" bandRow="1">
                <a:tableStyleId>{5C22544A-7EE6-4342-B048-85BDC9FD1C3A}</a:tableStyleId>
              </a:tblPr>
              <a:tblGrid>
                <a:gridCol w="645895"/>
                <a:gridCol w="1800676"/>
                <a:gridCol w="1800676"/>
                <a:gridCol w="1800676"/>
                <a:gridCol w="1800676"/>
              </a:tblGrid>
              <a:tr h="370840">
                <a:tc>
                  <a:txBody>
                    <a:bodyPr/>
                    <a:lstStyle/>
                    <a:p>
                      <a:endParaRPr lang="en-US" sz="1400" dirty="0"/>
                    </a:p>
                  </a:txBody>
                  <a:tcPr/>
                </a:tc>
                <a:tc>
                  <a:txBody>
                    <a:bodyPr/>
                    <a:lstStyle/>
                    <a:p>
                      <a:r>
                        <a:rPr lang="en-US" sz="1400" b="1" kern="1200" baseline="0" dirty="0" smtClean="0">
                          <a:solidFill>
                            <a:schemeClr val="lt1"/>
                          </a:solidFill>
                          <a:latin typeface="+mn-lt"/>
                          <a:ea typeface="+mn-ea"/>
                          <a:cs typeface="+mn-cs"/>
                        </a:rPr>
                        <a:t>FR2, 60kHz, DDSU</a:t>
                      </a:r>
                    </a:p>
                  </a:txBody>
                  <a:tcPr anchor="ctr"/>
                </a:tc>
                <a:tc>
                  <a:txBody>
                    <a:bodyPr/>
                    <a:lstStyle/>
                    <a:p>
                      <a:r>
                        <a:rPr lang="en-US" sz="1400" b="1" kern="1200" baseline="0" dirty="0" smtClean="0">
                          <a:solidFill>
                            <a:schemeClr val="lt1"/>
                          </a:solidFill>
                          <a:latin typeface="+mn-lt"/>
                          <a:ea typeface="+mn-ea"/>
                          <a:cs typeface="+mn-cs"/>
                        </a:rPr>
                        <a:t>FR2, 120kHz, DDDSU</a:t>
                      </a:r>
                      <a:endParaRPr lang="en-US" sz="1400" b="1" kern="1200" baseline="0" dirty="0">
                        <a:solidFill>
                          <a:schemeClr val="lt1"/>
                        </a:solidFill>
                        <a:latin typeface="+mn-lt"/>
                        <a:ea typeface="+mn-ea"/>
                        <a:cs typeface="+mn-cs"/>
                      </a:endParaRPr>
                    </a:p>
                  </a:txBody>
                  <a:tcPr anchor="ctr"/>
                </a:tc>
                <a:tc>
                  <a:txBody>
                    <a:bodyPr/>
                    <a:lstStyle/>
                    <a:p>
                      <a:pPr marL="0" algn="l" defTabSz="914400" rtl="0" eaLnBrk="1" latinLnBrk="0" hangingPunct="1"/>
                      <a:r>
                        <a:rPr lang="en-US" sz="1400" b="1" kern="1200" baseline="0" dirty="0" smtClean="0">
                          <a:solidFill>
                            <a:schemeClr val="lt1"/>
                          </a:solidFill>
                          <a:latin typeface="+mn-lt"/>
                          <a:ea typeface="+mn-ea"/>
                          <a:cs typeface="+mn-cs"/>
                        </a:rPr>
                        <a:t>FR2, 120kHz, DDSU</a:t>
                      </a:r>
                      <a:endParaRPr lang="en-US" sz="1400" b="1" kern="1200" baseline="0" dirty="0">
                        <a:solidFill>
                          <a:schemeClr val="lt1"/>
                        </a:solidFill>
                        <a:latin typeface="+mn-lt"/>
                        <a:ea typeface="+mn-ea"/>
                        <a:cs typeface="+mn-cs"/>
                      </a:endParaRPr>
                    </a:p>
                  </a:txBody>
                  <a:tcPr anchor="ctr"/>
                </a:tc>
                <a:tc>
                  <a:txBody>
                    <a:bodyPr/>
                    <a:lstStyle/>
                    <a:p>
                      <a:pPr marL="0" algn="l" defTabSz="914400" rtl="0" eaLnBrk="1" latinLnBrk="0" hangingPunct="1"/>
                      <a:r>
                        <a:rPr lang="en-US" sz="1400" b="1" kern="1200" baseline="0" dirty="0" smtClean="0">
                          <a:solidFill>
                            <a:schemeClr val="lt1"/>
                          </a:solidFill>
                          <a:latin typeface="+mn-lt"/>
                          <a:ea typeface="+mn-ea"/>
                          <a:cs typeface="+mn-cs"/>
                        </a:rPr>
                        <a:t>FR2, 120kHz, DSUU</a:t>
                      </a:r>
                      <a:endParaRPr lang="en-US" sz="1400" b="1" kern="1200" baseline="0" dirty="0">
                        <a:solidFill>
                          <a:schemeClr val="lt1"/>
                        </a:solidFill>
                        <a:latin typeface="+mn-lt"/>
                        <a:ea typeface="+mn-ea"/>
                        <a:cs typeface="+mn-cs"/>
                      </a:endParaRPr>
                    </a:p>
                  </a:txBody>
                  <a:tcPr anchor="ctr"/>
                </a:tc>
              </a:tr>
              <a:tr h="370840">
                <a:tc>
                  <a:txBody>
                    <a:bodyPr/>
                    <a:lstStyle/>
                    <a:p>
                      <a:r>
                        <a:rPr lang="en-US" sz="1400" dirty="0" smtClean="0"/>
                        <a:t>K1 value</a:t>
                      </a:r>
                      <a:endParaRPr lang="en-US" sz="1400" dirty="0"/>
                    </a:p>
                  </a:txBody>
                  <a:tcPr/>
                </a:tc>
                <a:tc>
                  <a:txBody>
                    <a:bodyPr/>
                    <a:lstStyle/>
                    <a:p>
                      <a:pPr fontAlgn="auto" hangingPunct="1"/>
                      <a:r>
                        <a:rPr lang="en-US" sz="1100" kern="1200" dirty="0" smtClean="0">
                          <a:solidFill>
                            <a:schemeClr val="tx1"/>
                          </a:solidFill>
                          <a:effectLst/>
                          <a:latin typeface="+mn-lt"/>
                          <a:ea typeface="+mn-ea"/>
                          <a:cs typeface="+mn-cs"/>
                        </a:rPr>
                        <a:t>3 if mod(i,4) = 0</a:t>
                      </a:r>
                    </a:p>
                    <a:p>
                      <a:pPr fontAlgn="auto" hangingPunct="1"/>
                      <a:r>
                        <a:rPr lang="en-US" sz="1100" kern="1200" dirty="0" smtClean="0">
                          <a:solidFill>
                            <a:schemeClr val="tx1"/>
                          </a:solidFill>
                          <a:effectLst/>
                          <a:latin typeface="+mn-lt"/>
                          <a:ea typeface="+mn-ea"/>
                          <a:cs typeface="+mn-cs"/>
                        </a:rPr>
                        <a:t>2 if mod(i,4) = 1</a:t>
                      </a:r>
                    </a:p>
                    <a:p>
                      <a:pPr fontAlgn="auto" hangingPunct="1"/>
                      <a:r>
                        <a:rPr lang="en-US" sz="1100" kern="1200" dirty="0" smtClean="0">
                          <a:solidFill>
                            <a:schemeClr val="tx1"/>
                          </a:solidFill>
                          <a:effectLst/>
                          <a:latin typeface="+mn-lt"/>
                          <a:ea typeface="+mn-ea"/>
                          <a:cs typeface="+mn-cs"/>
                        </a:rPr>
                        <a:t>5 if mod(i,4) = 3</a:t>
                      </a:r>
                    </a:p>
                  </a:txBody>
                  <a:tcPr/>
                </a:tc>
                <a:tc>
                  <a:txBody>
                    <a:bodyPr/>
                    <a:lstStyle/>
                    <a:p>
                      <a:pPr hangingPunct="0"/>
                      <a:r>
                        <a:rPr lang="en-US" sz="1100" kern="1200" dirty="0" smtClean="0">
                          <a:solidFill>
                            <a:schemeClr val="tx1"/>
                          </a:solidFill>
                          <a:effectLst/>
                          <a:latin typeface="+mn-lt"/>
                          <a:ea typeface="+mn-ea"/>
                          <a:cs typeface="+mn-cs"/>
                        </a:rPr>
                        <a:t>4 if mod(i,5) = 0</a:t>
                      </a:r>
                    </a:p>
                    <a:p>
                      <a:pPr hangingPunct="0"/>
                      <a:r>
                        <a:rPr lang="en-US" sz="1100" kern="1200" dirty="0" smtClean="0">
                          <a:solidFill>
                            <a:schemeClr val="tx1"/>
                          </a:solidFill>
                          <a:effectLst/>
                          <a:latin typeface="+mn-lt"/>
                          <a:ea typeface="+mn-ea"/>
                          <a:cs typeface="+mn-cs"/>
                        </a:rPr>
                        <a:t>3 if mod(i,5) = 1</a:t>
                      </a:r>
                    </a:p>
                    <a:p>
                      <a:pPr hangingPunct="0"/>
                      <a:r>
                        <a:rPr lang="en-US" sz="1100" kern="1200" dirty="0" smtClean="0">
                          <a:solidFill>
                            <a:schemeClr val="tx1"/>
                          </a:solidFill>
                          <a:effectLst/>
                          <a:latin typeface="+mn-lt"/>
                          <a:ea typeface="+mn-ea"/>
                          <a:cs typeface="+mn-cs"/>
                        </a:rPr>
                        <a:t>2 if mod(i,5) = 2</a:t>
                      </a:r>
                    </a:p>
                    <a:p>
                      <a:pPr hangingPunct="0"/>
                      <a:r>
                        <a:rPr lang="en-US" sz="1100" kern="1200" dirty="0" smtClean="0">
                          <a:solidFill>
                            <a:schemeClr val="tx1"/>
                          </a:solidFill>
                          <a:effectLst/>
                          <a:latin typeface="+mn-lt"/>
                          <a:ea typeface="+mn-ea"/>
                          <a:cs typeface="+mn-cs"/>
                        </a:rPr>
                        <a:t>6 if mod(i,5) = 3</a:t>
                      </a:r>
                    </a:p>
                  </a:txBody>
                  <a:tcPr/>
                </a:tc>
                <a:tc>
                  <a:txBody>
                    <a:bodyPr/>
                    <a:lstStyle/>
                    <a:p>
                      <a:pPr fontAlgn="auto" hangingPunct="1"/>
                      <a:r>
                        <a:rPr lang="en-US" sz="1100" kern="1200" dirty="0" smtClean="0">
                          <a:solidFill>
                            <a:schemeClr val="tx1"/>
                          </a:solidFill>
                          <a:effectLst/>
                          <a:latin typeface="+mn-lt"/>
                          <a:ea typeface="+mn-ea"/>
                          <a:cs typeface="+mn-cs"/>
                        </a:rPr>
                        <a:t>3 if mod(i,4) = 0</a:t>
                      </a:r>
                    </a:p>
                    <a:p>
                      <a:pPr fontAlgn="auto" hangingPunct="1"/>
                      <a:r>
                        <a:rPr lang="en-US" sz="1100" kern="1200" dirty="0" smtClean="0">
                          <a:solidFill>
                            <a:schemeClr val="tx1"/>
                          </a:solidFill>
                          <a:effectLst/>
                          <a:latin typeface="+mn-lt"/>
                          <a:ea typeface="+mn-ea"/>
                          <a:cs typeface="+mn-cs"/>
                        </a:rPr>
                        <a:t>2 if mod(i,4) = 1</a:t>
                      </a:r>
                    </a:p>
                    <a:p>
                      <a:pPr fontAlgn="auto" hangingPunct="1"/>
                      <a:r>
                        <a:rPr lang="en-US" sz="1100" kern="1200" dirty="0" smtClean="0">
                          <a:solidFill>
                            <a:schemeClr val="tx1"/>
                          </a:solidFill>
                          <a:effectLst/>
                          <a:latin typeface="+mn-lt"/>
                          <a:ea typeface="+mn-ea"/>
                          <a:cs typeface="+mn-cs"/>
                        </a:rPr>
                        <a:t>5 if mod(i,4) = 3</a:t>
                      </a:r>
                    </a:p>
                  </a:txBody>
                  <a:tcPr/>
                </a:tc>
                <a:tc>
                  <a:txBody>
                    <a:bodyPr/>
                    <a:lstStyle/>
                    <a:p>
                      <a:pPr hangingPunct="0"/>
                      <a:r>
                        <a:rPr lang="en-US" sz="1100" kern="1200" dirty="0" smtClean="0">
                          <a:solidFill>
                            <a:schemeClr val="tx1"/>
                          </a:solidFill>
                          <a:effectLst/>
                          <a:latin typeface="+mn-lt"/>
                          <a:ea typeface="+mn-ea"/>
                          <a:cs typeface="+mn-cs"/>
                        </a:rPr>
                        <a:t>3 if mod(i,4) = 0</a:t>
                      </a:r>
                    </a:p>
                    <a:p>
                      <a:r>
                        <a:rPr lang="en-US" sz="1100" kern="1200" dirty="0" smtClean="0">
                          <a:solidFill>
                            <a:schemeClr val="tx1"/>
                          </a:solidFill>
                          <a:effectLst/>
                          <a:latin typeface="+mn-lt"/>
                          <a:ea typeface="+mn-ea"/>
                          <a:cs typeface="+mn-cs"/>
                        </a:rPr>
                        <a:t>5 if mod(i,4) = 1</a:t>
                      </a:r>
                    </a:p>
                  </a:txBody>
                  <a:tcPr/>
                </a:tc>
              </a:tr>
            </a:tbl>
          </a:graphicData>
        </a:graphic>
      </p:graphicFrame>
    </p:spTree>
    <p:extLst>
      <p:ext uri="{BB962C8B-B14F-4D97-AF65-F5344CB8AC3E}">
        <p14:creationId xmlns:p14="http://schemas.microsoft.com/office/powerpoint/2010/main" val="39414116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PDSCH requirements</a:t>
            </a:r>
          </a:p>
        </p:txBody>
      </p:sp>
      <p:sp>
        <p:nvSpPr>
          <p:cNvPr id="3" name="Content Placeholder 2"/>
          <p:cNvSpPr>
            <a:spLocks noGrp="1"/>
          </p:cNvSpPr>
          <p:nvPr>
            <p:ph idx="1"/>
          </p:nvPr>
        </p:nvSpPr>
        <p:spPr/>
        <p:txBody>
          <a:bodyPr/>
          <a:lstStyle/>
          <a:p>
            <a:pPr marL="342900" lvl="3" indent="-342900">
              <a:buFont typeface="Arial" panose="020B0604020202020204" pitchFamily="34" charset="0"/>
              <a:buChar char="•"/>
            </a:pPr>
            <a:r>
              <a:rPr lang="en-US" sz="2000" dirty="0"/>
              <a:t>Issue 7: HST requirements </a:t>
            </a:r>
            <a:endParaRPr lang="en-US" sz="2000" dirty="0" smtClean="0"/>
          </a:p>
          <a:p>
            <a:pPr marL="800100" lvl="4" indent="-342900">
              <a:buFont typeface="Arial" panose="020B0604020202020204" pitchFamily="34" charset="0"/>
              <a:buChar char="•"/>
            </a:pPr>
            <a:r>
              <a:rPr lang="en-US" dirty="0" smtClean="0"/>
              <a:t>Channel model: </a:t>
            </a:r>
            <a:r>
              <a:rPr lang="en-US" dirty="0"/>
              <a:t>Single tap channel </a:t>
            </a:r>
            <a:r>
              <a:rPr lang="en-US" dirty="0" smtClean="0"/>
              <a:t>model with the following parameters</a:t>
            </a:r>
          </a:p>
          <a:p>
            <a:pPr marL="800100" lvl="4" indent="-342900">
              <a:buFont typeface="Arial" panose="020B0604020202020204" pitchFamily="34" charset="0"/>
              <a:buChar char="•"/>
            </a:pPr>
            <a:endParaRPr lang="en-US" dirty="0">
              <a:solidFill>
                <a:srgbClr val="FF0000"/>
              </a:solidFill>
            </a:endParaRPr>
          </a:p>
          <a:p>
            <a:pPr marL="800100" lvl="4" indent="-342900">
              <a:buFont typeface="Arial" panose="020B0604020202020204" pitchFamily="34" charset="0"/>
              <a:buChar char="•"/>
            </a:pPr>
            <a:endParaRPr lang="en-US" dirty="0" smtClean="0">
              <a:solidFill>
                <a:srgbClr val="FF0000"/>
              </a:solidFill>
            </a:endParaRPr>
          </a:p>
          <a:p>
            <a:pPr marL="800100" lvl="4" indent="-342900">
              <a:buFont typeface="Arial" panose="020B0604020202020204" pitchFamily="34" charset="0"/>
              <a:buChar char="•"/>
            </a:pPr>
            <a:endParaRPr lang="en-US" dirty="0" smtClean="0">
              <a:solidFill>
                <a:srgbClr val="FF0000"/>
              </a:solidFill>
            </a:endParaRPr>
          </a:p>
          <a:p>
            <a:pPr marL="800100" lvl="4" indent="-342900">
              <a:buFont typeface="Arial" panose="020B0604020202020204" pitchFamily="34" charset="0"/>
              <a:buChar char="•"/>
            </a:pPr>
            <a:r>
              <a:rPr lang="en-US" dirty="0" smtClean="0"/>
              <a:t>Simulation assumptions:</a:t>
            </a:r>
          </a:p>
          <a:p>
            <a:pPr lvl="2"/>
            <a:r>
              <a:rPr lang="en-US" sz="1400" dirty="0"/>
              <a:t>Channel bandwidth and SCS: </a:t>
            </a:r>
          </a:p>
          <a:p>
            <a:pPr lvl="3"/>
            <a:r>
              <a:rPr lang="en-US" sz="1200" dirty="0"/>
              <a:t>FDD: 10 MHz, SCS 15 kHz</a:t>
            </a:r>
          </a:p>
          <a:p>
            <a:pPr lvl="3"/>
            <a:r>
              <a:rPr lang="en-US" sz="1200" dirty="0"/>
              <a:t>TDD: 40 MHz, SCS 30 kHz (7D1S2U, S = </a:t>
            </a:r>
            <a:r>
              <a:rPr lang="en-US" sz="1200" dirty="0" smtClean="0"/>
              <a:t>6D:4S:4U)</a:t>
            </a:r>
            <a:endParaRPr lang="en-US" sz="1200" dirty="0"/>
          </a:p>
          <a:p>
            <a:pPr lvl="2"/>
            <a:r>
              <a:rPr lang="en-US" sz="1400" dirty="0"/>
              <a:t>PDSCH mapping: Type A, Start symbol 2, Duration 12</a:t>
            </a:r>
          </a:p>
          <a:p>
            <a:pPr lvl="2"/>
            <a:r>
              <a:rPr lang="en-US" sz="1400" dirty="0"/>
              <a:t>DMRS configuration: </a:t>
            </a:r>
            <a:endParaRPr lang="en-US" sz="1400" dirty="0" smtClean="0"/>
          </a:p>
          <a:p>
            <a:pPr lvl="3"/>
            <a:r>
              <a:rPr lang="en-US" sz="1200" dirty="0" smtClean="0"/>
              <a:t>Option 1: Type </a:t>
            </a:r>
            <a:r>
              <a:rPr lang="en-US" sz="1200" dirty="0"/>
              <a:t>1, Single symbol, 1 additional </a:t>
            </a:r>
            <a:r>
              <a:rPr lang="en-US" sz="1200" dirty="0" smtClean="0"/>
              <a:t>DMRS</a:t>
            </a:r>
          </a:p>
          <a:p>
            <a:pPr lvl="3"/>
            <a:r>
              <a:rPr lang="en-US" sz="1200" dirty="0"/>
              <a:t>Option </a:t>
            </a:r>
            <a:r>
              <a:rPr lang="en-US" sz="1200" dirty="0" smtClean="0"/>
              <a:t>2: </a:t>
            </a:r>
            <a:r>
              <a:rPr lang="en-US" sz="1200" dirty="0"/>
              <a:t>Type 1, Single symbol, </a:t>
            </a:r>
            <a:r>
              <a:rPr lang="en-US" sz="1200" dirty="0" smtClean="0"/>
              <a:t>2 </a:t>
            </a:r>
            <a:r>
              <a:rPr lang="en-US" sz="1200" dirty="0"/>
              <a:t>additional </a:t>
            </a:r>
            <a:r>
              <a:rPr lang="en-US" sz="1200" dirty="0" smtClean="0"/>
              <a:t>DMRS</a:t>
            </a:r>
            <a:endParaRPr lang="en-US" sz="1200" dirty="0"/>
          </a:p>
          <a:p>
            <a:pPr lvl="2"/>
            <a:r>
              <a:rPr lang="en-US" sz="1400" dirty="0"/>
              <a:t>TRS configuration: </a:t>
            </a:r>
          </a:p>
          <a:p>
            <a:pPr lvl="3"/>
            <a:r>
              <a:rPr lang="en-US" sz="1200" dirty="0" smtClean="0"/>
              <a:t>Option 1: 10ms</a:t>
            </a:r>
            <a:r>
              <a:rPr lang="en-US" sz="1200" dirty="0"/>
              <a:t>, 2 slots, offset </a:t>
            </a:r>
            <a:r>
              <a:rPr lang="en-US" sz="1200" dirty="0" smtClean="0"/>
              <a:t>1</a:t>
            </a:r>
          </a:p>
          <a:p>
            <a:pPr lvl="3"/>
            <a:r>
              <a:rPr lang="en-US" sz="1200" dirty="0"/>
              <a:t>Option </a:t>
            </a:r>
            <a:r>
              <a:rPr lang="en-US" sz="1200" dirty="0" smtClean="0"/>
              <a:t>2: 20ms</a:t>
            </a:r>
            <a:r>
              <a:rPr lang="en-US" sz="1200" dirty="0"/>
              <a:t>, 2 slots, offset </a:t>
            </a:r>
            <a:r>
              <a:rPr lang="en-US" sz="1200" dirty="0" smtClean="0"/>
              <a:t>10</a:t>
            </a:r>
            <a:endParaRPr lang="en-US" sz="1200" dirty="0"/>
          </a:p>
          <a:p>
            <a:pPr lvl="2"/>
            <a:r>
              <a:rPr lang="en-US" sz="1400" dirty="0"/>
              <a:t>FRC: </a:t>
            </a:r>
            <a:endParaRPr lang="en-US" sz="1400" dirty="0" smtClean="0"/>
          </a:p>
          <a:p>
            <a:pPr lvl="3"/>
            <a:r>
              <a:rPr lang="en-US" sz="1200" dirty="0" smtClean="0"/>
              <a:t>Option 1: QPSK </a:t>
            </a:r>
            <a:r>
              <a:rPr lang="en-US" sz="1200" dirty="0"/>
              <a:t>Rank 1 (MCS 4</a:t>
            </a:r>
            <a:r>
              <a:rPr lang="en-US" sz="1200" dirty="0" smtClean="0"/>
              <a:t>)</a:t>
            </a:r>
          </a:p>
          <a:p>
            <a:pPr lvl="3"/>
            <a:r>
              <a:rPr lang="en-US" sz="1200" dirty="0" smtClean="0"/>
              <a:t>Option 2: 16QAM Rank 1 (MCS 13)</a:t>
            </a:r>
          </a:p>
          <a:p>
            <a:pPr lvl="2"/>
            <a:r>
              <a:rPr lang="en-GB" sz="1400" dirty="0"/>
              <a:t>Baseline receiver assumption for frequency offset tracking (for initial simulation purpose only)</a:t>
            </a:r>
            <a:endParaRPr lang="en-US" sz="1400" dirty="0"/>
          </a:p>
          <a:p>
            <a:pPr lvl="3"/>
            <a:r>
              <a:rPr lang="en-GB" sz="1200" dirty="0"/>
              <a:t>Option1: TRS based on tracking</a:t>
            </a:r>
            <a:endParaRPr lang="en-US" sz="1200" dirty="0"/>
          </a:p>
          <a:p>
            <a:pPr lvl="3"/>
            <a:r>
              <a:rPr lang="en-GB" sz="1200" dirty="0"/>
              <a:t>Option2: SSB+TRS based on tracking (SSB with 20ms </a:t>
            </a:r>
            <a:r>
              <a:rPr lang="en-GB" sz="1200" dirty="0" smtClean="0"/>
              <a:t>periodicity)</a:t>
            </a:r>
            <a:endParaRPr lang="en-US" sz="1200" dirty="0"/>
          </a:p>
          <a:p>
            <a:pPr lvl="3"/>
            <a:endParaRPr lang="en-US" sz="1200" dirty="0">
              <a:solidFill>
                <a:srgbClr val="FF0000"/>
              </a:solidFill>
            </a:endParaRPr>
          </a:p>
          <a:p>
            <a:pPr marL="800100" lvl="4" indent="-342900">
              <a:buFont typeface="Arial" panose="020B0604020202020204" pitchFamily="34" charset="0"/>
              <a:buChar char="•"/>
            </a:pPr>
            <a:endParaRPr lang="en-US" sz="1800" dirty="0" smtClean="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11</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2426818235"/>
              </p:ext>
            </p:extLst>
          </p:nvPr>
        </p:nvGraphicFramePr>
        <p:xfrm>
          <a:off x="1524000" y="1828800"/>
          <a:ext cx="6705600" cy="960120"/>
        </p:xfrm>
        <a:graphic>
          <a:graphicData uri="http://schemas.openxmlformats.org/drawingml/2006/table">
            <a:tbl>
              <a:tblPr firstRow="1" firstCol="1" bandRow="1">
                <a:tableStyleId>{5C22544A-7EE6-4342-B048-85BDC9FD1C3A}</a:tableStyleId>
              </a:tblPr>
              <a:tblGrid>
                <a:gridCol w="1297084"/>
                <a:gridCol w="2704258"/>
                <a:gridCol w="2704258"/>
              </a:tblGrid>
              <a:tr h="0">
                <a:tc>
                  <a:txBody>
                    <a:bodyPr/>
                    <a:lstStyle/>
                    <a:p>
                      <a:pPr marL="0" marR="0" algn="ctr" hangingPunct="0">
                        <a:spcBef>
                          <a:spcPts val="0"/>
                        </a:spcBef>
                        <a:spcAft>
                          <a:spcPts val="0"/>
                        </a:spcAft>
                      </a:pPr>
                      <a:r>
                        <a:rPr lang="en-GB" sz="1050" dirty="0">
                          <a:effectLst/>
                        </a:rPr>
                        <a:t>Parameter</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hangingPunct="0">
                        <a:spcBef>
                          <a:spcPts val="0"/>
                        </a:spcBef>
                        <a:spcAft>
                          <a:spcPts val="0"/>
                        </a:spcAft>
                      </a:pPr>
                      <a:r>
                        <a:rPr lang="en-GB" sz="1050" dirty="0" smtClean="0">
                          <a:effectLst/>
                        </a:rPr>
                        <a:t>Option 1</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050" dirty="0" smtClean="0">
                          <a:effectLst/>
                        </a:rPr>
                        <a:t>Option 2</a:t>
                      </a:r>
                      <a:endParaRPr lang="en-US" sz="1050" dirty="0" smtClean="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tc>
              </a:tr>
              <a:tr h="0">
                <a:tc>
                  <a:txBody>
                    <a:bodyPr/>
                    <a:lstStyle/>
                    <a:p>
                      <a:pPr marL="0" marR="0" algn="ctr" hangingPunct="0">
                        <a:spcBef>
                          <a:spcPts val="0"/>
                        </a:spcBef>
                        <a:spcAft>
                          <a:spcPts val="0"/>
                        </a:spcAft>
                      </a:pPr>
                      <a:r>
                        <a:rPr lang="en-GB" sz="1050" dirty="0">
                          <a:effectLst/>
                        </a:rPr>
                        <a:t>D</a:t>
                      </a:r>
                      <a:r>
                        <a:rPr lang="en-GB" sz="1050" baseline="-25000" dirty="0">
                          <a:effectLst/>
                        </a:rPr>
                        <a:t>s</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pPr>
                      <a:r>
                        <a:rPr lang="en-GB" sz="1050" dirty="0">
                          <a:effectLst/>
                        </a:rPr>
                        <a:t>300 m</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pPr>
                      <a:r>
                        <a:rPr lang="en-GB" sz="1050" dirty="0">
                          <a:effectLst/>
                        </a:rPr>
                        <a:t>300 m</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r>
              <a:tr h="60960">
                <a:tc>
                  <a:txBody>
                    <a:bodyPr/>
                    <a:lstStyle/>
                    <a:p>
                      <a:pPr marL="0" marR="0" algn="ctr" hangingPunct="0">
                        <a:spcBef>
                          <a:spcPts val="0"/>
                        </a:spcBef>
                        <a:spcAft>
                          <a:spcPts val="0"/>
                        </a:spcAft>
                      </a:pPr>
                      <a:r>
                        <a:rPr lang="en-GB" sz="1050">
                          <a:effectLst/>
                        </a:rPr>
                        <a:t>D</a:t>
                      </a:r>
                      <a:r>
                        <a:rPr lang="en-GB" sz="1050" baseline="-25000">
                          <a:effectLst/>
                        </a:rPr>
                        <a:t>min</a:t>
                      </a:r>
                      <a:endParaRPr lang="en-US" sz="105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pPr>
                      <a:r>
                        <a:rPr lang="en-GB" sz="1050" dirty="0">
                          <a:effectLst/>
                        </a:rPr>
                        <a:t>2 m</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pPr>
                      <a:r>
                        <a:rPr lang="en-GB" sz="1050" dirty="0">
                          <a:effectLst/>
                        </a:rPr>
                        <a:t>2 m</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r>
              <a:tr h="0">
                <a:tc>
                  <a:txBody>
                    <a:bodyPr/>
                    <a:lstStyle/>
                    <a:p>
                      <a:pPr marL="0" marR="0" algn="ctr" hangingPunct="0">
                        <a:spcBef>
                          <a:spcPts val="0"/>
                        </a:spcBef>
                        <a:spcAft>
                          <a:spcPts val="0"/>
                        </a:spcAft>
                      </a:pPr>
                      <a:r>
                        <a:rPr lang="en-GB" sz="1050">
                          <a:effectLst/>
                        </a:rPr>
                        <a:t>v</a:t>
                      </a:r>
                      <a:endParaRPr lang="en-US" sz="105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hangingPunct="0">
                        <a:spcBef>
                          <a:spcPts val="0"/>
                        </a:spcBef>
                        <a:spcAft>
                          <a:spcPts val="0"/>
                        </a:spcAft>
                      </a:pPr>
                      <a:r>
                        <a:rPr lang="en-GB" sz="1050" dirty="0">
                          <a:effectLst/>
                        </a:rPr>
                        <a:t>350 km/h</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050" dirty="0" smtClean="0">
                          <a:effectLst/>
                        </a:rPr>
                        <a:t>300 km/h</a:t>
                      </a:r>
                    </a:p>
                  </a:txBody>
                  <a:tcPr marL="68580" marR="68580" marT="0" marB="0" anchor="ctr"/>
                </a:tc>
              </a:tr>
              <a:tr h="0">
                <a:tc>
                  <a:txBody>
                    <a:bodyPr/>
                    <a:lstStyle/>
                    <a:p>
                      <a:pPr marL="0" marR="0" algn="ctr" hangingPunct="0">
                        <a:spcBef>
                          <a:spcPts val="0"/>
                        </a:spcBef>
                        <a:spcAft>
                          <a:spcPts val="0"/>
                        </a:spcAft>
                      </a:pPr>
                      <a:r>
                        <a:rPr lang="en-GB" sz="1050" dirty="0" err="1">
                          <a:effectLst/>
                        </a:rPr>
                        <a:t>f</a:t>
                      </a:r>
                      <a:r>
                        <a:rPr lang="en-GB" sz="1050" baseline="-25000" dirty="0" err="1">
                          <a:effectLst/>
                        </a:rPr>
                        <a:t>d</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latinLnBrk="1" hangingPunct="0">
                        <a:spcBef>
                          <a:spcPts val="0"/>
                        </a:spcBef>
                        <a:spcAft>
                          <a:spcPts val="0"/>
                        </a:spcAft>
                      </a:pPr>
                      <a:r>
                        <a:rPr lang="en-GB" sz="1050" dirty="0">
                          <a:effectLst/>
                        </a:rPr>
                        <a:t>875 Hz for 15 kHz SCS test and</a:t>
                      </a:r>
                      <a:endParaRPr lang="en-US" sz="1050" dirty="0">
                        <a:effectLst/>
                      </a:endParaRPr>
                    </a:p>
                    <a:p>
                      <a:pPr marL="0" marR="0" algn="ctr" latinLnBrk="1" hangingPunct="0">
                        <a:spcBef>
                          <a:spcPts val="0"/>
                        </a:spcBef>
                        <a:spcAft>
                          <a:spcPts val="0"/>
                        </a:spcAft>
                      </a:pPr>
                      <a:r>
                        <a:rPr lang="en-GB" sz="1050" dirty="0">
                          <a:effectLst/>
                        </a:rPr>
                        <a:t>1167 Hz for 30 kHz SCS test</a:t>
                      </a:r>
                      <a:endParaRPr lang="en-US" sz="1050" dirty="0">
                        <a:effectLst/>
                        <a:latin typeface="Intel Clear" panose="020B0604020203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algn="ctr" defTabSz="914400" rtl="0" eaLnBrk="1" latinLnBrk="1" hangingPunct="0">
                        <a:spcBef>
                          <a:spcPts val="0"/>
                        </a:spcBef>
                        <a:spcAft>
                          <a:spcPts val="0"/>
                        </a:spcAft>
                      </a:pPr>
                      <a:r>
                        <a:rPr lang="en-US" sz="1050" kern="1200" dirty="0" smtClean="0">
                          <a:solidFill>
                            <a:schemeClr val="dk1"/>
                          </a:solidFill>
                          <a:effectLst/>
                          <a:latin typeface="+mn-lt"/>
                          <a:ea typeface="+mn-ea"/>
                          <a:cs typeface="+mn-cs"/>
                        </a:rPr>
                        <a:t>750 Hz for 15 kHz SCS and 30 kHz SCS tests</a:t>
                      </a:r>
                      <a:endParaRPr lang="en-US" sz="1050" kern="1200" dirty="0">
                        <a:solidFill>
                          <a:schemeClr val="dk1"/>
                        </a:solidFill>
                        <a:effectLst/>
                        <a:latin typeface="+mn-lt"/>
                        <a:ea typeface="+mn-ea"/>
                        <a:cs typeface="+mn-cs"/>
                      </a:endParaRPr>
                    </a:p>
                  </a:txBody>
                  <a:tcPr marL="68580" marR="68580" marT="0" marB="0" anchor="ctr"/>
                </a:tc>
              </a:tr>
            </a:tbl>
          </a:graphicData>
        </a:graphic>
      </p:graphicFrame>
    </p:spTree>
    <p:extLst>
      <p:ext uri="{BB962C8B-B14F-4D97-AF65-F5344CB8AC3E}">
        <p14:creationId xmlns:p14="http://schemas.microsoft.com/office/powerpoint/2010/main" val="9091028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alignment</a:t>
            </a:r>
            <a:endParaRPr lang="en-US" dirty="0"/>
          </a:p>
        </p:txBody>
      </p:sp>
      <p:sp>
        <p:nvSpPr>
          <p:cNvPr id="3" name="Content Placeholder 2"/>
          <p:cNvSpPr>
            <a:spLocks noGrp="1"/>
          </p:cNvSpPr>
          <p:nvPr>
            <p:ph idx="1"/>
          </p:nvPr>
        </p:nvSpPr>
        <p:spPr/>
        <p:txBody>
          <a:bodyPr/>
          <a:lstStyle/>
          <a:p>
            <a:r>
              <a:rPr lang="en-US" dirty="0" smtClean="0">
                <a:solidFill>
                  <a:srgbClr val="FF0000"/>
                </a:solidFill>
              </a:rPr>
              <a:t>PDSCH requirements for existing test cases will be finalized in RAN4 90bis meeting</a:t>
            </a:r>
          </a:p>
          <a:p>
            <a:pPr lvl="1"/>
            <a:r>
              <a:rPr lang="en-US" dirty="0" smtClean="0">
                <a:solidFill>
                  <a:srgbClr val="FF0000"/>
                </a:solidFill>
              </a:rPr>
              <a:t>Requirements can be updated only in case </a:t>
            </a:r>
            <a:r>
              <a:rPr lang="en-US" smtClean="0">
                <a:solidFill>
                  <a:srgbClr val="FF0000"/>
                </a:solidFill>
              </a:rPr>
              <a:t>technical issues are </a:t>
            </a:r>
            <a:r>
              <a:rPr lang="en-US" dirty="0" smtClean="0">
                <a:solidFill>
                  <a:srgbClr val="FF0000"/>
                </a:solidFill>
              </a:rPr>
              <a:t>observed</a:t>
            </a:r>
            <a:endParaRPr lang="en-US"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12</a:t>
            </a:fld>
            <a:endParaRPr lang="en-US" altLang="zh-CN"/>
          </a:p>
        </p:txBody>
      </p:sp>
    </p:spTree>
    <p:extLst>
      <p:ext uri="{BB962C8B-B14F-4D97-AF65-F5344CB8AC3E}">
        <p14:creationId xmlns:p14="http://schemas.microsoft.com/office/powerpoint/2010/main" val="1743820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Rel-15 work scope</a:t>
            </a:r>
            <a:endParaRPr lang="en-US" dirty="0"/>
          </a:p>
        </p:txBody>
      </p:sp>
      <p:sp>
        <p:nvSpPr>
          <p:cNvPr id="3" name="Content Placeholder 2"/>
          <p:cNvSpPr>
            <a:spLocks noGrp="1"/>
          </p:cNvSpPr>
          <p:nvPr>
            <p:ph idx="1"/>
          </p:nvPr>
        </p:nvSpPr>
        <p:spPr/>
        <p:txBody>
          <a:bodyPr/>
          <a:lstStyle/>
          <a:p>
            <a:r>
              <a:rPr lang="en-GB" sz="2000" dirty="0"/>
              <a:t>No new UE demodulation or CSI requirement, which was not discussed in the previous meetings, should be introduced in Rel-15.</a:t>
            </a:r>
            <a:endParaRPr lang="en-US" sz="2000" dirty="0"/>
          </a:p>
          <a:p>
            <a:pPr lvl="1"/>
            <a:r>
              <a:rPr lang="en-GB" sz="1800" dirty="0"/>
              <a:t>The proposal for new requirement, which was under discussion but no decision was made in the previous meetings, can be discussed further.</a:t>
            </a:r>
            <a:endParaRPr lang="en-US" sz="1800" dirty="0"/>
          </a:p>
          <a:p>
            <a:r>
              <a:rPr lang="en-GB" sz="2000" dirty="0"/>
              <a:t>For Rel-15 late drop (NR-NR DC and NE DC) will be further discussed after June 2019 with target timeline of Dec 2019.</a:t>
            </a:r>
            <a:endParaRPr lang="en-US" sz="2000"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4234415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Requirements Applicability </a:t>
            </a:r>
            <a:endParaRPr lang="en-US" dirty="0"/>
          </a:p>
        </p:txBody>
      </p:sp>
      <p:sp>
        <p:nvSpPr>
          <p:cNvPr id="3" name="Content Placeholder 2"/>
          <p:cNvSpPr>
            <a:spLocks noGrp="1"/>
          </p:cNvSpPr>
          <p:nvPr>
            <p:ph idx="1"/>
          </p:nvPr>
        </p:nvSpPr>
        <p:spPr/>
        <p:txBody>
          <a:bodyPr/>
          <a:lstStyle/>
          <a:p>
            <a:r>
              <a:rPr lang="en-GB" sz="2000" dirty="0" smtClean="0"/>
              <a:t>Issue 1: Requirements for SA and NSA</a:t>
            </a:r>
          </a:p>
          <a:p>
            <a:pPr lvl="1"/>
            <a:r>
              <a:rPr lang="en-GB" sz="1800" dirty="0"/>
              <a:t>Proposal: All minimum performance requirements defined in Sections 5-8 are applicable to both SA and NSA unless otherwise explicitly stated in Section 9 and 10.</a:t>
            </a:r>
          </a:p>
          <a:p>
            <a:r>
              <a:rPr lang="en-GB" sz="2000" dirty="0"/>
              <a:t>Issue </a:t>
            </a:r>
            <a:r>
              <a:rPr lang="en-GB" sz="2000" dirty="0" smtClean="0"/>
              <a:t>2: Requirements for different UE power classes</a:t>
            </a:r>
          </a:p>
          <a:p>
            <a:pPr lvl="1"/>
            <a:r>
              <a:rPr lang="en-GB" sz="1800" dirty="0" smtClean="0"/>
              <a:t>Proposal: All </a:t>
            </a:r>
            <a:r>
              <a:rPr lang="en-GB" sz="1800" dirty="0"/>
              <a:t>minimum performance requirements defined in Sections 5-10 are applicable to all UE power classes unless otherwise stated.</a:t>
            </a:r>
          </a:p>
          <a:p>
            <a:r>
              <a:rPr lang="en-GB" sz="2000" dirty="0" smtClean="0"/>
              <a:t>Issue 3: </a:t>
            </a:r>
            <a:r>
              <a:rPr lang="en-US" sz="2000" dirty="0"/>
              <a:t>Requirements applicable rules for FR2 </a:t>
            </a:r>
            <a:r>
              <a:rPr lang="en-US" sz="2000" dirty="0" smtClean="0"/>
              <a:t>Bands</a:t>
            </a:r>
          </a:p>
          <a:p>
            <a:pPr lvl="1"/>
            <a:r>
              <a:rPr lang="en-US" sz="1800" dirty="0"/>
              <a:t>Proposal: Specify FR2 frequency band applicability rules in the TS </a:t>
            </a:r>
            <a:r>
              <a:rPr lang="en-US" sz="1800" dirty="0" smtClean="0"/>
              <a:t>38.101-4</a:t>
            </a:r>
          </a:p>
          <a:p>
            <a:r>
              <a:rPr lang="en-GB" sz="2000" dirty="0"/>
              <a:t>Issue 4: Test applicability in FR2 considering TE achievable SNR limitation</a:t>
            </a:r>
          </a:p>
          <a:p>
            <a:pPr lvl="1"/>
            <a:r>
              <a:rPr lang="en-US" sz="1800" dirty="0"/>
              <a:t>Further clarify in TS 38.101-4 that for FR2 requirements “In case the required SNR is larger than the SNR upper bound that can be emulated by test system, the corresponding requirement can currently not be tested.”  </a:t>
            </a:r>
            <a:endParaRPr lang="en-GB" sz="1800" dirty="0"/>
          </a:p>
          <a:p>
            <a:pPr lvl="1"/>
            <a:r>
              <a:rPr lang="en-US" sz="1800" dirty="0" smtClean="0"/>
              <a:t>Proposal</a:t>
            </a:r>
          </a:p>
          <a:p>
            <a:pPr lvl="2"/>
            <a:r>
              <a:rPr lang="en-US" sz="1600" dirty="0"/>
              <a:t>Option 1: SNR upper bound is derived by TE vendors for each particular setup and test case </a:t>
            </a:r>
            <a:r>
              <a:rPr lang="en-US" altLang="zh-CN" sz="1600" dirty="0"/>
              <a:t>-&gt; TE </a:t>
            </a:r>
            <a:r>
              <a:rPr lang="en-US" altLang="zh-CN" sz="1600" dirty="0" smtClean="0"/>
              <a:t>declare</a:t>
            </a:r>
            <a:endParaRPr lang="en-US" sz="1600" dirty="0"/>
          </a:p>
          <a:p>
            <a:pPr lvl="2"/>
            <a:r>
              <a:rPr lang="en-US" sz="1600" dirty="0"/>
              <a:t>Option 2: SNR upper bound is specified by RAN4 in </a:t>
            </a:r>
            <a:r>
              <a:rPr lang="en-US" sz="1600" dirty="0" smtClean="0"/>
              <a:t>TR 38.810</a:t>
            </a:r>
            <a:endParaRPr lang="en-US" sz="1600" dirty="0"/>
          </a:p>
          <a:p>
            <a:pPr lvl="1"/>
            <a:endParaRPr lang="en-GB" sz="18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spTree>
    <p:extLst>
      <p:ext uri="{BB962C8B-B14F-4D97-AF65-F5344CB8AC3E}">
        <p14:creationId xmlns:p14="http://schemas.microsoft.com/office/powerpoint/2010/main" val="80968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TDD requirements</a:t>
            </a:r>
            <a:endParaRPr lang="en-US" dirty="0"/>
          </a:p>
        </p:txBody>
      </p:sp>
      <p:sp>
        <p:nvSpPr>
          <p:cNvPr id="3" name="Content Placeholder 2"/>
          <p:cNvSpPr>
            <a:spLocks noGrp="1"/>
          </p:cNvSpPr>
          <p:nvPr>
            <p:ph idx="1"/>
          </p:nvPr>
        </p:nvSpPr>
        <p:spPr/>
        <p:txBody>
          <a:bodyPr/>
          <a:lstStyle/>
          <a:p>
            <a:pPr marL="342900" lvl="3" indent="-342900">
              <a:buFont typeface="Arial" panose="020B0604020202020204" pitchFamily="34" charset="0"/>
              <a:buChar char="•"/>
            </a:pPr>
            <a:r>
              <a:rPr lang="en-US" sz="2000" dirty="0"/>
              <a:t>Issue </a:t>
            </a:r>
            <a:r>
              <a:rPr lang="en-US" sz="2000" dirty="0" smtClean="0"/>
              <a:t>1: TDD UL/DL configuration {DDDSUU}+{DDDD} for FR1 requirements</a:t>
            </a:r>
          </a:p>
          <a:p>
            <a:pPr lvl="1"/>
            <a:r>
              <a:rPr lang="en-US" sz="1800" dirty="0" smtClean="0"/>
              <a:t>Proposal: </a:t>
            </a:r>
          </a:p>
          <a:p>
            <a:pPr lvl="2"/>
            <a:r>
              <a:rPr lang="en-US" sz="1600" dirty="0"/>
              <a:t>Option 1: No introduce test case(s) for TDD  DL/UL configuration: {DDDSUU}+{DDDD}  </a:t>
            </a:r>
            <a:r>
              <a:rPr lang="en-US" altLang="zh-CN" sz="1600" dirty="0"/>
              <a:t>under 30kHz in </a:t>
            </a:r>
            <a:r>
              <a:rPr lang="en-US" altLang="zh-CN" sz="1600" dirty="0" smtClean="0"/>
              <a:t>Rel-15</a:t>
            </a:r>
          </a:p>
          <a:p>
            <a:pPr lvl="2"/>
            <a:r>
              <a:rPr lang="en-US" altLang="zh-CN" sz="1600" dirty="0" smtClean="0"/>
              <a:t>Option </a:t>
            </a:r>
            <a:r>
              <a:rPr lang="en-US" altLang="zh-CN" sz="1600" dirty="0"/>
              <a:t>2: </a:t>
            </a:r>
            <a:r>
              <a:rPr lang="en-US" sz="1600" dirty="0"/>
              <a:t>Introduce one additional test case for {DDDSUU}+{DDDD} for PDSCH </a:t>
            </a:r>
            <a:r>
              <a:rPr lang="en-US" sz="1600" dirty="0" smtClean="0"/>
              <a:t>demodulation</a:t>
            </a:r>
            <a:endParaRPr lang="en-US"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16680686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PDSCH requirements</a:t>
            </a:r>
            <a:endParaRPr lang="en-US" dirty="0"/>
          </a:p>
        </p:txBody>
      </p:sp>
      <p:sp>
        <p:nvSpPr>
          <p:cNvPr id="3" name="Content Placeholder 2"/>
          <p:cNvSpPr>
            <a:spLocks noGrp="1"/>
          </p:cNvSpPr>
          <p:nvPr>
            <p:ph idx="1"/>
          </p:nvPr>
        </p:nvSpPr>
        <p:spPr/>
        <p:txBody>
          <a:bodyPr/>
          <a:lstStyle/>
          <a:p>
            <a:r>
              <a:rPr lang="en-US" sz="2000" dirty="0" smtClean="0"/>
              <a:t>Issue 1: Additional </a:t>
            </a:r>
            <a:r>
              <a:rPr lang="en-US" sz="2000" dirty="0"/>
              <a:t>test with 8 HARQ process for FDD and 16 HARQ process for </a:t>
            </a:r>
            <a:r>
              <a:rPr lang="en-US" sz="2000" dirty="0" smtClean="0"/>
              <a:t>TDD</a:t>
            </a:r>
          </a:p>
          <a:p>
            <a:pPr lvl="1"/>
            <a:r>
              <a:rPr lang="en-US" sz="1800" dirty="0" smtClean="0"/>
              <a:t>Previous agreement</a:t>
            </a:r>
          </a:p>
          <a:p>
            <a:pPr lvl="2"/>
            <a:r>
              <a:rPr lang="en-GB" altLang="zh-CN" sz="1600" dirty="0"/>
              <a:t>FFS whether to introduce additional requirement with 70% test point with 8 HARQ process for FDD and 16 HARQ process for TDD</a:t>
            </a:r>
            <a:endParaRPr lang="en-US" altLang="zh-CN" sz="1600" dirty="0"/>
          </a:p>
          <a:p>
            <a:pPr lvl="3"/>
            <a:r>
              <a:rPr lang="en-US" altLang="zh-CN" sz="1400" dirty="0"/>
              <a:t>Option 1: No Test since soft buffer test has been defined (Intel, QC)</a:t>
            </a:r>
            <a:endParaRPr lang="zh-CN" altLang="zh-CN" sz="1400" dirty="0"/>
          </a:p>
          <a:p>
            <a:pPr lvl="3"/>
            <a:r>
              <a:rPr lang="en-US" altLang="zh-CN" sz="1400" dirty="0"/>
              <a:t>Option 2: Introduce PDSCH demodulation tests with 70% test point with 8 HARQ processes for FDD and 16 HARQ processes for TDD </a:t>
            </a:r>
            <a:endParaRPr lang="en-US" altLang="zh-CN" sz="1400" dirty="0" smtClean="0"/>
          </a:p>
          <a:p>
            <a:pPr lvl="1"/>
            <a:r>
              <a:rPr lang="en-US" altLang="zh-CN" sz="1800" dirty="0" smtClean="0">
                <a:solidFill>
                  <a:srgbClr val="FF0000"/>
                </a:solidFill>
              </a:rPr>
              <a:t>Current options: </a:t>
            </a:r>
          </a:p>
          <a:p>
            <a:pPr lvl="2"/>
            <a:r>
              <a:rPr lang="en-US" sz="1600" dirty="0" smtClean="0">
                <a:solidFill>
                  <a:srgbClr val="FF0000"/>
                </a:solidFill>
              </a:rPr>
              <a:t>Option </a:t>
            </a:r>
            <a:r>
              <a:rPr lang="en-US" sz="1600" dirty="0" smtClean="0">
                <a:solidFill>
                  <a:srgbClr val="FF0000"/>
                </a:solidFill>
              </a:rPr>
              <a:t>1: </a:t>
            </a:r>
            <a:r>
              <a:rPr lang="en-GB" sz="1600" dirty="0" smtClean="0">
                <a:solidFill>
                  <a:srgbClr val="FF0000"/>
                </a:solidFill>
              </a:rPr>
              <a:t>Do </a:t>
            </a:r>
            <a:r>
              <a:rPr lang="en-GB" sz="1600" dirty="0">
                <a:solidFill>
                  <a:srgbClr val="FF0000"/>
                </a:solidFill>
              </a:rPr>
              <a:t>not define PDSCH </a:t>
            </a:r>
            <a:r>
              <a:rPr lang="en-GB" sz="1600" dirty="0" smtClean="0">
                <a:solidFill>
                  <a:srgbClr val="FF0000"/>
                </a:solidFill>
              </a:rPr>
              <a:t>test </a:t>
            </a:r>
            <a:r>
              <a:rPr lang="en-GB" sz="1600" dirty="0">
                <a:solidFill>
                  <a:srgbClr val="FF0000"/>
                </a:solidFill>
              </a:rPr>
              <a:t>cases with 8 (FDD) / 16 (TDD) HARQ processes except 30% TP test cases</a:t>
            </a:r>
            <a:r>
              <a:rPr lang="en-GB" sz="1600" dirty="0" smtClean="0">
                <a:solidFill>
                  <a:srgbClr val="FF0000"/>
                </a:solidFill>
              </a:rPr>
              <a:t>.</a:t>
            </a:r>
          </a:p>
          <a:p>
            <a:pPr lvl="2"/>
            <a:r>
              <a:rPr lang="en-US" sz="1600" dirty="0" smtClean="0">
                <a:solidFill>
                  <a:srgbClr val="FF0000"/>
                </a:solidFill>
              </a:rPr>
              <a:t>Option </a:t>
            </a:r>
            <a:r>
              <a:rPr lang="en-US" sz="1600" dirty="0">
                <a:solidFill>
                  <a:srgbClr val="FF0000"/>
                </a:solidFill>
              </a:rPr>
              <a:t>2: Apply 8/16 HARQ processes for SDR requirements for FDD/TDD. </a:t>
            </a:r>
            <a:endParaRPr lang="en-US" sz="1600" dirty="0" smtClean="0">
              <a:solidFill>
                <a:srgbClr val="FF0000"/>
              </a:solidFill>
            </a:endParaRPr>
          </a:p>
          <a:p>
            <a:pPr lvl="2"/>
            <a:r>
              <a:rPr lang="en-US" sz="1600" dirty="0" smtClean="0">
                <a:solidFill>
                  <a:srgbClr val="FF0000"/>
                </a:solidFill>
              </a:rPr>
              <a:t>Option </a:t>
            </a:r>
            <a:r>
              <a:rPr lang="en-US" sz="1600" dirty="0">
                <a:solidFill>
                  <a:srgbClr val="FF0000"/>
                </a:solidFill>
              </a:rPr>
              <a:t>3: Introduce PDSCH demodulation tests with 70% test point with 8 HARQ processes for FDD and 16 HARQ processes for </a:t>
            </a:r>
            <a:r>
              <a:rPr lang="en-US" sz="1600" dirty="0" smtClean="0">
                <a:solidFill>
                  <a:srgbClr val="FF0000"/>
                </a:solidFill>
              </a:rPr>
              <a:t>TDD</a:t>
            </a:r>
            <a:endParaRPr lang="en-US" sz="1600" dirty="0">
              <a:solidFill>
                <a:srgbClr val="FF0000"/>
              </a:solidFill>
            </a:endParaRPr>
          </a:p>
          <a:p>
            <a:pPr lvl="2"/>
            <a:r>
              <a:rPr lang="en-US" sz="1600" dirty="0">
                <a:solidFill>
                  <a:srgbClr val="FF0000"/>
                </a:solidFill>
              </a:rPr>
              <a:t>Option 4: Apply [6]/[12] HARQ processes for SDR requirements for FDD/TDD.</a:t>
            </a:r>
          </a:p>
          <a:p>
            <a:pPr lvl="1"/>
            <a:r>
              <a:rPr lang="en-US" altLang="zh-CN" sz="1800" dirty="0" smtClean="0">
                <a:solidFill>
                  <a:srgbClr val="FF0000"/>
                </a:solidFill>
              </a:rPr>
              <a:t>Proposal: </a:t>
            </a:r>
            <a:endParaRPr lang="en-US" sz="14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Tree>
    <p:extLst>
      <p:ext uri="{BB962C8B-B14F-4D97-AF65-F5344CB8AC3E}">
        <p14:creationId xmlns:p14="http://schemas.microsoft.com/office/powerpoint/2010/main" val="1503027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PDSCH requirements</a:t>
            </a:r>
          </a:p>
        </p:txBody>
      </p:sp>
      <p:sp>
        <p:nvSpPr>
          <p:cNvPr id="3" name="Content Placeholder 2"/>
          <p:cNvSpPr>
            <a:spLocks noGrp="1"/>
          </p:cNvSpPr>
          <p:nvPr>
            <p:ph idx="1"/>
          </p:nvPr>
        </p:nvSpPr>
        <p:spPr/>
        <p:txBody>
          <a:bodyPr/>
          <a:lstStyle/>
          <a:p>
            <a:pPr marL="342900" lvl="3" indent="-342900">
              <a:buFont typeface="Arial" panose="020B0604020202020204" pitchFamily="34" charset="0"/>
              <a:buChar char="•"/>
            </a:pPr>
            <a:r>
              <a:rPr lang="en-US" sz="2000" dirty="0"/>
              <a:t>Issue </a:t>
            </a:r>
            <a:r>
              <a:rPr lang="en-US" sz="2000" dirty="0" smtClean="0"/>
              <a:t>2: </a:t>
            </a:r>
            <a:r>
              <a:rPr lang="en-US" sz="2000" dirty="0"/>
              <a:t>TRS configuration for </a:t>
            </a:r>
            <a:r>
              <a:rPr lang="en-US" sz="2000" dirty="0" smtClean="0"/>
              <a:t>FR2</a:t>
            </a:r>
          </a:p>
          <a:p>
            <a:pPr lvl="1"/>
            <a:r>
              <a:rPr lang="en-US" sz="1800" dirty="0"/>
              <a:t>Previous </a:t>
            </a:r>
            <a:r>
              <a:rPr lang="en-US" sz="1800" dirty="0" smtClean="0"/>
              <a:t>agreement</a:t>
            </a:r>
          </a:p>
          <a:p>
            <a:pPr lvl="2"/>
            <a:r>
              <a:rPr lang="en-US" sz="1600" dirty="0"/>
              <a:t>Option 1: Do not change TRS configuration</a:t>
            </a:r>
          </a:p>
          <a:p>
            <a:pPr lvl="2"/>
            <a:r>
              <a:rPr lang="en-US" sz="1600" dirty="0"/>
              <a:t>Option 2: 20ms with 1 slot duration and OFDM symbol indexes 5, 9</a:t>
            </a:r>
          </a:p>
          <a:p>
            <a:pPr lvl="2"/>
            <a:r>
              <a:rPr lang="en-US" sz="1600" dirty="0"/>
              <a:t>Option 3: 40ms with 1 slot duration</a:t>
            </a:r>
          </a:p>
          <a:p>
            <a:pPr lvl="2"/>
            <a:r>
              <a:rPr lang="en-US" sz="1600" dirty="0"/>
              <a:t>Other options are not precluded</a:t>
            </a:r>
          </a:p>
          <a:p>
            <a:pPr lvl="2"/>
            <a:r>
              <a:rPr lang="en-US" sz="1600" dirty="0"/>
              <a:t>TRS configuration change can be applicable for one of test cases. Exact test cases is FFS. </a:t>
            </a:r>
          </a:p>
          <a:p>
            <a:pPr lvl="2"/>
            <a:r>
              <a:rPr lang="en-US" sz="1600" dirty="0"/>
              <a:t>FFS whether to introduce configuration for normal demodulation or SDR test </a:t>
            </a:r>
            <a:r>
              <a:rPr lang="en-US" sz="1600" dirty="0" smtClean="0"/>
              <a:t>cases</a:t>
            </a:r>
          </a:p>
          <a:p>
            <a:pPr lvl="1"/>
            <a:r>
              <a:rPr lang="en-US" sz="1800" dirty="0" smtClean="0"/>
              <a:t>Proposal: </a:t>
            </a:r>
          </a:p>
          <a:p>
            <a:pPr lvl="2"/>
            <a:r>
              <a:rPr lang="en-GB" sz="1600" dirty="0" smtClean="0"/>
              <a:t>Option </a:t>
            </a:r>
            <a:r>
              <a:rPr lang="en-GB" sz="1600" dirty="0"/>
              <a:t>1: No change: Use 2 slots TRS configuration for Rel-15 Normal and SDR requirements (</a:t>
            </a:r>
            <a:r>
              <a:rPr lang="en-GB" sz="1600" dirty="0" smtClean="0"/>
              <a:t>Intel, QC)</a:t>
            </a:r>
            <a:endParaRPr lang="en-GB" sz="1600" dirty="0"/>
          </a:p>
          <a:p>
            <a:pPr lvl="2"/>
            <a:r>
              <a:rPr lang="en-GB" sz="1600" dirty="0" smtClean="0"/>
              <a:t>Option </a:t>
            </a:r>
            <a:r>
              <a:rPr lang="en-GB" sz="1600" dirty="0"/>
              <a:t>2: Replace FR2 Test 1-1 with TRS configuration: 20ms with 1 slot and OFDM symbol 6, 10 (NTT DoCoMo</a:t>
            </a:r>
            <a:r>
              <a:rPr lang="en-GB" sz="1600" dirty="0" smtClean="0"/>
              <a:t>)</a:t>
            </a:r>
          </a:p>
          <a:p>
            <a:pPr lvl="3"/>
            <a:r>
              <a:rPr lang="en-GB" sz="1400" dirty="0" smtClean="0"/>
              <a:t>Option 2a: 2 additional DMRS </a:t>
            </a:r>
          </a:p>
          <a:p>
            <a:pPr lvl="3"/>
            <a:r>
              <a:rPr lang="en-GB" sz="1400" dirty="0"/>
              <a:t>Option </a:t>
            </a:r>
            <a:r>
              <a:rPr lang="en-GB" sz="1400" dirty="0" smtClean="0"/>
              <a:t>2b: 1 additional DMRS</a:t>
            </a:r>
          </a:p>
          <a:p>
            <a:pPr lvl="2"/>
            <a:r>
              <a:rPr lang="en-US" altLang="zh-CN" sz="1600" dirty="0" smtClean="0"/>
              <a:t>Bring evaluation results for option 2 and decide among above two options in next meeting</a:t>
            </a:r>
            <a:endParaRPr lang="en-US" dirty="0"/>
          </a:p>
          <a:p>
            <a:pPr lvl="1"/>
            <a:endParaRPr lang="en-US" dirty="0"/>
          </a:p>
          <a:p>
            <a:pPr lvl="2"/>
            <a:endParaRPr lang="en-US" sz="1600"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Tree>
    <p:extLst>
      <p:ext uri="{BB962C8B-B14F-4D97-AF65-F5344CB8AC3E}">
        <p14:creationId xmlns:p14="http://schemas.microsoft.com/office/powerpoint/2010/main" val="8155012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PDSCH requirements</a:t>
            </a:r>
          </a:p>
        </p:txBody>
      </p:sp>
      <p:sp>
        <p:nvSpPr>
          <p:cNvPr id="3" name="Content Placeholder 2"/>
          <p:cNvSpPr>
            <a:spLocks noGrp="1"/>
          </p:cNvSpPr>
          <p:nvPr>
            <p:ph idx="1"/>
          </p:nvPr>
        </p:nvSpPr>
        <p:spPr/>
        <p:txBody>
          <a:bodyPr/>
          <a:lstStyle/>
          <a:p>
            <a:pPr marL="342900" lvl="3" indent="-342900">
              <a:buFont typeface="Arial" panose="020B0604020202020204" pitchFamily="34" charset="0"/>
              <a:buChar char="•"/>
            </a:pPr>
            <a:r>
              <a:rPr lang="en-GB" sz="2000" dirty="0"/>
              <a:t>Issue 3: Dynamic TDD DL-UL configuration </a:t>
            </a:r>
            <a:r>
              <a:rPr lang="en-GB" sz="2000" dirty="0" smtClean="0"/>
              <a:t>test</a:t>
            </a:r>
          </a:p>
          <a:p>
            <a:pPr lvl="1"/>
            <a:r>
              <a:rPr lang="en-GB" sz="1800" dirty="0"/>
              <a:t>Previous agreement:</a:t>
            </a:r>
          </a:p>
          <a:p>
            <a:pPr lvl="2"/>
            <a:r>
              <a:rPr lang="en-US" sz="1600" dirty="0"/>
              <a:t>Option 1: Use dynamic UL/DL determination for some existing PDSCH demodulation test case(s).</a:t>
            </a:r>
            <a:endParaRPr lang="en-GB" sz="1600" dirty="0"/>
          </a:p>
          <a:p>
            <a:pPr lvl="2"/>
            <a:r>
              <a:rPr lang="en-US" sz="1600" dirty="0"/>
              <a:t>Option 2: Do not define </a:t>
            </a:r>
            <a:r>
              <a:rPr lang="en-US" sz="1600" dirty="0" smtClean="0"/>
              <a:t>test</a:t>
            </a:r>
          </a:p>
          <a:p>
            <a:pPr lvl="2"/>
            <a:r>
              <a:rPr lang="en-GB" sz="1600" dirty="0" smtClean="0"/>
              <a:t>Further </a:t>
            </a:r>
            <a:r>
              <a:rPr lang="en-GB" sz="1600" dirty="0"/>
              <a:t>make downselection in RAN4 #90</a:t>
            </a:r>
            <a:endParaRPr lang="en-US" sz="1600" dirty="0" smtClean="0"/>
          </a:p>
          <a:p>
            <a:pPr lvl="1"/>
            <a:r>
              <a:rPr lang="en-US" sz="1800" dirty="0" smtClean="0">
                <a:solidFill>
                  <a:srgbClr val="FF0000"/>
                </a:solidFill>
              </a:rPr>
              <a:t>Current options:</a:t>
            </a:r>
          </a:p>
          <a:p>
            <a:pPr lvl="2"/>
            <a:r>
              <a:rPr lang="en-US" sz="1600" dirty="0" smtClean="0">
                <a:solidFill>
                  <a:srgbClr val="FF0000"/>
                </a:solidFill>
              </a:rPr>
              <a:t>Option </a:t>
            </a:r>
            <a:r>
              <a:rPr lang="en-US" sz="1600" dirty="0">
                <a:solidFill>
                  <a:srgbClr val="FF0000"/>
                </a:solidFill>
              </a:rPr>
              <a:t>1: Use dynamic UL/DL determination for some existing PDSCH demodulation test case(s)-both FR1 and FR2 </a:t>
            </a:r>
            <a:endParaRPr lang="en-US" sz="1600" dirty="0" smtClean="0">
              <a:solidFill>
                <a:srgbClr val="FF0000"/>
              </a:solidFill>
            </a:endParaRPr>
          </a:p>
          <a:p>
            <a:pPr lvl="2"/>
            <a:r>
              <a:rPr lang="en-US" sz="1600" dirty="0" smtClean="0">
                <a:solidFill>
                  <a:srgbClr val="FF0000"/>
                </a:solidFill>
              </a:rPr>
              <a:t>Option </a:t>
            </a:r>
            <a:r>
              <a:rPr lang="en-US" sz="1600" dirty="0">
                <a:solidFill>
                  <a:srgbClr val="FF0000"/>
                </a:solidFill>
              </a:rPr>
              <a:t>2: Use dynamic UL/DL determination for some existing PDSCH demodulation test case(s)-  FR2 only </a:t>
            </a:r>
            <a:endParaRPr lang="en-US" sz="1600" dirty="0" smtClean="0">
              <a:solidFill>
                <a:srgbClr val="FF0000"/>
              </a:solidFill>
            </a:endParaRPr>
          </a:p>
          <a:p>
            <a:pPr lvl="2"/>
            <a:r>
              <a:rPr lang="en-US" sz="1600" dirty="0" smtClean="0">
                <a:solidFill>
                  <a:srgbClr val="FF0000"/>
                </a:solidFill>
              </a:rPr>
              <a:t>Option </a:t>
            </a:r>
            <a:r>
              <a:rPr lang="en-US" sz="1600" dirty="0">
                <a:solidFill>
                  <a:srgbClr val="FF0000"/>
                </a:solidFill>
              </a:rPr>
              <a:t>3: Define the RAN4 performance requirements definition for dynamic TDD UL/DL configuration in Rel-16 CLI WI. </a:t>
            </a:r>
            <a:endParaRPr lang="en-US" sz="1600" dirty="0" smtClean="0">
              <a:solidFill>
                <a:srgbClr val="FF0000"/>
              </a:solidFill>
            </a:endParaRPr>
          </a:p>
          <a:p>
            <a:pPr lvl="1"/>
            <a:r>
              <a:rPr lang="en-US" sz="1800" dirty="0">
                <a:solidFill>
                  <a:srgbClr val="FF0000"/>
                </a:solidFill>
              </a:rPr>
              <a:t>Proposal</a:t>
            </a:r>
            <a:r>
              <a:rPr lang="en-US" sz="1800" dirty="0">
                <a:solidFill>
                  <a:srgbClr val="FF0000"/>
                </a:solidFill>
              </a:rPr>
              <a:t>: </a:t>
            </a:r>
            <a:r>
              <a:rPr lang="en-US" sz="1800" dirty="0">
                <a:solidFill>
                  <a:srgbClr val="FF0000"/>
                </a:solidFill>
              </a:rPr>
              <a:t>TBD</a:t>
            </a:r>
            <a:endParaRPr lang="en-GB" sz="18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Tree>
    <p:extLst>
      <p:ext uri="{BB962C8B-B14F-4D97-AF65-F5344CB8AC3E}">
        <p14:creationId xmlns:p14="http://schemas.microsoft.com/office/powerpoint/2010/main" val="28053476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PDSCH requirements</a:t>
            </a:r>
          </a:p>
        </p:txBody>
      </p:sp>
      <p:sp>
        <p:nvSpPr>
          <p:cNvPr id="3" name="Content Placeholder 2"/>
          <p:cNvSpPr>
            <a:spLocks noGrp="1"/>
          </p:cNvSpPr>
          <p:nvPr>
            <p:ph idx="1"/>
          </p:nvPr>
        </p:nvSpPr>
        <p:spPr/>
        <p:txBody>
          <a:bodyPr/>
          <a:lstStyle/>
          <a:p>
            <a:pPr marL="342900" lvl="3" indent="-342900">
              <a:buFont typeface="Arial" panose="020B0604020202020204" pitchFamily="34" charset="0"/>
              <a:buChar char="•"/>
            </a:pPr>
            <a:r>
              <a:rPr lang="en-GB" sz="2000" dirty="0"/>
              <a:t>Issue </a:t>
            </a:r>
            <a:r>
              <a:rPr lang="ru-RU" sz="2000" dirty="0"/>
              <a:t>4</a:t>
            </a:r>
            <a:r>
              <a:rPr lang="en-GB" sz="2000" dirty="0"/>
              <a:t>: </a:t>
            </a:r>
            <a:r>
              <a:rPr lang="en-US" sz="2000" dirty="0" smtClean="0"/>
              <a:t>Common parameters </a:t>
            </a:r>
            <a:r>
              <a:rPr lang="en-US" sz="2000" dirty="0"/>
              <a:t>for PDSCH (Normal and SDR) and CSI test cases</a:t>
            </a:r>
          </a:p>
          <a:p>
            <a:pPr lvl="1"/>
            <a:r>
              <a:rPr lang="en-US" sz="1800" dirty="0"/>
              <a:t>PDCCH </a:t>
            </a:r>
            <a:r>
              <a:rPr lang="en-US" sz="1800" dirty="0" smtClean="0"/>
              <a:t>parameters:</a:t>
            </a:r>
          </a:p>
          <a:p>
            <a:pPr lvl="2"/>
            <a:r>
              <a:rPr lang="en-GB" sz="1600" dirty="0" smtClean="0"/>
              <a:t>Number </a:t>
            </a:r>
            <a:r>
              <a:rPr lang="en-GB" sz="1600" dirty="0"/>
              <a:t>of PDCCH candidates = 1</a:t>
            </a:r>
          </a:p>
          <a:p>
            <a:pPr lvl="2"/>
            <a:r>
              <a:rPr lang="en-GB" sz="1600" dirty="0" smtClean="0"/>
              <a:t>PDCCH </a:t>
            </a:r>
            <a:r>
              <a:rPr lang="en-GB" sz="1600" dirty="0"/>
              <a:t>aggregation level = </a:t>
            </a:r>
            <a:r>
              <a:rPr lang="en-GB" sz="1600" dirty="0" smtClean="0"/>
              <a:t>[8]</a:t>
            </a:r>
          </a:p>
          <a:p>
            <a:pPr lvl="3"/>
            <a:r>
              <a:rPr lang="en-GB" sz="1400" dirty="0" smtClean="0">
                <a:solidFill>
                  <a:srgbClr val="FF0000"/>
                </a:solidFill>
              </a:rPr>
              <a:t>FFS for SDR tests with following SCS/CBW combinations: 15/5, 30/5, 30/10, 30/15</a:t>
            </a:r>
          </a:p>
          <a:p>
            <a:pPr lvl="4"/>
            <a:r>
              <a:rPr lang="en-GB" sz="1400" dirty="0" smtClean="0">
                <a:solidFill>
                  <a:srgbClr val="FF0000"/>
                </a:solidFill>
              </a:rPr>
              <a:t>Option 1: AL4 for 15/5, </a:t>
            </a:r>
            <a:r>
              <a:rPr lang="en-GB" sz="1400" dirty="0">
                <a:solidFill>
                  <a:srgbClr val="FF0000"/>
                </a:solidFill>
              </a:rPr>
              <a:t>30/10, </a:t>
            </a:r>
            <a:r>
              <a:rPr lang="en-GB" sz="1400" dirty="0" smtClean="0">
                <a:solidFill>
                  <a:srgbClr val="FF0000"/>
                </a:solidFill>
              </a:rPr>
              <a:t>30/15, AL1 for 30/5</a:t>
            </a:r>
            <a:endParaRPr lang="en-GB" sz="1400" dirty="0">
              <a:solidFill>
                <a:srgbClr val="FF0000"/>
              </a:solidFill>
            </a:endParaRPr>
          </a:p>
          <a:p>
            <a:pPr lvl="4"/>
            <a:r>
              <a:rPr lang="en-GB" sz="1400" dirty="0" smtClean="0">
                <a:solidFill>
                  <a:srgbClr val="FF0000"/>
                </a:solidFill>
              </a:rPr>
              <a:t>Other options are not precluded</a:t>
            </a:r>
            <a:endParaRPr lang="en-GB" sz="1400" dirty="0">
              <a:solidFill>
                <a:srgbClr val="FF0000"/>
              </a:solidFill>
            </a:endParaRPr>
          </a:p>
          <a:p>
            <a:pPr lvl="2"/>
            <a:r>
              <a:rPr lang="en-GB" sz="1600" dirty="0"/>
              <a:t>PDCCH DCI format 1-1</a:t>
            </a:r>
          </a:p>
          <a:p>
            <a:pPr lvl="1"/>
            <a:r>
              <a:rPr lang="en-US" dirty="0" smtClean="0"/>
              <a:t>Other</a:t>
            </a:r>
          </a:p>
          <a:p>
            <a:pPr lvl="2"/>
            <a:r>
              <a:rPr lang="en-US" sz="1600" dirty="0" smtClean="0"/>
              <a:t>K1 </a:t>
            </a:r>
            <a:r>
              <a:rPr lang="en-US" sz="1600" dirty="0"/>
              <a:t>for FDD test cases = 2</a:t>
            </a:r>
            <a:endParaRPr lang="en-GB" sz="1600" dirty="0"/>
          </a:p>
          <a:p>
            <a:pPr lvl="2"/>
            <a:r>
              <a:rPr lang="en-US" sz="1600" dirty="0"/>
              <a:t>HARQ ACK/NACK Bundling = Multiplexed</a:t>
            </a:r>
            <a:endParaRPr lang="en-GB" sz="1600" dirty="0"/>
          </a:p>
          <a:p>
            <a:pPr lvl="2"/>
            <a:r>
              <a:rPr lang="en-US" sz="1600" dirty="0"/>
              <a:t>Slots for PDCCH monitoring (FR2) = each slot</a:t>
            </a:r>
            <a:endParaRPr lang="en-GB" sz="1600" dirty="0"/>
          </a:p>
          <a:p>
            <a:endParaRPr lang="en-GB" dirty="0"/>
          </a:p>
          <a:p>
            <a:pPr lvl="2"/>
            <a:endParaRPr lang="en-GB"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17488800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PDSCH requirements</a:t>
            </a:r>
          </a:p>
        </p:txBody>
      </p:sp>
      <p:sp>
        <p:nvSpPr>
          <p:cNvPr id="3" name="Content Placeholder 2"/>
          <p:cNvSpPr>
            <a:spLocks noGrp="1"/>
          </p:cNvSpPr>
          <p:nvPr>
            <p:ph idx="1"/>
          </p:nvPr>
        </p:nvSpPr>
        <p:spPr/>
        <p:txBody>
          <a:bodyPr/>
          <a:lstStyle/>
          <a:p>
            <a:pPr marL="342900" lvl="3" indent="-342900">
              <a:buFont typeface="Arial" panose="020B0604020202020204" pitchFamily="34" charset="0"/>
              <a:buChar char="•"/>
            </a:pPr>
            <a:r>
              <a:rPr lang="en-US" sz="2000" dirty="0"/>
              <a:t>Issue 5</a:t>
            </a:r>
            <a:r>
              <a:rPr lang="en-US" sz="2000" dirty="0" smtClean="0"/>
              <a:t>: TCI configuration</a:t>
            </a:r>
          </a:p>
          <a:p>
            <a:pPr lvl="1"/>
            <a:r>
              <a:rPr lang="en-US" sz="1800" dirty="0"/>
              <a:t>Previous agreement</a:t>
            </a:r>
          </a:p>
          <a:p>
            <a:pPr lvl="2"/>
            <a:r>
              <a:rPr lang="en-US" sz="1600" dirty="0"/>
              <a:t>Only one TCI state configured for NR UE performance test cases in Rel-15( [QCL behavior Type A and  </a:t>
            </a:r>
            <a:r>
              <a:rPr lang="en-US" sz="1600" dirty="0" err="1"/>
              <a:t>TypeD</a:t>
            </a:r>
            <a:r>
              <a:rPr lang="en-US" sz="1600" dirty="0"/>
              <a:t> (FR2 only)])</a:t>
            </a:r>
          </a:p>
          <a:p>
            <a:pPr lvl="2"/>
            <a:r>
              <a:rPr lang="en-US" sz="1600" dirty="0"/>
              <a:t>Detailed parameters </a:t>
            </a:r>
            <a:r>
              <a:rPr lang="en-US" sz="1600" dirty="0" smtClean="0"/>
              <a:t>FFS</a:t>
            </a:r>
            <a:endParaRPr lang="en-US" dirty="0"/>
          </a:p>
          <a:p>
            <a:pPr lvl="1"/>
            <a:r>
              <a:rPr lang="en-US" sz="1800" dirty="0" smtClean="0"/>
              <a:t>Proposal</a:t>
            </a:r>
          </a:p>
          <a:p>
            <a:pPr lvl="1"/>
            <a:endParaRPr lang="en-US" sz="1800" dirty="0"/>
          </a:p>
          <a:p>
            <a:pPr lvl="1"/>
            <a:endParaRPr lang="en-US" sz="1800" dirty="0" smtClean="0"/>
          </a:p>
          <a:p>
            <a:pPr lvl="1"/>
            <a:endParaRPr lang="en-US" sz="1800" dirty="0" smtClean="0"/>
          </a:p>
          <a:p>
            <a:pPr lvl="1"/>
            <a:endParaRPr lang="en-US" dirty="0"/>
          </a:p>
          <a:p>
            <a:pPr lvl="1"/>
            <a:endParaRPr lang="en-US" dirty="0" smtClean="0"/>
          </a:p>
          <a:p>
            <a:pPr lvl="3"/>
            <a:r>
              <a:rPr lang="en-US" dirty="0" smtClean="0"/>
              <a:t>UE reuses TCI information from PDCCH DM-RS (RRC + MAC CE) for PDSCH demodulation. </a:t>
            </a:r>
          </a:p>
          <a:p>
            <a:pPr lvl="2"/>
            <a:r>
              <a:rPr lang="en-US" sz="1600" dirty="0"/>
              <a:t>Note: </a:t>
            </a:r>
            <a:r>
              <a:rPr lang="en-US" sz="1600" dirty="0" smtClean="0"/>
              <a:t>Current proposal contains information about general procedure for TCI configuration. Detailed parameters will be captured in corresponding Draft CRs.</a:t>
            </a:r>
            <a:endParaRPr lang="en-US"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1514827510"/>
              </p:ext>
            </p:extLst>
          </p:nvPr>
        </p:nvGraphicFramePr>
        <p:xfrm>
          <a:off x="697993" y="3200400"/>
          <a:ext cx="8000999" cy="1402080"/>
        </p:xfrm>
        <a:graphic>
          <a:graphicData uri="http://schemas.openxmlformats.org/drawingml/2006/table">
            <a:tbl>
              <a:tblPr firstRow="1" firstCol="1" bandRow="1">
                <a:tableStyleId>{5C22544A-7EE6-4342-B048-85BDC9FD1C3A}</a:tableStyleId>
              </a:tblPr>
              <a:tblGrid>
                <a:gridCol w="1371599"/>
                <a:gridCol w="1447800"/>
                <a:gridCol w="914400"/>
                <a:gridCol w="1422400"/>
                <a:gridCol w="1422400"/>
                <a:gridCol w="1422400"/>
              </a:tblGrid>
              <a:tr h="0">
                <a:tc gridSpan="2">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200" b="1" kern="1200" dirty="0" smtClean="0">
                          <a:solidFill>
                            <a:schemeClr val="lt1"/>
                          </a:solidFill>
                          <a:effectLst/>
                          <a:latin typeface="+mn-lt"/>
                          <a:ea typeface="+mn-ea"/>
                          <a:cs typeface="+mn-cs"/>
                        </a:rPr>
                        <a:t>TCI parameters</a:t>
                      </a:r>
                      <a:endParaRPr lang="en-US" sz="1200" b="1" kern="1200" dirty="0" smtClean="0">
                        <a:solidFill>
                          <a:schemeClr val="lt1"/>
                        </a:solidFill>
                        <a:effectLst/>
                        <a:latin typeface="+mn-lt"/>
                        <a:ea typeface="+mn-ea"/>
                        <a:cs typeface="+mn-cs"/>
                      </a:endParaRPr>
                    </a:p>
                  </a:txBody>
                  <a:tcPr marL="68580" marR="68580" marT="0" marB="0" anchor="ctr"/>
                </a:tc>
                <a:tc hMerge="1">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lang="en-US" sz="1100" b="1" kern="1200" dirty="0" smtClean="0">
                        <a:solidFill>
                          <a:schemeClr val="lt1"/>
                        </a:solidFill>
                        <a:effectLst/>
                        <a:latin typeface="+mn-lt"/>
                        <a:ea typeface="+mn-ea"/>
                        <a:cs typeface="+mn-cs"/>
                      </a:endParaRPr>
                    </a:p>
                  </a:txBody>
                  <a:tcPr marL="68580" marR="68580" marT="0" marB="0" anchor="ctr"/>
                </a:tc>
                <a:tc>
                  <a:txBody>
                    <a:bodyPr/>
                    <a:lstStyle/>
                    <a:p>
                      <a:pPr marL="0" marR="0" algn="ctr" hangingPunct="0">
                        <a:spcBef>
                          <a:spcPts val="0"/>
                        </a:spcBef>
                        <a:spcAft>
                          <a:spcPts val="0"/>
                        </a:spcAft>
                      </a:pPr>
                      <a:r>
                        <a:rPr lang="en-GB" sz="1200" dirty="0" smtClean="0">
                          <a:effectLst/>
                        </a:rPr>
                        <a:t>TCI state for TRS</a:t>
                      </a:r>
                      <a:endParaRPr lang="en-US"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0"/>
                        </a:spcBef>
                        <a:spcAft>
                          <a:spcPts val="0"/>
                        </a:spcAft>
                      </a:pPr>
                      <a:r>
                        <a:rPr lang="en-GB" sz="1200" dirty="0" smtClean="0">
                          <a:effectLst/>
                        </a:rPr>
                        <a:t>TCI state for PDCCH DMRS</a:t>
                      </a:r>
                      <a:endParaRPr lang="en-US" sz="14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200" b="1" kern="1200" dirty="0" smtClean="0">
                          <a:solidFill>
                            <a:schemeClr val="lt1"/>
                          </a:solidFill>
                          <a:effectLst/>
                          <a:latin typeface="+mn-lt"/>
                          <a:ea typeface="+mn-ea"/>
                          <a:cs typeface="+mn-cs"/>
                        </a:rPr>
                        <a:t>TCI state for NZP</a:t>
                      </a:r>
                      <a:r>
                        <a:rPr lang="en-GB" sz="1200" b="1" kern="1200" baseline="0" dirty="0" smtClean="0">
                          <a:solidFill>
                            <a:schemeClr val="lt1"/>
                          </a:solidFill>
                          <a:effectLst/>
                          <a:latin typeface="+mn-lt"/>
                          <a:ea typeface="+mn-ea"/>
                          <a:cs typeface="+mn-cs"/>
                        </a:rPr>
                        <a:t> CSI-RS for CSI acquisition</a:t>
                      </a:r>
                      <a:endParaRPr lang="en-US" sz="1200" b="1" kern="1200" dirty="0" smtClean="0">
                        <a:solidFill>
                          <a:schemeClr val="lt1"/>
                        </a:solidFill>
                        <a:effectLst/>
                        <a:latin typeface="+mn-lt"/>
                        <a:ea typeface="+mn-ea"/>
                        <a:cs typeface="+mn-cs"/>
                      </a:endParaRPr>
                    </a:p>
                  </a:txBody>
                  <a:tcPr marL="68580" marR="68580" marT="0" marB="0" anchor="ct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200" b="1" kern="1200" dirty="0" smtClean="0">
                          <a:solidFill>
                            <a:schemeClr val="lt1"/>
                          </a:solidFill>
                          <a:effectLst/>
                          <a:latin typeface="+mn-lt"/>
                          <a:ea typeface="+mn-ea"/>
                          <a:cs typeface="+mn-cs"/>
                        </a:rPr>
                        <a:t>TCI state for NZP</a:t>
                      </a:r>
                      <a:r>
                        <a:rPr lang="en-GB" sz="1200" b="1" kern="1200" baseline="0" dirty="0" smtClean="0">
                          <a:solidFill>
                            <a:schemeClr val="lt1"/>
                          </a:solidFill>
                          <a:effectLst/>
                          <a:latin typeface="+mn-lt"/>
                          <a:ea typeface="+mn-ea"/>
                          <a:cs typeface="+mn-cs"/>
                        </a:rPr>
                        <a:t> CSI-RS for BM (FR2 only)</a:t>
                      </a:r>
                      <a:endParaRPr lang="en-US" sz="1200" b="1" kern="1200" dirty="0" smtClean="0">
                        <a:solidFill>
                          <a:schemeClr val="lt1"/>
                        </a:solidFill>
                        <a:effectLst/>
                        <a:latin typeface="+mn-lt"/>
                        <a:ea typeface="+mn-ea"/>
                        <a:cs typeface="+mn-cs"/>
                      </a:endParaRPr>
                    </a:p>
                  </a:txBody>
                  <a:tcPr marL="68580" marR="68580" marT="0" marB="0" anchor="ctr"/>
                </a:tc>
              </a:tr>
              <a:tr h="0">
                <a:tc rowSpan="2">
                  <a:txBody>
                    <a:bodyPr/>
                    <a:lstStyle/>
                    <a:p>
                      <a:pPr marL="0" marR="0" hangingPunct="0">
                        <a:spcBef>
                          <a:spcPts val="600"/>
                        </a:spcBef>
                        <a:spcAft>
                          <a:spcPts val="600"/>
                        </a:spcAft>
                      </a:pPr>
                      <a:r>
                        <a:rPr lang="en-GB" sz="1400" dirty="0">
                          <a:effectLst/>
                        </a:rPr>
                        <a:t>QCL info Type 1</a:t>
                      </a:r>
                      <a:endParaRPr lang="en-US" sz="18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hangingPunct="0">
                        <a:spcBef>
                          <a:spcPts val="600"/>
                        </a:spcBef>
                        <a:spcAft>
                          <a:spcPts val="600"/>
                        </a:spcAft>
                      </a:pPr>
                      <a:r>
                        <a:rPr lang="en-GB" sz="1400" dirty="0">
                          <a:effectLst/>
                        </a:rPr>
                        <a:t>Reference signal</a:t>
                      </a:r>
                      <a:endParaRPr lang="en-US" sz="18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r>
                        <a:rPr lang="en-US" sz="1400" kern="1200" dirty="0" smtClean="0">
                          <a:solidFill>
                            <a:schemeClr val="dk1"/>
                          </a:solidFill>
                          <a:effectLst/>
                          <a:latin typeface="+mn-lt"/>
                          <a:ea typeface="+mn-ea"/>
                          <a:cs typeface="+mn-cs"/>
                        </a:rPr>
                        <a:t>SSB index</a:t>
                      </a:r>
                      <a:endParaRPr lang="en-US" sz="1400" kern="1200" dirty="0">
                        <a:solidFill>
                          <a:schemeClr val="dk1"/>
                        </a:solidFill>
                        <a:effectLst/>
                        <a:latin typeface="+mn-lt"/>
                        <a:ea typeface="+mn-ea"/>
                        <a:cs typeface="+mn-cs"/>
                      </a:endParaRPr>
                    </a:p>
                  </a:txBody>
                  <a:tcPr marL="68580" marR="68580" marT="0" marB="0" anchor="ctr"/>
                </a:tc>
                <a:tc gridSpan="3">
                  <a:txBody>
                    <a:bodyPr/>
                    <a:lstStyle/>
                    <a:p>
                      <a:pPr marL="0" marR="0" algn="ctr" hangingPunct="0">
                        <a:spcBef>
                          <a:spcPts val="600"/>
                        </a:spcBef>
                        <a:spcAft>
                          <a:spcPts val="600"/>
                        </a:spcAft>
                      </a:pPr>
                      <a:r>
                        <a:rPr lang="en-GB" sz="1400" dirty="0">
                          <a:effectLst/>
                        </a:rPr>
                        <a:t>Index of NZP CSI RS resource from TRS</a:t>
                      </a:r>
                      <a:endParaRPr lang="en-US" sz="18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pPr marL="0" marR="0" algn="ctr" hangingPunct="0">
                        <a:spcBef>
                          <a:spcPts val="600"/>
                        </a:spcBef>
                        <a:spcAft>
                          <a:spcPts val="600"/>
                        </a:spcAft>
                      </a:pPr>
                      <a:endParaRPr lang="en-US" sz="12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pPr marL="0" marR="0" algn="ctr" hangingPunct="0">
                        <a:spcBef>
                          <a:spcPts val="600"/>
                        </a:spcBef>
                        <a:spcAft>
                          <a:spcPts val="600"/>
                        </a:spcAft>
                      </a:pPr>
                      <a:endParaRPr lang="en-US" sz="1200" dirty="0">
                        <a:effectLst/>
                        <a:latin typeface="Times New Roman" panose="02020603050405020304" pitchFamily="18" charset="0"/>
                        <a:ea typeface="SimSun" panose="02010600030101010101" pitchFamily="2" charset="-122"/>
                      </a:endParaRPr>
                    </a:p>
                  </a:txBody>
                  <a:tcPr marL="68580" marR="68580" marT="0" marB="0" anchor="ctr"/>
                </a:tc>
              </a:tr>
              <a:tr h="0">
                <a:tc vMerge="1">
                  <a:txBody>
                    <a:bodyPr/>
                    <a:lstStyle/>
                    <a:p>
                      <a:endParaRPr lang="en-US"/>
                    </a:p>
                  </a:txBody>
                  <a:tcPr/>
                </a:tc>
                <a:tc>
                  <a:txBody>
                    <a:bodyPr/>
                    <a:lstStyle/>
                    <a:p>
                      <a:pPr marL="0" marR="0" algn="l" defTabSz="914400" rtl="0" eaLnBrk="1" latinLnBrk="0" hangingPunct="0">
                        <a:spcBef>
                          <a:spcPts val="600"/>
                        </a:spcBef>
                        <a:spcAft>
                          <a:spcPts val="600"/>
                        </a:spcAft>
                      </a:pPr>
                      <a:r>
                        <a:rPr lang="en-GB" sz="1400" kern="1200" dirty="0">
                          <a:solidFill>
                            <a:schemeClr val="dk1"/>
                          </a:solidFill>
                          <a:effectLst/>
                          <a:latin typeface="+mn-lt"/>
                          <a:ea typeface="+mn-ea"/>
                          <a:cs typeface="+mn-cs"/>
                        </a:rPr>
                        <a:t>QCL type</a:t>
                      </a:r>
                      <a:endParaRPr lang="en-US" sz="1400" kern="1200" dirty="0">
                        <a:solidFill>
                          <a:schemeClr val="dk1"/>
                        </a:solidFill>
                        <a:effectLst/>
                        <a:latin typeface="+mn-lt"/>
                        <a:ea typeface="+mn-ea"/>
                        <a:cs typeface="+mn-cs"/>
                      </a:endParaRPr>
                    </a:p>
                  </a:txBody>
                  <a:tcPr marL="68580" marR="68580" marT="0" marB="0" anchor="ctr"/>
                </a:tc>
                <a:tc>
                  <a:txBody>
                    <a:bodyPr/>
                    <a:lstStyle/>
                    <a:p>
                      <a:pPr marL="0" marR="0" algn="ctr" defTabSz="914400" rtl="0" eaLnBrk="1" latinLnBrk="0" hangingPunct="0">
                        <a:spcBef>
                          <a:spcPts val="600"/>
                        </a:spcBef>
                        <a:spcAft>
                          <a:spcPts val="600"/>
                        </a:spcAft>
                      </a:pPr>
                      <a:r>
                        <a:rPr lang="en-GB" sz="1400" kern="1200" dirty="0" smtClean="0">
                          <a:solidFill>
                            <a:schemeClr val="dk1"/>
                          </a:solidFill>
                          <a:effectLst/>
                          <a:latin typeface="+mn-lt"/>
                          <a:ea typeface="+mn-ea"/>
                          <a:cs typeface="+mn-cs"/>
                        </a:rPr>
                        <a:t>Type C</a:t>
                      </a:r>
                      <a:endParaRPr lang="en-US" sz="1400" kern="1200" dirty="0">
                        <a:solidFill>
                          <a:schemeClr val="dk1"/>
                        </a:solidFill>
                        <a:effectLst/>
                        <a:latin typeface="+mn-lt"/>
                        <a:ea typeface="+mn-ea"/>
                        <a:cs typeface="+mn-cs"/>
                      </a:endParaRPr>
                    </a:p>
                  </a:txBody>
                  <a:tcPr marL="68580" marR="68580" marT="0" marB="0" anchor="ctr"/>
                </a:tc>
                <a:tc gridSpan="3">
                  <a:txBody>
                    <a:bodyPr/>
                    <a:lstStyle/>
                    <a:p>
                      <a:pPr marL="0" marR="0" algn="ctr" defTabSz="914400" rtl="0" eaLnBrk="1" latinLnBrk="0" hangingPunct="0">
                        <a:spcBef>
                          <a:spcPts val="600"/>
                        </a:spcBef>
                        <a:spcAft>
                          <a:spcPts val="600"/>
                        </a:spcAft>
                      </a:pPr>
                      <a:r>
                        <a:rPr lang="en-GB" sz="1400" kern="1200" dirty="0">
                          <a:solidFill>
                            <a:schemeClr val="dk1"/>
                          </a:solidFill>
                          <a:effectLst/>
                          <a:latin typeface="+mn-lt"/>
                          <a:ea typeface="+mn-ea"/>
                          <a:cs typeface="+mn-cs"/>
                        </a:rPr>
                        <a:t>Type A</a:t>
                      </a:r>
                      <a:endParaRPr lang="en-US" sz="1400" kern="1200" dirty="0">
                        <a:solidFill>
                          <a:schemeClr val="dk1"/>
                        </a:solidFill>
                        <a:effectLst/>
                        <a:latin typeface="+mn-lt"/>
                        <a:ea typeface="+mn-ea"/>
                        <a:cs typeface="+mn-cs"/>
                      </a:endParaRPr>
                    </a:p>
                  </a:txBody>
                  <a:tcPr marL="68580" marR="68580" marT="0" marB="0" anchor="ctr"/>
                </a:tc>
                <a:tc hMerge="1">
                  <a:txBody>
                    <a:bodyPr/>
                    <a:lstStyle/>
                    <a:p>
                      <a:pPr marL="0" marR="0" algn="ctr" defTabSz="914400" rtl="0" eaLnBrk="1" latinLnBrk="0" hangingPunct="0">
                        <a:spcBef>
                          <a:spcPts val="600"/>
                        </a:spcBef>
                        <a:spcAft>
                          <a:spcPts val="600"/>
                        </a:spcAft>
                      </a:pPr>
                      <a:endParaRPr lang="en-US" sz="1050" kern="1200" dirty="0">
                        <a:solidFill>
                          <a:schemeClr val="dk1"/>
                        </a:solidFill>
                        <a:effectLst/>
                        <a:latin typeface="+mn-lt"/>
                        <a:ea typeface="+mn-ea"/>
                        <a:cs typeface="+mn-cs"/>
                      </a:endParaRPr>
                    </a:p>
                  </a:txBody>
                  <a:tcPr marL="68580" marR="68580" marT="0" marB="0" anchor="ctr"/>
                </a:tc>
                <a:tc hMerge="1">
                  <a:txBody>
                    <a:bodyPr/>
                    <a:lstStyle/>
                    <a:p>
                      <a:pPr marL="0" marR="0" algn="ctr" defTabSz="914400" rtl="0" eaLnBrk="1" latinLnBrk="0" hangingPunct="0">
                        <a:spcBef>
                          <a:spcPts val="600"/>
                        </a:spcBef>
                        <a:spcAft>
                          <a:spcPts val="600"/>
                        </a:spcAft>
                      </a:pPr>
                      <a:endParaRPr lang="en-US" sz="1050" kern="1200" dirty="0">
                        <a:solidFill>
                          <a:schemeClr val="dk1"/>
                        </a:solidFill>
                        <a:effectLst/>
                        <a:latin typeface="+mn-lt"/>
                        <a:ea typeface="+mn-ea"/>
                        <a:cs typeface="+mn-cs"/>
                      </a:endParaRPr>
                    </a:p>
                  </a:txBody>
                  <a:tcPr marL="68580" marR="68580" marT="0" marB="0" anchor="ctr"/>
                </a:tc>
              </a:tr>
              <a:tr h="0">
                <a:tc rowSpan="2">
                  <a:txBody>
                    <a:bodyPr/>
                    <a:lstStyle/>
                    <a:p>
                      <a:pPr marL="0" marR="0" hangingPunct="0">
                        <a:spcBef>
                          <a:spcPts val="600"/>
                        </a:spcBef>
                        <a:spcAft>
                          <a:spcPts val="600"/>
                        </a:spcAft>
                      </a:pPr>
                      <a:r>
                        <a:rPr lang="en-GB" sz="1400" dirty="0">
                          <a:effectLst/>
                        </a:rPr>
                        <a:t>QCL info Type </a:t>
                      </a:r>
                      <a:r>
                        <a:rPr lang="en-GB" sz="1400" dirty="0" smtClean="0">
                          <a:effectLst/>
                        </a:rPr>
                        <a:t>2 (FR2 only)</a:t>
                      </a:r>
                      <a:endParaRPr lang="en-US" sz="18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hangingPunct="0">
                        <a:spcBef>
                          <a:spcPts val="600"/>
                        </a:spcBef>
                        <a:spcAft>
                          <a:spcPts val="600"/>
                        </a:spcAft>
                      </a:pPr>
                      <a:r>
                        <a:rPr lang="en-GB" sz="1400" dirty="0">
                          <a:effectLst/>
                        </a:rPr>
                        <a:t>Reference signal</a:t>
                      </a:r>
                      <a:endParaRPr lang="en-US" sz="18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r>
                        <a:rPr lang="en-US" sz="1400" kern="1200" dirty="0" smtClean="0">
                          <a:solidFill>
                            <a:schemeClr val="dk1"/>
                          </a:solidFill>
                          <a:effectLst/>
                          <a:latin typeface="+mn-lt"/>
                          <a:ea typeface="+mn-ea"/>
                          <a:cs typeface="+mn-cs"/>
                        </a:rPr>
                        <a:t>SSB index</a:t>
                      </a:r>
                      <a:endParaRPr lang="en-US" sz="1400" kern="1200" dirty="0">
                        <a:solidFill>
                          <a:schemeClr val="dk1"/>
                        </a:solidFill>
                        <a:effectLst/>
                        <a:latin typeface="+mn-lt"/>
                        <a:ea typeface="+mn-ea"/>
                        <a:cs typeface="+mn-cs"/>
                      </a:endParaRPr>
                    </a:p>
                  </a:txBody>
                  <a:tcPr marL="68580" marR="68580" marT="0" marB="0" anchor="ctr"/>
                </a:tc>
                <a:tc gridSpan="3">
                  <a:txBody>
                    <a:bodyPr/>
                    <a:lstStyle/>
                    <a:p>
                      <a:pPr marL="0" marR="0" algn="ctr" hangingPunct="0">
                        <a:spcBef>
                          <a:spcPts val="600"/>
                        </a:spcBef>
                        <a:spcAft>
                          <a:spcPts val="600"/>
                        </a:spcAft>
                      </a:pPr>
                      <a:r>
                        <a:rPr lang="en-GB" sz="1400" dirty="0">
                          <a:effectLst/>
                        </a:rPr>
                        <a:t>Index of NZP CSI RS resource from TRS</a:t>
                      </a:r>
                      <a:endParaRPr lang="en-US" sz="18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pPr marL="0" marR="0" algn="ctr" hangingPunct="0">
                        <a:spcBef>
                          <a:spcPts val="600"/>
                        </a:spcBef>
                        <a:spcAft>
                          <a:spcPts val="600"/>
                        </a:spcAft>
                      </a:pPr>
                      <a:endParaRPr lang="en-US" sz="12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pPr marL="0" marR="0" algn="ctr" hangingPunct="0">
                        <a:spcBef>
                          <a:spcPts val="600"/>
                        </a:spcBef>
                        <a:spcAft>
                          <a:spcPts val="600"/>
                        </a:spcAft>
                      </a:pPr>
                      <a:endParaRPr lang="en-US" sz="1200" dirty="0">
                        <a:effectLst/>
                        <a:latin typeface="Times New Roman" panose="02020603050405020304" pitchFamily="18" charset="0"/>
                        <a:ea typeface="SimSun" panose="02010600030101010101" pitchFamily="2" charset="-122"/>
                      </a:endParaRPr>
                    </a:p>
                  </a:txBody>
                  <a:tcPr marL="68580" marR="68580" marT="0" marB="0" anchor="ctr"/>
                </a:tc>
              </a:tr>
              <a:tr h="0">
                <a:tc vMerge="1">
                  <a:txBody>
                    <a:bodyPr/>
                    <a:lstStyle/>
                    <a:p>
                      <a:endParaRPr lang="en-US"/>
                    </a:p>
                  </a:txBody>
                  <a:tcPr/>
                </a:tc>
                <a:tc>
                  <a:txBody>
                    <a:bodyPr/>
                    <a:lstStyle/>
                    <a:p>
                      <a:pPr marL="0" marR="0" hangingPunct="0">
                        <a:spcBef>
                          <a:spcPts val="600"/>
                        </a:spcBef>
                        <a:spcAft>
                          <a:spcPts val="600"/>
                        </a:spcAft>
                      </a:pPr>
                      <a:r>
                        <a:rPr lang="en-GB" sz="1400" dirty="0">
                          <a:effectLst/>
                        </a:rPr>
                        <a:t>QCL type</a:t>
                      </a:r>
                      <a:endParaRPr lang="en-US" sz="18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hangingPunct="0">
                        <a:spcBef>
                          <a:spcPts val="600"/>
                        </a:spcBef>
                        <a:spcAft>
                          <a:spcPts val="600"/>
                        </a:spcAft>
                      </a:pPr>
                      <a:r>
                        <a:rPr lang="en-GB" sz="1400" dirty="0">
                          <a:effectLst/>
                        </a:rPr>
                        <a:t>Type D</a:t>
                      </a:r>
                      <a:endParaRPr lang="en-US" sz="1800" dirty="0">
                        <a:effectLst/>
                        <a:latin typeface="Times New Roman" panose="02020603050405020304" pitchFamily="18" charset="0"/>
                        <a:ea typeface="SimSun" panose="02010600030101010101" pitchFamily="2" charset="-122"/>
                      </a:endParaRPr>
                    </a:p>
                  </a:txBody>
                  <a:tcPr marL="68580" marR="68580" marT="0" marB="0" anchor="ctr"/>
                </a:tc>
                <a:tc gridSpan="3">
                  <a:txBody>
                    <a:bodyPr/>
                    <a:lstStyle/>
                    <a:p>
                      <a:pPr marL="0" marR="0" algn="ctr" hangingPunct="0">
                        <a:spcBef>
                          <a:spcPts val="600"/>
                        </a:spcBef>
                        <a:spcAft>
                          <a:spcPts val="600"/>
                        </a:spcAft>
                      </a:pPr>
                      <a:r>
                        <a:rPr lang="en-GB" sz="1400" dirty="0">
                          <a:effectLst/>
                        </a:rPr>
                        <a:t>Type D</a:t>
                      </a:r>
                      <a:endParaRPr lang="en-US" sz="18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pPr marL="0" marR="0" algn="ctr" hangingPunct="0">
                        <a:spcBef>
                          <a:spcPts val="600"/>
                        </a:spcBef>
                        <a:spcAft>
                          <a:spcPts val="600"/>
                        </a:spcAft>
                      </a:pPr>
                      <a:endParaRPr lang="en-US" sz="12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pPr marL="0" marR="0" algn="ctr" hangingPunct="0">
                        <a:spcBef>
                          <a:spcPts val="600"/>
                        </a:spcBef>
                        <a:spcAft>
                          <a:spcPts val="600"/>
                        </a:spcAft>
                      </a:pPr>
                      <a:endParaRPr lang="en-US" sz="1200" dirty="0">
                        <a:effectLst/>
                        <a:latin typeface="Times New Roman" panose="02020603050405020304" pitchFamily="18" charset="0"/>
                        <a:ea typeface="SimSun" panose="02010600030101010101" pitchFamily="2" charset="-122"/>
                      </a:endParaRPr>
                    </a:p>
                  </a:txBody>
                  <a:tcPr marL="68580" marR="68580" marT="0" marB="0" anchor="ctr"/>
                </a:tc>
              </a:tr>
            </a:tbl>
          </a:graphicData>
        </a:graphic>
      </p:graphicFrame>
    </p:spTree>
    <p:extLst>
      <p:ext uri="{BB962C8B-B14F-4D97-AF65-F5344CB8AC3E}">
        <p14:creationId xmlns:p14="http://schemas.microsoft.com/office/powerpoint/2010/main" val="1713602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0F65EB-5730-43A8-9AFA-15BFC5DC8F7F}">
  <ds:schemaRefs>
    <ds:schemaRef ds:uri="http://schemas.openxmlformats.org/package/2006/metadata/core-properties"/>
    <ds:schemaRef ds:uri="http://purl.org/dc/elements/1.1/"/>
    <ds:schemaRef ds:uri="http://schemas.microsoft.com/office/infopath/2007/PartnerControls"/>
    <ds:schemaRef ds:uri="http://purl.org/dc/terms/"/>
    <ds:schemaRef ds:uri="17c5c574-4f42-45b3-8a7f-77d8e859d074"/>
    <ds:schemaRef ds:uri="66EEDB98-F073-460B-B9B0-9643F9FE785E"/>
    <ds:schemaRef ds:uri="http://schemas.microsoft.com/office/2006/documentManagement/typ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18561</TotalTime>
  <Words>1593</Words>
  <Application>Microsoft Office PowerPoint</Application>
  <PresentationFormat>On-screen Show (4:3)</PresentationFormat>
  <Paragraphs>240</Paragraphs>
  <Slides>12</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SimSun</vt:lpstr>
      <vt:lpstr>SimSun</vt:lpstr>
      <vt:lpstr>Arial</vt:lpstr>
      <vt:lpstr>Calibri</vt:lpstr>
      <vt:lpstr>Intel Clear</vt:lpstr>
      <vt:lpstr>Times New Roman</vt:lpstr>
      <vt:lpstr>Office Theme</vt:lpstr>
      <vt:lpstr>Way forward on NR UE PDSCH demodulation requirements and General aspects</vt:lpstr>
      <vt:lpstr>Rel-15 work scope</vt:lpstr>
      <vt:lpstr>Requirements Applicability </vt:lpstr>
      <vt:lpstr>TDD requirements</vt:lpstr>
      <vt:lpstr>PDSCH requirements</vt:lpstr>
      <vt:lpstr>PDSCH requirements</vt:lpstr>
      <vt:lpstr>PDSCH requirements</vt:lpstr>
      <vt:lpstr>PDSCH requirements</vt:lpstr>
      <vt:lpstr>PDSCH requirements</vt:lpstr>
      <vt:lpstr>PDSCH requirements</vt:lpstr>
      <vt:lpstr>PDSCH requirements</vt:lpstr>
      <vt:lpstr>Simulation alignment</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Intel user</cp:lastModifiedBy>
  <cp:revision>1313</cp:revision>
  <dcterms:created xsi:type="dcterms:W3CDTF">2013-05-13T16:02:00Z</dcterms:created>
  <dcterms:modified xsi:type="dcterms:W3CDTF">2019-03-01T06:10:24Z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cec2a111-0165-4130-8bd4-30a0c40e661d</vt:lpwstr>
  </property>
  <property fmtid="{D5CDD505-2E9C-101B-9397-08002B2CF9AE}" pid="7" name="CTP_TimeStamp">
    <vt:lpwstr>2019-03-01 06:10:24Z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y fmtid="{D5CDD505-2E9C-101B-9397-08002B2CF9AE}" pid="20" name="NSCPROP_SA">
    <vt:lpwstr>C:\Users\Administrator\Desktop\NR UE Ad-hoc Oct\R4-18xxxxx - WF on NR General and UE PDSCH Demod v1.pptx</vt:lpwstr>
  </property>
</Properties>
</file>