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75" r:id="rId4"/>
    <p:sldId id="259" r:id="rId5"/>
    <p:sldId id="276" r:id="rId6"/>
    <p:sldId id="277" r:id="rId7"/>
    <p:sldId id="263" r:id="rId8"/>
    <p:sldId id="278" r:id="rId9"/>
    <p:sldId id="279" r:id="rId10"/>
    <p:sldId id="264" r:id="rId11"/>
    <p:sldId id="267" r:id="rId12"/>
    <p:sldId id="262" r:id="rId13"/>
    <p:sldId id="282" r:id="rId14"/>
    <p:sldId id="265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洋介 佐野" initials="洋介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87872" autoAdjust="0"/>
  </p:normalViewPr>
  <p:slideViewPr>
    <p:cSldViewPr snapToGrid="0">
      <p:cViewPr varScale="1">
        <p:scale>
          <a:sx n="90" d="100"/>
          <a:sy n="90" d="100"/>
        </p:scale>
        <p:origin x="416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90502-E509-414D-821B-7AD63FF67E8E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427DD-8A1F-4ACC-97E2-8F0FBB3572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04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94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31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24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504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80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1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03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5EDE46-A568-4626-9D43-757797B1B7E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63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3427DD-8A1F-4ACC-97E2-8F0FBB35721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681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CFFAC-F8F4-4BD3-A116-745CF09693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AECF4EC-A4EC-4123-92BB-EB7897A50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F37769-1EEB-465D-B979-E8E1283B6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B36E5F-28D6-487C-B64E-437B7DD4B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10234E-7D80-48CE-8614-AC84CE93A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609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EACCD-4C09-4126-8A89-E5660D301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4B91671-FCA1-4B45-BA47-05BB9CF75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911B3A-BF12-4BC9-B11D-2B48E80F7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31C5D0-2816-4470-AF73-77D2568E8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8998C96-6A85-45F8-933F-1FBC8DF3E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57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BA18A21-7DCC-4CA9-BA0D-450B161C6F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7E639CA-9FC8-4925-8FE9-9B6CF6B557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7EB185-A2A9-4708-9F06-BFA31686F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EFD65A-E7BE-47C6-8D64-B28EFEA94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05B2E61-9B0C-44D9-9433-3E7897721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9049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EF4B5F-AE6C-4858-81A7-97115012B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B6D5F8-B9B4-43DC-999F-8E088B3CE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46234A-F542-49F0-A3E2-4ED8647A0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B4C773-0512-4930-8EC3-85A848B53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71CF0E-E03D-4426-BE9D-703AB2425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68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D60202-84E2-41C5-A6B3-4C334747D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D25CD0-67F9-4ADD-B9C9-E8279A642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4D73C6-9696-4C44-880D-DF98CA573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57C4CC1-E85B-4EB5-800B-6548CA02C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C03466-B74E-4246-ABBA-2776F10C8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6321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042916-5C69-48BD-BFA5-5C4227A15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283562-DAD8-43B2-BAF5-2A0ECE85B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9A8A118-FAA9-442B-BC38-AB19D719E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81F8DE-2A43-4268-B85F-C981831BB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AD2D3FD-40FC-4349-B310-E7571E5E3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8B37FD3-4BED-403E-A681-C13E99E39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1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0D4C77-3B32-48FD-85AA-8F7DC2AA2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50E3CA-C250-49BC-8E5F-3595E7D9B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9007866-7FF7-41F1-996C-BC091C10C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53E4456-F443-4DE7-86C0-C2B207F7A2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200E1E0-A875-4125-99A3-A0FFFABD05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458316D-6F42-45B8-8BE9-2D968E4C5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776A91A-2FA1-4529-BA4F-CF1D5DFF0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7B4388A-8963-4B67-B2FB-21D20ED93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035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419EF7-40E0-43B2-A76A-881847723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2D5D51-DBFA-4BAD-AE85-A328B801B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DCC4436-9592-45EE-810B-A4906DBA2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78C289D-DE47-4E6F-A76E-510715EA1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406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9C66924-ECAD-467C-A8E2-B9F456D7A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1531591-02F4-47D7-856B-7BF755398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77F0FC1-C02F-4AD1-BA09-696CB9BCC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90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88B571-736A-4FD1-8EA3-7C7E3E9C8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5C9D7F-8DDC-4CC6-886F-BDBC27449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285C362-2CCB-4944-94DA-C7E154530F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007D71-4E23-4E94-9711-BD4F9A11A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F43D3D8-ECD9-4B44-A9D2-CE2765DC8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22624D9-0AFB-4368-8ADE-6E4594C6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044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DD4B34-0328-4AB0-9FD0-251A9DA1A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5CD32AA-FF75-4478-91A9-B91018AAC0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DE95CE6-F256-4F99-BEF0-0FA121E0B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F24955F-8BAE-42AD-8FC1-71990C660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FF89585-5AF7-48CC-8C90-16B86C276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A25EDB-5C9B-4FEB-9791-49C8278F2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80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1682B7D-582F-4AFD-AC61-00D388A6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96BDF4-A4AF-4D0B-A128-B1F66531B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BACCC8-3F04-4533-B674-F089621A24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688ED-256B-4C3F-8118-A5EBB0A939A7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324A0E-3271-4EB9-BA4A-17BDC8C9A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BA141B-8267-41F8-88B4-29703F8720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DF93B-9F3D-4014-AAB4-2695CF6B35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39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9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2.bin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9165CB-1B9A-4B28-A907-FDBB103781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SDR requirement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AC4F218-BC37-4407-8A86-C52C84AA4A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A637820-9528-4820-97BE-B8912C40CBF3}"/>
              </a:ext>
            </a:extLst>
          </p:cNvPr>
          <p:cNvSpPr/>
          <p:nvPr/>
        </p:nvSpPr>
        <p:spPr>
          <a:xfrm>
            <a:off x="367621" y="314877"/>
            <a:ext cx="11554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3GPP TSG-RAN WG4 Meeting </a:t>
            </a:r>
            <a:r>
              <a:rPr lang="en-US" altLang="ja-JP" b="1">
                <a:latin typeface="Calibri" panose="020F0502020204030204" pitchFamily="34" charset="0"/>
                <a:ea typeface="SimSun" panose="02010600030101010101" pitchFamily="2" charset="-122"/>
              </a:rPr>
              <a:t>RAN4#90                                                                                                            	</a:t>
            </a:r>
            <a:r>
              <a:rPr lang="en-US" altLang="ja-JP" b="1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R4-1902402</a:t>
            </a:r>
            <a:endParaRPr lang="en-US" altLang="ja-JP" b="1" dirty="0">
              <a:solidFill>
                <a:srgbClr val="FF000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>
              <a:spcAft>
                <a:spcPts val="0"/>
              </a:spcAft>
              <a:tabLst>
                <a:tab pos="8460105" algn="r"/>
              </a:tabLst>
            </a:pPr>
            <a:r>
              <a:rPr lang="en-US" altLang="ja-JP" b="1" dirty="0">
                <a:latin typeface="Calibri" panose="020F0502020204030204" pitchFamily="34" charset="0"/>
                <a:ea typeface="SimSun" panose="02010600030101010101" pitchFamily="2" charset="-122"/>
              </a:rPr>
              <a:t>Athens, Greece, February 25 – March 1, 2019</a:t>
            </a:r>
            <a:endParaRPr lang="ja-JP" altLang="ja-JP" b="1" dirty="0"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378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4FFA16-3067-4361-B980-DF9A6324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908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(Information) Simulation assumption for RAN4 #90bis 1/5</a:t>
            </a:r>
            <a:endParaRPr kumimoji="1" lang="ja-JP" altLang="en-US" sz="3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2DFBBB-4453-4DBC-B8A2-637A1A4A8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5422"/>
            <a:ext cx="10830886" cy="501021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ja-JP" sz="1800" b="1" u="sng" dirty="0"/>
              <a:t>Reuse the previous agreements at RAN4 #88bis [R4-1813929] with some updates (</a:t>
            </a:r>
            <a:r>
              <a:rPr lang="en-US" altLang="ja-JP" sz="1800" b="1" u="sng" dirty="0">
                <a:solidFill>
                  <a:srgbClr val="FF0000"/>
                </a:solidFill>
              </a:rPr>
              <a:t>in red</a:t>
            </a:r>
            <a:r>
              <a:rPr lang="en-US" altLang="ja-JP" sz="1800" b="1" u="sng" dirty="0"/>
              <a:t>) as summarized below</a:t>
            </a:r>
            <a:endParaRPr kumimoji="1" lang="en-US" altLang="ja-JP" sz="1800" b="1" u="sng" dirty="0"/>
          </a:p>
          <a:p>
            <a:r>
              <a:rPr kumimoji="1" lang="en-US" altLang="ja-JP" sz="1800" dirty="0"/>
              <a:t>Simulation cases for single carrier:</a:t>
            </a:r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r>
              <a:rPr lang="en-US" altLang="ja-JP" sz="1800" dirty="0"/>
              <a:t>Companies are encouraged to provide simulation results with the following two MCS conditions </a:t>
            </a:r>
          </a:p>
          <a:p>
            <a:pPr lvl="1"/>
            <a:r>
              <a:rPr lang="en-US" altLang="ja-JP" sz="1400" dirty="0"/>
              <a:t>The highest MCS based on UE capability without any restriction of testable SNR</a:t>
            </a:r>
          </a:p>
          <a:p>
            <a:pPr lvl="1"/>
            <a:r>
              <a:rPr lang="en-US" altLang="ja-JP" sz="1400" dirty="0"/>
              <a:t>The highest MCS achieved within testable SNR range in Rel.15</a:t>
            </a:r>
            <a:endParaRPr lang="en-US" altLang="ja-JP" sz="2200" dirty="0"/>
          </a:p>
          <a:p>
            <a:r>
              <a:rPr lang="en-US" altLang="ja-JP" sz="1800" dirty="0"/>
              <a:t>Further detailed parameters are described in the next slides</a:t>
            </a:r>
            <a:endParaRPr kumimoji="1" lang="ja-JP" altLang="en-US" sz="1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5D29F91A-35B8-4FFE-A3A7-C6C89E6F4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097487"/>
              </p:ext>
            </p:extLst>
          </p:nvPr>
        </p:nvGraphicFramePr>
        <p:xfrm>
          <a:off x="1135672" y="1920240"/>
          <a:ext cx="10138055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65">
                  <a:extLst>
                    <a:ext uri="{9D8B030D-6E8A-4147-A177-3AD203B41FA5}">
                      <a16:colId xmlns:a16="http://schemas.microsoft.com/office/drawing/2014/main" val="2321909892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1633084338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1032312165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2586824859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533490520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3663890062"/>
                    </a:ext>
                  </a:extLst>
                </a:gridCol>
                <a:gridCol w="1252865">
                  <a:extLst>
                    <a:ext uri="{9D8B030D-6E8A-4147-A177-3AD203B41FA5}">
                      <a16:colId xmlns:a16="http://schemas.microsoft.com/office/drawing/2014/main" val="4290082591"/>
                    </a:ext>
                  </a:extLst>
                </a:gridCol>
                <a:gridCol w="1368000">
                  <a:extLst>
                    <a:ext uri="{9D8B030D-6E8A-4147-A177-3AD203B41FA5}">
                      <a16:colId xmlns:a16="http://schemas.microsoft.com/office/drawing/2014/main" val="988920685"/>
                    </a:ext>
                  </a:extLst>
                </a:gridCol>
              </a:tblGrid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Test case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FR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SCS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Duplex mode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CBW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MIMO config.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Max rank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</a:rPr>
                        <a:t>Max modulation order</a:t>
                      </a:r>
                      <a:endParaRPr kumimoji="1" lang="ja-JP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465440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15kHz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678222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15kHz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256QAM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27302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3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15kHz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4x4MIMO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463131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15kHz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4x4MIMO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256QAM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376916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30kHz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664342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6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游ゴシック" panose="020F0502020204030204"/>
                          <a:ea typeface="游ゴシック" panose="020B0400000000000000" pitchFamily="50" charset="-128"/>
                          <a:cs typeface="+mn-cs"/>
                        </a:rPr>
                        <a:t>30kHz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256QAM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74084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游ゴシック" panose="020F0502020204030204"/>
                          <a:ea typeface="游ゴシック" panose="020B0400000000000000" pitchFamily="50" charset="-128"/>
                          <a:cs typeface="+mn-cs"/>
                        </a:rPr>
                        <a:t>30kHz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4x4MIMO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487485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8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游ゴシック" panose="020F0502020204030204"/>
                          <a:ea typeface="游ゴシック" panose="020B0400000000000000" pitchFamily="50" charset="-128"/>
                          <a:cs typeface="+mn-cs"/>
                        </a:rPr>
                        <a:t>30kHz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4x4MIMO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 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256QAM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692888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9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 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375627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Case 10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FR2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120kHz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TDD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100MHz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2x2MIMO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Rank2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</a:rPr>
                        <a:t>64QAM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029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083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CB2197-6AA5-4ACE-850A-6DFF2B2A2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1600" dirty="0"/>
              <a:t>Note:</a:t>
            </a:r>
          </a:p>
          <a:p>
            <a:r>
              <a:rPr kumimoji="1" lang="en-US" altLang="ja-JP" sz="1600" dirty="0"/>
              <a:t>For FR2 requirement, testable SNR is scaled down as (aggregated) channel bandwidth </a:t>
            </a:r>
            <a:r>
              <a:rPr lang="en-US" altLang="ja-JP" sz="1600" dirty="0"/>
              <a:t>is </a:t>
            </a:r>
            <a:r>
              <a:rPr kumimoji="1" lang="en-US" altLang="ja-JP" sz="1600" dirty="0"/>
              <a:t>scaled up</a:t>
            </a:r>
          </a:p>
          <a:p>
            <a:pPr lvl="1"/>
            <a:r>
              <a:rPr lang="en-US" altLang="ja-JP" sz="1200" dirty="0"/>
              <a:t>Ex. If maximum testable SNR for 50MHz is </a:t>
            </a:r>
            <a:r>
              <a:rPr lang="en-US" altLang="ja-JP" sz="1200" dirty="0" err="1"/>
              <a:t>XdB</a:t>
            </a:r>
            <a:r>
              <a:rPr lang="en-US" altLang="ja-JP" sz="1200" dirty="0"/>
              <a:t>, that for 100MHz is (X – 3)dB </a:t>
            </a:r>
            <a:endParaRPr kumimoji="1" lang="en-US" altLang="ja-JP" sz="1600" dirty="0"/>
          </a:p>
          <a:p>
            <a:r>
              <a:rPr lang="en-US" altLang="ja-JP" sz="1600" dirty="0"/>
              <a:t>For FR2 SDR requirements, (aggregated) channel bandwidth for NR is up to 800MHz in Rel.15</a:t>
            </a:r>
          </a:p>
          <a:p>
            <a:r>
              <a:rPr lang="en-US" altLang="ja-JP" sz="1600" dirty="0"/>
              <a:t>In future release, testable SNR may be improved, and we need to inform to RAN5 what is testable MCS and rank limitation for SDR requirements</a:t>
            </a:r>
          </a:p>
          <a:p>
            <a:r>
              <a:rPr lang="en-US" altLang="ja-JP" sz="1600" dirty="0"/>
              <a:t>For forward compatibility, RAN4 will define MCS to SNR mapping table for all possible MCS and rank combinations. </a:t>
            </a:r>
          </a:p>
          <a:p>
            <a:endParaRPr lang="en-US" altLang="ja-JP" sz="1600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C600F0E9-E807-40AC-8080-5CCA21AE6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908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(Information) Simulation assumption for RAN4 #90bis 2/5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37715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295FCF7-A6E6-447B-B755-5D6B18D2C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56401"/>
              </p:ext>
            </p:extLst>
          </p:nvPr>
        </p:nvGraphicFramePr>
        <p:xfrm>
          <a:off x="762015" y="1397522"/>
          <a:ext cx="10720513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0473">
                  <a:extLst>
                    <a:ext uri="{9D8B030D-6E8A-4147-A177-3AD203B41FA5}">
                      <a16:colId xmlns:a16="http://schemas.microsoft.com/office/drawing/2014/main" val="1462393314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296873632"/>
                    </a:ext>
                  </a:extLst>
                </a:gridCol>
                <a:gridCol w="711975">
                  <a:extLst>
                    <a:ext uri="{9D8B030D-6E8A-4147-A177-3AD203B41FA5}">
                      <a16:colId xmlns:a16="http://schemas.microsoft.com/office/drawing/2014/main" val="2556695485"/>
                    </a:ext>
                  </a:extLst>
                </a:gridCol>
                <a:gridCol w="3846065">
                  <a:extLst>
                    <a:ext uri="{9D8B030D-6E8A-4147-A177-3AD203B41FA5}">
                      <a16:colId xmlns:a16="http://schemas.microsoft.com/office/drawing/2014/main" val="422267819"/>
                    </a:ext>
                  </a:extLst>
                </a:gridCol>
              </a:tblGrid>
              <a:tr h="5651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Parameter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Unit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Value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extLst>
                  <a:ext uri="{0D108BD9-81ED-4DB2-BD59-A6C34878D82A}">
                    <a16:rowId xmlns:a16="http://schemas.microsoft.com/office/drawing/2014/main" val="342176051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PDSCH transmission scheme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Transmission scheme 1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221711592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EPRE ratio of PTRS to PDSCH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dB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N/A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585110027"/>
                  </a:ext>
                </a:extLst>
              </a:tr>
              <a:tr h="113022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Channel bandwidth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MHz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100" u="sng" dirty="0">
                          <a:effectLst/>
                        </a:rPr>
                        <a:t>See slide #11</a:t>
                      </a: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502159990"/>
                  </a:ext>
                </a:extLst>
              </a:tr>
              <a:tr h="56511"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Common serving cell parameters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Physical Cell ID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0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965940282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SSB position in burst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First SSB in Slot #0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13147365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SSB periodicity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ms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20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714905514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First DMRS position for Type A PDSCH mapping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2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110419805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Active DL BWP index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1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731905102"/>
                  </a:ext>
                </a:extLst>
              </a:tr>
              <a:tr h="56511"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DL BWP configuration #1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First PRB 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0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4025671219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Number of contiguous PRB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US" altLang="ja-JP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allocation</a:t>
                      </a:r>
                      <a:endParaRPr kumimoji="1" lang="ja-JP" alt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07825825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Subcarrier spacing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kHz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100" u="sng" dirty="0">
                          <a:effectLst/>
                        </a:rPr>
                        <a:t>See slide #11</a:t>
                      </a: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159773017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80975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Cyclic prefix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Normal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585605374"/>
                  </a:ext>
                </a:extLst>
              </a:tr>
              <a:tr h="56511"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PDCCH configuration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Slots for PDCCH monitoring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Each slot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671785551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Symbols with PDCCH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u="sng" dirty="0">
                          <a:effectLst/>
                        </a:rPr>
                        <a:t>Symbols #0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400271963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Number of PRBs in CORESET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ja-JP" sz="1100" u="sng" dirty="0">
                          <a:effectLst/>
                        </a:rPr>
                        <a:t>[TBD]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679364339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Number of PDCCH candidates and aggregation levels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[TBD]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454517193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DCI format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[TBD]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44380533"/>
                  </a:ext>
                </a:extLst>
              </a:tr>
              <a:tr h="56511">
                <a:tc rowSpan="8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PDSCH configuration</a:t>
                      </a:r>
                      <a:endParaRPr lang="ja-JP" sz="11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Mapping type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Type A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619793425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k0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946725448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PDSCH aggregation factor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98768937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PRB bundling type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Static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980384788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PRB bundling size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GB" altLang="ja-JP" sz="110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Wideband for FR1 and FR2</a:t>
                      </a:r>
                      <a:endParaRPr kumimoji="1" lang="ja-JP" altLang="en-US" sz="1100" u="sng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70502943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Resource allocation type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GB" altLang="ja-JP" sz="11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0</a:t>
                      </a:r>
                      <a:endParaRPr kumimoji="1" lang="ja-JP" altLang="en-US" sz="11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61796132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VRB-to-PRB mapping type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10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Non-interleaved</a:t>
                      </a:r>
                      <a:endParaRPr kumimoji="1" lang="ja-JP" altLang="en-US" sz="1100" u="sng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664503809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VRB-to-PRB mapping </a:t>
                      </a:r>
                      <a:r>
                        <a:rPr lang="en-GB" sz="1100" u="sng" dirty="0" err="1">
                          <a:effectLst/>
                        </a:rPr>
                        <a:t>interleaver</a:t>
                      </a:r>
                      <a:r>
                        <a:rPr lang="en-GB" sz="1100" u="sng" dirty="0">
                          <a:effectLst/>
                        </a:rPr>
                        <a:t> bundle size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10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100" u="sng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123927524"/>
                  </a:ext>
                </a:extLst>
              </a:tr>
            </a:tbl>
          </a:graphicData>
        </a:graphic>
      </p:graphicFrame>
      <p:sp>
        <p:nvSpPr>
          <p:cNvPr id="6" name="タイトル 1">
            <a:extLst>
              <a:ext uri="{FF2B5EF4-FFF2-40B4-BE49-F238E27FC236}">
                <a16:creationId xmlns:a16="http://schemas.microsoft.com/office/drawing/2014/main" id="{ACBB6258-6D4A-4B8C-9556-C229424B7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908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(Information) Simulation assumption for RAN4 #90bis 3/5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01809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295FCF7-A6E6-447B-B755-5D6B18D2C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59447"/>
              </p:ext>
            </p:extLst>
          </p:nvPr>
        </p:nvGraphicFramePr>
        <p:xfrm>
          <a:off x="736135" y="1147356"/>
          <a:ext cx="10900513" cy="5440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0473">
                  <a:extLst>
                    <a:ext uri="{9D8B030D-6E8A-4147-A177-3AD203B41FA5}">
                      <a16:colId xmlns:a16="http://schemas.microsoft.com/office/drawing/2014/main" val="1462393314"/>
                    </a:ext>
                  </a:extLst>
                </a:gridCol>
                <a:gridCol w="3672000">
                  <a:extLst>
                    <a:ext uri="{9D8B030D-6E8A-4147-A177-3AD203B41FA5}">
                      <a16:colId xmlns:a16="http://schemas.microsoft.com/office/drawing/2014/main" val="1296873632"/>
                    </a:ext>
                  </a:extLst>
                </a:gridCol>
                <a:gridCol w="711975">
                  <a:extLst>
                    <a:ext uri="{9D8B030D-6E8A-4147-A177-3AD203B41FA5}">
                      <a16:colId xmlns:a16="http://schemas.microsoft.com/office/drawing/2014/main" val="2556695485"/>
                    </a:ext>
                  </a:extLst>
                </a:gridCol>
                <a:gridCol w="3846065">
                  <a:extLst>
                    <a:ext uri="{9D8B030D-6E8A-4147-A177-3AD203B41FA5}">
                      <a16:colId xmlns:a16="http://schemas.microsoft.com/office/drawing/2014/main" val="422267819"/>
                    </a:ext>
                  </a:extLst>
                </a:gridCol>
              </a:tblGrid>
              <a:tr h="5651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Parameter</a:t>
                      </a:r>
                      <a:endParaRPr lang="ja-JP" sz="105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Unit</a:t>
                      </a:r>
                      <a:endParaRPr lang="ja-JP" sz="105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Value</a:t>
                      </a:r>
                      <a:endParaRPr lang="ja-JP" sz="105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/>
                </a:tc>
                <a:extLst>
                  <a:ext uri="{0D108BD9-81ED-4DB2-BD59-A6C34878D82A}">
                    <a16:rowId xmlns:a16="http://schemas.microsoft.com/office/drawing/2014/main" val="342176051"/>
                  </a:ext>
                </a:extLst>
              </a:tr>
              <a:tr h="56511"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PDSCH DMRS configuration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DMRS Type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Type 1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959755246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Number of additional DMRS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050" u="sng" dirty="0">
                          <a:effectLst/>
                        </a:rPr>
                        <a:t>1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915666671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Length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1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818662767"/>
                  </a:ext>
                </a:extLst>
              </a:tr>
              <a:tr h="1695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Antenna ports indexes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{1000} for 1 Layer CCs</a:t>
                      </a:r>
                      <a:br>
                        <a:rPr lang="en-GB" sz="1050" u="sng" dirty="0">
                          <a:effectLst/>
                        </a:rPr>
                      </a:br>
                      <a:r>
                        <a:rPr lang="en-GB" sz="1050" u="sng" dirty="0">
                          <a:effectLst/>
                        </a:rPr>
                        <a:t>{1000, 1001} for 2 Layers CCs</a:t>
                      </a:r>
                      <a:endParaRPr lang="ja-JP" sz="105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{1000 - 1003} for 4 Layers CCs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590815253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770" indent="-900430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Number of PDSCH DMRS CDM group(s) without data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1 for 1 layer and 2 layers CCs</a:t>
                      </a:r>
                      <a:endParaRPr lang="ja-JP" sz="105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2 for 4 Layers CCs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1090287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PTRS </a:t>
                      </a:r>
                      <a:r>
                        <a:rPr lang="en-GB" sz="1050" u="sng" dirty="0" err="1">
                          <a:effectLst/>
                        </a:rPr>
                        <a:t>configuratioaan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For FR1: PTRS is not configured</a:t>
                      </a: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FR2: 1 port, per 2PRB in frequency domain, per symbol in time domain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467517381"/>
                  </a:ext>
                </a:extLst>
              </a:tr>
              <a:tr h="113022">
                <a:tc rowSpan="7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CSI-RS for tracking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First subcarrier index in the PRB used for CSI-RS (k</a:t>
                      </a:r>
                      <a:r>
                        <a:rPr lang="en-GB" sz="1050" u="sng" baseline="-25000" dirty="0">
                          <a:effectLst/>
                        </a:rPr>
                        <a:t>0</a:t>
                      </a:r>
                      <a:r>
                        <a:rPr lang="en-GB" sz="1050" u="sng" dirty="0">
                          <a:effectLst/>
                        </a:rPr>
                        <a:t>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747506171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First OFDM symbol in the PRB used for CSI-RS (l</a:t>
                      </a:r>
                      <a:r>
                        <a:rPr lang="en-GB" sz="1050" u="sng" baseline="-25000" dirty="0">
                          <a:effectLst/>
                        </a:rPr>
                        <a:t>0</a:t>
                      </a:r>
                      <a:r>
                        <a:rPr lang="en-GB" sz="1050" u="sng" dirty="0">
                          <a:effectLst/>
                        </a:rPr>
                        <a:t>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for CSI-RS resource 1 and 3</a:t>
                      </a: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for CSI-RS resource 2 and 4</a:t>
                      </a:r>
                      <a:endParaRPr kumimoji="1" lang="ja-JP" altLang="en-US" sz="1050" u="sng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288993997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Number of CSI-RS ports (X)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456467659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CDM Type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596455036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Density (ρ)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 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461360447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CSI-RS periodicity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 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20ms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76315609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0" indent="-1079500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CSI-RS offset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 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10ms from SSB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497858506"/>
                  </a:ext>
                </a:extLst>
              </a:tr>
              <a:tr h="113022">
                <a:tc rowSpan="7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NZP CSI-RS for CSI acquisition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First subcarrier index in the PRB used for CSI-RS (k</a:t>
                      </a:r>
                      <a:r>
                        <a:rPr lang="en-GB" sz="1050" u="sng" baseline="-25000">
                          <a:effectLst/>
                        </a:rPr>
                        <a:t>0</a:t>
                      </a:r>
                      <a:r>
                        <a:rPr lang="en-GB" sz="1050" u="sng">
                          <a:effectLst/>
                        </a:rPr>
                        <a:t>)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004534713"/>
                  </a:ext>
                </a:extLst>
              </a:tr>
              <a:tr h="1130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First OFDM symbol in the PRB used for CSI-RS (l</a:t>
                      </a:r>
                      <a:r>
                        <a:rPr lang="en-GB" sz="1050" u="sng" baseline="-25000">
                          <a:effectLst/>
                        </a:rPr>
                        <a:t>0</a:t>
                      </a:r>
                      <a:r>
                        <a:rPr lang="en-GB" sz="1050" u="sng">
                          <a:effectLst/>
                        </a:rPr>
                        <a:t>)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736434658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Number of CSI-RS ports (X)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Tx ports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072773485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CDM Type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 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FD-CDM2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781429674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Density (ρ)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1" lang="ja-JP" altLang="en-US" sz="105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236041655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CSI-RS periodicity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20ms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896092246"/>
                  </a:ext>
                </a:extLst>
              </a:tr>
              <a:tr h="565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CSI-RS offset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0ms from SSB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912570010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Maximum number of code block groups for ACK/NACK feedback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779372873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Maximum number of HARQ transmission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796222394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HARQ ACK/NACK bundling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US" altLang="ja-JP" sz="105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Multiplexed</a:t>
                      </a:r>
                      <a:endParaRPr kumimoji="1" lang="ja-JP" altLang="en-US" sz="1050" u="sng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189574866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Redundancy version coding sequence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{0,2,3,1}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1908520118"/>
                  </a:ext>
                </a:extLst>
              </a:tr>
              <a:tr h="113022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Precoding configuration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SP Type I, Random per slot with PRB bundling granularity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2419911523"/>
                  </a:ext>
                </a:extLst>
              </a:tr>
              <a:tr h="56511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Symbols for all unused REs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OCNG Annex A.5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3046165889"/>
                  </a:ext>
                </a:extLst>
              </a:tr>
              <a:tr h="62877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Propagation condition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8255" marR="2825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kumimoji="1" lang="en-GB" sz="1050" u="sng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 propagation </a:t>
                      </a:r>
                      <a:r>
                        <a:rPr lang="en-GB" sz="1050" u="sng" dirty="0">
                          <a:solidFill>
                            <a:srgbClr val="FF0000"/>
                          </a:solidFill>
                          <a:effectLst/>
                        </a:rPr>
                        <a:t>condition for FR1 and FR2</a:t>
                      </a:r>
                    </a:p>
                  </a:txBody>
                  <a:tcPr marL="28255" marR="28255" marT="0" marB="0" anchor="ctr"/>
                </a:tc>
                <a:extLst>
                  <a:ext uri="{0D108BD9-81ED-4DB2-BD59-A6C34878D82A}">
                    <a16:rowId xmlns:a16="http://schemas.microsoft.com/office/drawing/2014/main" val="862858508"/>
                  </a:ext>
                </a:extLst>
              </a:tr>
            </a:tbl>
          </a:graphicData>
        </a:graphic>
      </p:graphicFrame>
      <p:sp>
        <p:nvSpPr>
          <p:cNvPr id="6" name="タイトル 1">
            <a:extLst>
              <a:ext uri="{FF2B5EF4-FFF2-40B4-BE49-F238E27FC236}">
                <a16:creationId xmlns:a16="http://schemas.microsoft.com/office/drawing/2014/main" id="{664CA83D-DDF3-4A75-9F94-5BCD1CE8A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908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(Information) Simulation assumption for RAN4 #90bis 4/5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55083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B06386-B503-4BA5-A6B4-CEB82413E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Additional configuration for FDD</a:t>
            </a:r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Additional configuration for TDD</a:t>
            </a:r>
            <a:endParaRPr kumimoji="1" lang="en-US" altLang="ja-JP" sz="2000" dirty="0"/>
          </a:p>
          <a:p>
            <a:endParaRPr kumimoji="1" lang="ja-JP" altLang="en-US" sz="2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AEF5CE73-CB1A-4163-85BB-E60FEF9D8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699730"/>
              </p:ext>
            </p:extLst>
          </p:nvPr>
        </p:nvGraphicFramePr>
        <p:xfrm>
          <a:off x="1169913" y="2403188"/>
          <a:ext cx="9154160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7600">
                  <a:extLst>
                    <a:ext uri="{9D8B030D-6E8A-4147-A177-3AD203B41FA5}">
                      <a16:colId xmlns:a16="http://schemas.microsoft.com/office/drawing/2014/main" val="3374269667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3267450828"/>
                    </a:ext>
                  </a:extLst>
                </a:gridCol>
                <a:gridCol w="2189480">
                  <a:extLst>
                    <a:ext uri="{9D8B030D-6E8A-4147-A177-3AD203B41FA5}">
                      <a16:colId xmlns:a16="http://schemas.microsoft.com/office/drawing/2014/main" val="534167917"/>
                    </a:ext>
                  </a:extLst>
                </a:gridCol>
                <a:gridCol w="2189480">
                  <a:extLst>
                    <a:ext uri="{9D8B030D-6E8A-4147-A177-3AD203B41FA5}">
                      <a16:colId xmlns:a16="http://schemas.microsoft.com/office/drawing/2014/main" val="3751371795"/>
                    </a:ext>
                  </a:extLst>
                </a:gridCol>
              </a:tblGrid>
              <a:tr h="3429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Parameter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Unit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Value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413013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Duplex mode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FDD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544970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PDSCH configuration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Starting symbol (S) 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95533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Length (L)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24888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</a:rPr>
                        <a:t>Number of HARQ Processes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tx1"/>
                          </a:solidFill>
                          <a:effectLst/>
                        </a:rPr>
                        <a:t>4 for simulation purpose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8487520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B10E828-4C68-4199-8EBD-1933E1DBF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60490"/>
              </p:ext>
            </p:extLst>
          </p:nvPr>
        </p:nvGraphicFramePr>
        <p:xfrm>
          <a:off x="1168643" y="4232925"/>
          <a:ext cx="9155430" cy="1440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7600">
                  <a:extLst>
                    <a:ext uri="{9D8B030D-6E8A-4147-A177-3AD203B41FA5}">
                      <a16:colId xmlns:a16="http://schemas.microsoft.com/office/drawing/2014/main" val="822539156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74978666"/>
                    </a:ext>
                  </a:extLst>
                </a:gridCol>
                <a:gridCol w="2190115">
                  <a:extLst>
                    <a:ext uri="{9D8B030D-6E8A-4147-A177-3AD203B41FA5}">
                      <a16:colId xmlns:a16="http://schemas.microsoft.com/office/drawing/2014/main" val="2714613202"/>
                    </a:ext>
                  </a:extLst>
                </a:gridCol>
                <a:gridCol w="2190115">
                  <a:extLst>
                    <a:ext uri="{9D8B030D-6E8A-4147-A177-3AD203B41FA5}">
                      <a16:colId xmlns:a16="http://schemas.microsoft.com/office/drawing/2014/main" val="3683354659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Parameter</a:t>
                      </a:r>
                      <a:endParaRPr lang="ja-JP" sz="105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Unit</a:t>
                      </a:r>
                      <a:endParaRPr lang="ja-JP" sz="105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Value</a:t>
                      </a:r>
                      <a:endParaRPr lang="ja-JP" sz="105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724395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Duplex mode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TDD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989635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PDSCH configuration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Starting symbol (S) 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52325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Length (L)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kumimoji="1" lang="ja-JP" altLang="en-US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304441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50" u="sng">
                          <a:effectLst/>
                        </a:rPr>
                        <a:t>Number of HARQ Processes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>
                          <a:effectLst/>
                        </a:rPr>
                        <a:t> </a:t>
                      </a:r>
                      <a:endParaRPr lang="ja-JP" sz="105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050" u="sng" dirty="0">
                          <a:solidFill>
                            <a:schemeClr val="tx1"/>
                          </a:solidFill>
                          <a:effectLst/>
                        </a:rPr>
                        <a:t>8 for simulation purpose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147757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</a:rPr>
                        <a:t>TDD UL-DL pattern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 </a:t>
                      </a:r>
                      <a:endParaRPr lang="ja-JP" sz="105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 15kHz: DDDSU</a:t>
                      </a: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 30KHz: 7D1S2U</a:t>
                      </a: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 60 kHz: DDSU </a:t>
                      </a:r>
                      <a:endParaRPr kumimoji="1" lang="en-US" altLang="ja-JP" sz="105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kumimoji="1" lang="en-US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kHz: </a:t>
                      </a:r>
                      <a:r>
                        <a:rPr kumimoji="1" lang="en-US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pl-PL" altLang="ja-JP" sz="105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DDSU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6795232"/>
                  </a:ext>
                </a:extLst>
              </a:tr>
            </a:tbl>
          </a:graphicData>
        </a:graphic>
      </p:graphicFrame>
      <p:sp>
        <p:nvSpPr>
          <p:cNvPr id="8" name="タイトル 1">
            <a:extLst>
              <a:ext uri="{FF2B5EF4-FFF2-40B4-BE49-F238E27FC236}">
                <a16:creationId xmlns:a16="http://schemas.microsoft.com/office/drawing/2014/main" id="{51EE6478-703B-4406-9863-558F4E467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908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(Information) Simulation assumption for RAN4 #90bis 5/5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46635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Number of HARQ process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Autofit/>
          </a:bodyPr>
          <a:lstStyle/>
          <a:p>
            <a:r>
              <a:rPr kumimoji="1" lang="en-US" altLang="ja-JP" sz="2000" dirty="0"/>
              <a:t>Previous agreements</a:t>
            </a:r>
          </a:p>
          <a:p>
            <a:pPr lvl="1"/>
            <a:r>
              <a:rPr lang="en-US" altLang="zh-CN" sz="1800" dirty="0"/>
              <a:t>Option 1</a:t>
            </a:r>
            <a:r>
              <a:rPr lang="zh-CN" altLang="en-US" sz="1800" dirty="0"/>
              <a:t>：</a:t>
            </a:r>
            <a:r>
              <a:rPr lang="en-US" altLang="ja-JP" sz="1800" dirty="0"/>
              <a:t>If normal PDSCH demodulation requirement with 16 (TDD)/8 (FDD) HARQ processes targeting for higher Rank/MCS are introduced, the number of HARQ process for SDR test is 8 (TDD) / 4 (FDD)</a:t>
            </a:r>
            <a:r>
              <a:rPr lang="zh-CN" altLang="en-US" sz="1800" dirty="0"/>
              <a:t>； </a:t>
            </a:r>
            <a:r>
              <a:rPr lang="en-US" altLang="ja-JP" sz="1800" dirty="0"/>
              <a:t>Otherwise, 16 (TDD) / 8 (FDD) processes</a:t>
            </a:r>
          </a:p>
          <a:p>
            <a:pPr lvl="1"/>
            <a:r>
              <a:rPr lang="en-US" altLang="ja-JP" sz="1800" dirty="0"/>
              <a:t>Option 2: 8 for TDD and 4 for FDD </a:t>
            </a:r>
          </a:p>
          <a:p>
            <a:pPr lvl="1"/>
            <a:endParaRPr lang="en-US" altLang="ja-JP" sz="1800" dirty="0"/>
          </a:p>
          <a:p>
            <a:r>
              <a:rPr lang="en-US" altLang="ja-JP" sz="2000" dirty="0"/>
              <a:t>Current options:</a:t>
            </a:r>
          </a:p>
          <a:p>
            <a:pPr lvl="1"/>
            <a:r>
              <a:rPr lang="en-US" altLang="zh-CN" sz="1800" dirty="0"/>
              <a:t>Option 1: 4 for FDD and 8 TDD </a:t>
            </a:r>
          </a:p>
          <a:p>
            <a:pPr lvl="1"/>
            <a:r>
              <a:rPr lang="en-US" altLang="zh-CN" sz="1800" dirty="0"/>
              <a:t>Option 2: 8 for FDD and 16 for TDD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Option 3: [6] for FDD and [12] for TDD</a:t>
            </a:r>
          </a:p>
          <a:p>
            <a:endParaRPr lang="en-US" altLang="zh-CN" sz="2000" dirty="0"/>
          </a:p>
          <a:p>
            <a:r>
              <a:rPr lang="en-US" altLang="zh-CN" sz="2000" dirty="0"/>
              <a:t>Proposal: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Option 3: 6 for FDD and 12 for TDD</a:t>
            </a:r>
            <a:endParaRPr lang="en-US" altLang="zh-CN" sz="2000" dirty="0"/>
          </a:p>
          <a:p>
            <a:pPr marL="914400" lvl="2" indent="0">
              <a:buNone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339164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 and table for FR1  1/2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515600" cy="4759992"/>
          </a:xfrm>
        </p:spPr>
        <p:txBody>
          <a:bodyPr>
            <a:noAutofit/>
          </a:bodyPr>
          <a:lstStyle/>
          <a:p>
            <a:r>
              <a:rPr kumimoji="1" lang="en-US" altLang="ja-JP" sz="2000" dirty="0"/>
              <a:t>Previous agreements</a:t>
            </a:r>
          </a:p>
          <a:p>
            <a:pPr lvl="1"/>
            <a:r>
              <a:rPr lang="en-US" altLang="ja-JP" sz="1800" dirty="0"/>
              <a:t>Single upper bound applicable for all CHBW and SCS</a:t>
            </a:r>
          </a:p>
          <a:p>
            <a:endParaRPr lang="en-US" altLang="ja-JP" sz="2000" dirty="0"/>
          </a:p>
          <a:p>
            <a:r>
              <a:rPr lang="en-US" altLang="ja-JP" sz="2000" dirty="0"/>
              <a:t>Current options:</a:t>
            </a:r>
            <a:endParaRPr kumimoji="1" lang="en-US" altLang="ja-JP" sz="2000" dirty="0"/>
          </a:p>
          <a:p>
            <a:pPr lvl="1"/>
            <a:r>
              <a:rPr lang="en-US" altLang="zh-CN" sz="1800" dirty="0"/>
              <a:t>Option 1: single upper bound (Intel, QC)</a:t>
            </a:r>
          </a:p>
          <a:p>
            <a:pPr lvl="1"/>
            <a:r>
              <a:rPr lang="en-US" altLang="zh-CN" sz="1800" dirty="0"/>
              <a:t>Option 2: per CHBW /SCS combination (NTT DoCoMo)</a:t>
            </a:r>
          </a:p>
          <a:p>
            <a:endParaRPr lang="en-US" altLang="ja-JP" sz="2000" dirty="0"/>
          </a:p>
          <a:p>
            <a:r>
              <a:rPr lang="en-US" altLang="ja-JP" sz="2000" dirty="0"/>
              <a:t>Proposal:</a:t>
            </a:r>
          </a:p>
          <a:p>
            <a:pPr lvl="1"/>
            <a:r>
              <a:rPr lang="en-US" altLang="ja-JP" sz="1800" dirty="0"/>
              <a:t>Option 1</a:t>
            </a:r>
          </a:p>
          <a:p>
            <a:pPr lvl="2"/>
            <a:r>
              <a:rPr lang="en-US" altLang="ja-JP" sz="1600" dirty="0"/>
              <a:t>Upper bound MCS is summarized in the next slide</a:t>
            </a:r>
          </a:p>
          <a:p>
            <a:pPr lvl="2"/>
            <a:r>
              <a:rPr lang="en-US" altLang="ja-JP" sz="1600" dirty="0"/>
              <a:t>FFS:  practical MCS</a:t>
            </a:r>
            <a:endParaRPr lang="en-US" altLang="ja-JP" sz="1400" dirty="0"/>
          </a:p>
          <a:p>
            <a:pPr lvl="1"/>
            <a:r>
              <a:rPr lang="en-US" altLang="ja-JP" sz="1800" dirty="0"/>
              <a:t>Modulation format 2 and 4 can be used only for CA case according to UE capability signaling, i.e. only modulation format 6  or 8 are used for single carrier case</a:t>
            </a:r>
          </a:p>
          <a:p>
            <a:pPr lvl="1"/>
            <a:endParaRPr lang="en-US" altLang="ja-JP" sz="1800" dirty="0"/>
          </a:p>
          <a:p>
            <a:pPr marL="914400" lvl="2" indent="0">
              <a:buNone/>
            </a:pPr>
            <a:r>
              <a:rPr lang="en-US" altLang="ja-JP" sz="1600" dirty="0"/>
              <a:t>	</a:t>
            </a:r>
          </a:p>
          <a:p>
            <a:pPr lvl="1"/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15889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 and table for FR1  2/2</a:t>
            </a:r>
            <a:endParaRPr kumimoji="1" lang="ja-JP" altLang="en-US" dirty="0"/>
          </a:p>
        </p:txBody>
      </p:sp>
      <p:graphicFrame>
        <p:nvGraphicFramePr>
          <p:cNvPr id="31" name="表 30">
            <a:extLst>
              <a:ext uri="{FF2B5EF4-FFF2-40B4-BE49-F238E27FC236}">
                <a16:creationId xmlns:a16="http://schemas.microsoft.com/office/drawing/2014/main" id="{BC522175-12CF-4EDA-B752-3AB3DD4B5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698"/>
              </p:ext>
            </p:extLst>
          </p:nvPr>
        </p:nvGraphicFramePr>
        <p:xfrm>
          <a:off x="1309753" y="1242153"/>
          <a:ext cx="4221340" cy="5295024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00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9364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12158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941137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5094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[27]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69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9470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5584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9847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[16]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0348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15347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85437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9686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[9]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3650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85251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327416"/>
                  </a:ext>
                </a:extLst>
              </a:tr>
              <a:tr h="1591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34375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[26]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9360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4429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1760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07628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[27]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17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08665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01376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71132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[16]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0516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640329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55383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5809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[9]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678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21161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506184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02224"/>
                  </a:ext>
                </a:extLst>
              </a:tr>
            </a:tbl>
          </a:graphicData>
        </a:graphic>
      </p:graphicFrame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54C89CAA-0495-4F0E-8F18-FE8D67591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349155"/>
              </p:ext>
            </p:extLst>
          </p:nvPr>
        </p:nvGraphicFramePr>
        <p:xfrm>
          <a:off x="2066132" y="1338338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6" name="Equation" r:id="rId4" imgW="304560" imgH="266400" progId="Equation.DSMT4">
                  <p:embed/>
                </p:oleObj>
              </mc:Choice>
              <mc:Fallback>
                <p:oleObj name="Equation" r:id="rId4" imgW="304560" imgH="266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551968AB-4581-46F6-923A-E69002824C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132" y="1338338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88A787E2-F837-47BD-8570-206F24858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604098"/>
              </p:ext>
            </p:extLst>
          </p:nvPr>
        </p:nvGraphicFramePr>
        <p:xfrm>
          <a:off x="2599415" y="1338338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7" name="Equation" r:id="rId6" imgW="215640" imgH="241200" progId="Equation.DSMT4">
                  <p:embed/>
                </p:oleObj>
              </mc:Choice>
              <mc:Fallback>
                <p:oleObj name="Equation" r:id="rId6" imgW="215640" imgH="24120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12B04FCF-C711-43BA-9632-90A994A247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9415" y="1338338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AD721E6C-B9E3-4333-8FBF-ACF468A38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031046"/>
              </p:ext>
            </p:extLst>
          </p:nvPr>
        </p:nvGraphicFramePr>
        <p:xfrm>
          <a:off x="3127311" y="1351038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8" name="Equation" r:id="rId8" imgW="203040" imgH="241200" progId="Equation.DSMT4">
                  <p:embed/>
                </p:oleObj>
              </mc:Choice>
              <mc:Fallback>
                <p:oleObj name="Equation" r:id="rId8" imgW="203040" imgH="24120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29465FB1-652D-4EED-8F27-1CB5029EF8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11" y="1351038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913A1972-56F9-46C2-895A-240A10327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689231"/>
              </p:ext>
            </p:extLst>
          </p:nvPr>
        </p:nvGraphicFramePr>
        <p:xfrm>
          <a:off x="3622725" y="1351038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9" name="Equation" r:id="rId10" imgW="799920" imgH="253800" progId="Equation.DSMT4">
                  <p:embed/>
                </p:oleObj>
              </mc:Choice>
              <mc:Fallback>
                <p:oleObj name="Equation" r:id="rId10" imgW="799920" imgH="2538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75089650-24B0-466F-94B1-3FEB02242E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725" y="1351038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B94BDF1D-54AE-4927-95D7-4D2A9EA23F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670231"/>
              </p:ext>
            </p:extLst>
          </p:nvPr>
        </p:nvGraphicFramePr>
        <p:xfrm>
          <a:off x="4715039" y="1351038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" name="Equation" r:id="rId12" imgW="698400" imgH="253800" progId="Equation.DSMT4">
                  <p:embed/>
                </p:oleObj>
              </mc:Choice>
              <mc:Fallback>
                <p:oleObj name="Equation" r:id="rId12" imgW="698400" imgH="2538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4F7A555A-5B58-48F2-AD4F-7C3A133BB6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5039" y="1351038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FF8309D7-D814-42AE-8AF7-A0B42072A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456255"/>
              </p:ext>
            </p:extLst>
          </p:nvPr>
        </p:nvGraphicFramePr>
        <p:xfrm>
          <a:off x="6287472" y="1244391"/>
          <a:ext cx="4221340" cy="2849880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  <a:gridCol w="1027258">
                  <a:extLst>
                    <a:ext uri="{9D8B030D-6E8A-4147-A177-3AD203B41FA5}">
                      <a16:colId xmlns:a16="http://schemas.microsoft.com/office/drawing/2014/main" val="1184192725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[26]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44805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972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40914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1807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[27]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0976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51765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75258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23804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[16]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7307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485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7149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4717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[9]</a:t>
                      </a:r>
                      <a:endParaRPr kumimoji="1" lang="ja-JP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70370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8276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61055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840860"/>
                  </a:ext>
                </a:extLst>
              </a:tr>
            </a:tbl>
          </a:graphicData>
        </a:graphic>
      </p:graphicFrame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DE6643D4-8619-4345-A4CA-17EBB424C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932930"/>
              </p:ext>
            </p:extLst>
          </p:nvPr>
        </p:nvGraphicFramePr>
        <p:xfrm>
          <a:off x="7072972" y="1338338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" name="Equation" r:id="rId14" imgW="304560" imgH="266400" progId="Equation.DSMT4">
                  <p:embed/>
                </p:oleObj>
              </mc:Choice>
              <mc:Fallback>
                <p:oleObj name="Equation" r:id="rId14" imgW="304560" imgH="26640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35C23A08-7D61-4049-ADC8-1749211522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972" y="1338338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>
            <a:extLst>
              <a:ext uri="{FF2B5EF4-FFF2-40B4-BE49-F238E27FC236}">
                <a16:creationId xmlns:a16="http://schemas.microsoft.com/office/drawing/2014/main" id="{FB6790D4-1D4B-4E6D-A8FE-50FC6233E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279111"/>
              </p:ext>
            </p:extLst>
          </p:nvPr>
        </p:nvGraphicFramePr>
        <p:xfrm>
          <a:off x="7606255" y="1338338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" name="Equation" r:id="rId15" imgW="215640" imgH="241200" progId="Equation.DSMT4">
                  <p:embed/>
                </p:oleObj>
              </mc:Choice>
              <mc:Fallback>
                <p:oleObj name="Equation" r:id="rId15" imgW="215640" imgH="24120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A15ECB68-632E-4F34-BF5C-D9010F86EC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6255" y="1338338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オブジェクト 39">
            <a:extLst>
              <a:ext uri="{FF2B5EF4-FFF2-40B4-BE49-F238E27FC236}">
                <a16:creationId xmlns:a16="http://schemas.microsoft.com/office/drawing/2014/main" id="{EA350B30-B4BD-46CF-86D8-0866BBC43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798493"/>
              </p:ext>
            </p:extLst>
          </p:nvPr>
        </p:nvGraphicFramePr>
        <p:xfrm>
          <a:off x="8134151" y="1351038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" name="Equation" r:id="rId16" imgW="203040" imgH="241200" progId="Equation.DSMT4">
                  <p:embed/>
                </p:oleObj>
              </mc:Choice>
              <mc:Fallback>
                <p:oleObj name="Equation" r:id="rId16" imgW="203040" imgH="24120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1159C7FE-C3A6-498F-8BF8-5A87D3E663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4151" y="1351038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>
            <a:extLst>
              <a:ext uri="{FF2B5EF4-FFF2-40B4-BE49-F238E27FC236}">
                <a16:creationId xmlns:a16="http://schemas.microsoft.com/office/drawing/2014/main" id="{6C7FADDC-EE2F-43E2-BB20-40B71B403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35989"/>
              </p:ext>
            </p:extLst>
          </p:nvPr>
        </p:nvGraphicFramePr>
        <p:xfrm>
          <a:off x="8629565" y="1351038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4" name="Equation" r:id="rId18" imgW="799920" imgH="253800" progId="Equation.DSMT4">
                  <p:embed/>
                </p:oleObj>
              </mc:Choice>
              <mc:Fallback>
                <p:oleObj name="Equation" r:id="rId18" imgW="799920" imgH="25380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A2F0A512-A56A-4000-8177-880F523E0B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9565" y="1351038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オブジェクト 41">
            <a:extLst>
              <a:ext uri="{FF2B5EF4-FFF2-40B4-BE49-F238E27FC236}">
                <a16:creationId xmlns:a16="http://schemas.microsoft.com/office/drawing/2014/main" id="{DAE4B4A6-480D-4FD3-8244-064060D745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057063"/>
              </p:ext>
            </p:extLst>
          </p:nvPr>
        </p:nvGraphicFramePr>
        <p:xfrm>
          <a:off x="9721879" y="1351038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5" name="Equation" r:id="rId19" imgW="698400" imgH="253800" progId="Equation.DSMT4">
                  <p:embed/>
                </p:oleObj>
              </mc:Choice>
              <mc:Fallback>
                <p:oleObj name="Equation" r:id="rId19" imgW="698400" imgH="25380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1612ED1D-4CC7-48D5-8437-1E12AF64F7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1879" y="1351038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4C077A77-F336-4CE5-9F89-D1E53EC9F85B}"/>
              </a:ext>
            </a:extLst>
          </p:cNvPr>
          <p:cNvSpPr txBox="1"/>
          <p:nvPr/>
        </p:nvSpPr>
        <p:spPr>
          <a:xfrm>
            <a:off x="6232483" y="4998481"/>
            <a:ext cx="5878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Note: MCS level used in test is min(               ,            )</a:t>
            </a:r>
          </a:p>
        </p:txBody>
      </p:sp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026C117E-A81B-4563-B6DA-62CBD3042B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687035"/>
              </p:ext>
            </p:extLst>
          </p:nvPr>
        </p:nvGraphicFramePr>
        <p:xfrm>
          <a:off x="9774517" y="5040758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6" name="Equation" r:id="rId20" imgW="799920" imgH="253800" progId="Equation.DSMT4">
                  <p:embed/>
                </p:oleObj>
              </mc:Choice>
              <mc:Fallback>
                <p:oleObj name="Equation" r:id="rId20" imgW="799920" imgH="25380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913A1972-56F9-46C2-895A-240A10327E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4517" y="5040758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CA35EB71-CDEE-40FE-BF26-6B9A7BD278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840155"/>
              </p:ext>
            </p:extLst>
          </p:nvPr>
        </p:nvGraphicFramePr>
        <p:xfrm>
          <a:off x="10659480" y="5040758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" name="Equation" r:id="rId21" imgW="698400" imgH="253800" progId="Equation.DSMT4">
                  <p:embed/>
                </p:oleObj>
              </mc:Choice>
              <mc:Fallback>
                <p:oleObj name="Equation" r:id="rId21" imgW="698400" imgH="253800" progId="Equation.DSMT4">
                  <p:embed/>
                  <p:pic>
                    <p:nvPicPr>
                      <p:cNvPr id="36" name="オブジェクト 35">
                        <a:extLst>
                          <a:ext uri="{FF2B5EF4-FFF2-40B4-BE49-F238E27FC236}">
                            <a16:creationId xmlns:a16="http://schemas.microsoft.com/office/drawing/2014/main" id="{B94BDF1D-54AE-4927-95D7-4D2A9EA23F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9480" y="5040758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700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0959353" cy="779620"/>
          </a:xfrm>
        </p:spPr>
        <p:txBody>
          <a:bodyPr>
            <a:normAutofit/>
          </a:bodyPr>
          <a:lstStyle/>
          <a:p>
            <a:r>
              <a:rPr lang="en-US" altLang="ja-JP" dirty="0"/>
              <a:t>Methodology for FR2 SDR requirements 1/2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1353800" cy="5038258"/>
          </a:xfrm>
        </p:spPr>
        <p:txBody>
          <a:bodyPr>
            <a:noAutofit/>
          </a:bodyPr>
          <a:lstStyle/>
          <a:p>
            <a:r>
              <a:rPr kumimoji="1" lang="en-US" altLang="ja-JP" sz="2000" dirty="0"/>
              <a:t>Previous agreements</a:t>
            </a:r>
          </a:p>
          <a:p>
            <a:pPr lvl="1"/>
            <a:r>
              <a:rPr lang="en-US" altLang="ja-JP" sz="2000" dirty="0"/>
              <a:t>Adopt the following procedure for FR2 SDR test cases: (baseline)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Use general procedure to select CA bandwidth for testing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Derive                    for each CC based on UE capability by the previous slide (</a:t>
            </a:r>
            <a:r>
              <a:rPr lang="en-US" altLang="ja-JP" sz="1600" i="1" dirty="0"/>
              <a:t>j</a:t>
            </a:r>
            <a:r>
              <a:rPr lang="en-US" altLang="ja-JP" sz="1600" dirty="0"/>
              <a:t>  is  CC index)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Identify testable SNR value for particular test configuration based on test equipment characteristics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Use “SNR to </a:t>
            </a:r>
            <a:r>
              <a:rPr lang="en-US" altLang="ja-JP" sz="1600" dirty="0" err="1"/>
              <a:t>MCS+Rank</a:t>
            </a:r>
            <a:r>
              <a:rPr lang="en-US" altLang="ja-JP" sz="1600" dirty="0"/>
              <a:t>” table to find                 for each CC (Detail of “SNR to </a:t>
            </a:r>
            <a:r>
              <a:rPr lang="en-US" altLang="ja-JP" sz="1600" dirty="0" err="1"/>
              <a:t>MCS+Rank</a:t>
            </a:r>
            <a:r>
              <a:rPr lang="en-US" altLang="ja-JP" sz="1600" dirty="0"/>
              <a:t>” table is FFS)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600" dirty="0"/>
              <a:t>Conduct SDR test with                                                               for each CC</a:t>
            </a:r>
          </a:p>
          <a:p>
            <a:pPr lvl="1"/>
            <a:r>
              <a:rPr lang="en-US" altLang="ja-JP" sz="2000" dirty="0"/>
              <a:t>Other options not excluded</a:t>
            </a:r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000" dirty="0"/>
              <a:t>Current options:</a:t>
            </a:r>
            <a:endParaRPr kumimoji="1" lang="en-US" altLang="ja-JP" sz="2000" dirty="0"/>
          </a:p>
          <a:p>
            <a:pPr lvl="1"/>
            <a:r>
              <a:rPr lang="en-US" altLang="zh-CN" sz="1800" dirty="0"/>
              <a:t>Option 1: Keep the exiting procedure (Baseline)</a:t>
            </a:r>
          </a:p>
          <a:p>
            <a:pPr lvl="1"/>
            <a:r>
              <a:rPr lang="en-US" altLang="zh-CN" sz="1800" dirty="0"/>
              <a:t>Option 2: New procedure proposed in R4-1900048 (Next slide)</a:t>
            </a:r>
            <a:endParaRPr lang="en-US" altLang="ja-JP" sz="2000" dirty="0"/>
          </a:p>
          <a:p>
            <a:endParaRPr lang="en-US" altLang="ja-JP" sz="1000" dirty="0"/>
          </a:p>
          <a:p>
            <a:r>
              <a:rPr lang="en-US" altLang="ja-JP" sz="2000" dirty="0"/>
              <a:t>Proposal:</a:t>
            </a:r>
          </a:p>
          <a:p>
            <a:pPr lvl="1"/>
            <a:r>
              <a:rPr lang="en-US" altLang="ja-JP" sz="1800" dirty="0"/>
              <a:t>Further evaluation and comparison among these two options in next RAN4 meeting,  if no difference for test channel bandwidth combinations among Op1 and Op2 ; then using option1 </a:t>
            </a:r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marL="914400" lvl="2" indent="0">
              <a:buNone/>
            </a:pPr>
            <a:r>
              <a:rPr lang="en-US" altLang="ja-JP" sz="1600" dirty="0"/>
              <a:t>	</a:t>
            </a:r>
          </a:p>
          <a:p>
            <a:pPr lvl="1"/>
            <a:endParaRPr kumimoji="1" lang="ja-JP" altLang="en-US" sz="1800" dirty="0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A3D76B45-41A1-4496-886F-3E371CE1B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738687"/>
              </p:ext>
            </p:extLst>
          </p:nvPr>
        </p:nvGraphicFramePr>
        <p:xfrm>
          <a:off x="2633560" y="2337480"/>
          <a:ext cx="1178697" cy="37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4" name="Equation" r:id="rId4" imgW="799920" imgH="253800" progId="Equation.DSMT4">
                  <p:embed/>
                </p:oleObj>
              </mc:Choice>
              <mc:Fallback>
                <p:oleObj name="Equation" r:id="rId4" imgW="799920" imgH="25380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B84B15F8-589F-49F0-8B63-413FC894F7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560" y="2337480"/>
                        <a:ext cx="1178697" cy="374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D960F6DF-9C54-4609-8648-9C77CEFB5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924388"/>
              </p:ext>
            </p:extLst>
          </p:nvPr>
        </p:nvGraphicFramePr>
        <p:xfrm>
          <a:off x="5605462" y="2893144"/>
          <a:ext cx="9810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5" name="Equation" r:id="rId6" imgW="698400" imgH="253800" progId="Equation.DSMT4">
                  <p:embed/>
                </p:oleObj>
              </mc:Choice>
              <mc:Fallback>
                <p:oleObj name="Equation" r:id="rId6" imgW="69840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49D7E9AB-C9FD-42EC-8756-420B54F646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462" y="2893144"/>
                        <a:ext cx="98107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7E1FCE4A-2B5E-4F22-A506-DFC87B11A3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720054"/>
              </p:ext>
            </p:extLst>
          </p:nvPr>
        </p:nvGraphicFramePr>
        <p:xfrm>
          <a:off x="4228292" y="3158072"/>
          <a:ext cx="3517023" cy="392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6" name="Equation" r:id="rId8" imgW="2501640" imgH="279360" progId="Equation.DSMT4">
                  <p:embed/>
                </p:oleObj>
              </mc:Choice>
              <mc:Fallback>
                <p:oleObj name="Equation" r:id="rId8" imgW="2501640" imgH="27936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41095E4D-21FE-4249-8622-BA94F527E90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8292" y="3158072"/>
                        <a:ext cx="3517023" cy="3927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901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0959353" cy="779620"/>
          </a:xfrm>
        </p:spPr>
        <p:txBody>
          <a:bodyPr>
            <a:normAutofit/>
          </a:bodyPr>
          <a:lstStyle/>
          <a:p>
            <a:r>
              <a:rPr lang="en-US" altLang="ja-JP" dirty="0"/>
              <a:t>Methodology for FR2 SDR requirements 2/2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367682" cy="4759992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New procedure proposed in R4-1900048</a:t>
            </a:r>
          </a:p>
          <a:p>
            <a:pPr lvl="1"/>
            <a:r>
              <a:rPr lang="en-US" altLang="ja-JP" sz="1800" dirty="0"/>
              <a:t>Step 1: For all supported CA configurations and set of per component carrier (CC) UE capabilities among all supported UE capabilities:</a:t>
            </a:r>
          </a:p>
          <a:p>
            <a:pPr lvl="2"/>
            <a:r>
              <a:rPr lang="en-US" altLang="ja-JP" sz="1400" dirty="0"/>
              <a:t>Use the table defining the MCS to determine the MCS (=MCS1) achieving the largest data rate [TS 38.306 [14, Section 4.1.2]] based on UE capabilities. </a:t>
            </a:r>
          </a:p>
          <a:p>
            <a:pPr lvl="2"/>
            <a:r>
              <a:rPr lang="en-US" altLang="ja-JP" sz="1400" dirty="0"/>
              <a:t>Use the table defining the mapping between MCS and SNR required to achieve that MCS to determine the largest MCS (=MCS2) requiring SNR below test equipment maximum achievable SNR for each CC in that CA configuration.</a:t>
            </a:r>
          </a:p>
          <a:p>
            <a:pPr lvl="2"/>
            <a:r>
              <a:rPr lang="en-US" altLang="ja-JP" sz="1400" dirty="0"/>
              <a:t>Compute the aggregate throughput for CA configuration using the MCS = min(MCS1,MCS2) for each CC in CA bandwidth combination.</a:t>
            </a:r>
          </a:p>
          <a:p>
            <a:pPr lvl="1"/>
            <a:r>
              <a:rPr lang="en-US" altLang="ja-JP" sz="1800" dirty="0"/>
              <a:t>Step 2: Choose the CA bandwidth combination among all supported CA configurations that achieves maximum aggregate throughput in step 1 among all UE capabilities.</a:t>
            </a:r>
          </a:p>
          <a:p>
            <a:pPr lvl="2"/>
            <a:r>
              <a:rPr lang="en-US" altLang="ja-JP" sz="1400" dirty="0"/>
              <a:t>Set of per CC UE capabilities includes channel bandwidth, subcarrier spacing, number of PDSCH MIMO layers, modulation format and scaling factor [TS 38.306 [14, Section 4.1.2]].</a:t>
            </a:r>
          </a:p>
          <a:p>
            <a:pPr lvl="2"/>
            <a:r>
              <a:rPr lang="en-US" altLang="ja-JP" sz="1400" dirty="0"/>
              <a:t>When there are multiple sets of CA bandwidth combinations and UE capabilities (channel bandwidth, subcarrier spacing, number of MIMO layer, modulation format, scaling factor) with same aggregate throughput, select TBD</a:t>
            </a:r>
          </a:p>
          <a:p>
            <a:pPr lvl="1"/>
            <a:r>
              <a:rPr lang="en-US" altLang="ja-JP" sz="1800" dirty="0"/>
              <a:t>Step 3: For each CC in chosen CA bandwidth combination, use determined MCS for each CC in step 1 for that CA configuration based on test parameters and indicated UE capabilities.</a:t>
            </a:r>
          </a:p>
          <a:p>
            <a:pPr lvl="1"/>
            <a:endParaRPr kumimoji="1" lang="en-US" altLang="ja-JP" sz="1600" dirty="0"/>
          </a:p>
          <a:p>
            <a:pPr lvl="1"/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93872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9620"/>
          </a:xfrm>
        </p:spPr>
        <p:txBody>
          <a:bodyPr/>
          <a:lstStyle/>
          <a:p>
            <a:r>
              <a:rPr lang="en-GB" altLang="ja-JP" dirty="0"/>
              <a:t>MCS level and table for FR2</a:t>
            </a:r>
            <a:endParaRPr kumimoji="1" lang="ja-JP" altLang="en-US" dirty="0"/>
          </a:p>
        </p:txBody>
      </p:sp>
      <p:graphicFrame>
        <p:nvGraphicFramePr>
          <p:cNvPr id="31" name="表 30">
            <a:extLst>
              <a:ext uri="{FF2B5EF4-FFF2-40B4-BE49-F238E27FC236}">
                <a16:creationId xmlns:a16="http://schemas.microsoft.com/office/drawing/2014/main" id="{BC522175-12CF-4EDA-B752-3AB3DD4B5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571874"/>
              </p:ext>
            </p:extLst>
          </p:nvPr>
        </p:nvGraphicFramePr>
        <p:xfrm>
          <a:off x="1623518" y="2443601"/>
          <a:ext cx="3194082" cy="4075824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69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9470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5584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9847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0348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15347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85437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9686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3650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85251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327416"/>
                  </a:ext>
                </a:extLst>
              </a:tr>
              <a:tr h="1591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34375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17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08665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01376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1132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0516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40329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55383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5809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678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21161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506184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02224"/>
                  </a:ext>
                </a:extLst>
              </a:tr>
            </a:tbl>
          </a:graphicData>
        </a:graphic>
      </p:graphicFrame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54C89CAA-0495-4F0E-8F18-FE8D67591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150755"/>
              </p:ext>
            </p:extLst>
          </p:nvPr>
        </p:nvGraphicFramePr>
        <p:xfrm>
          <a:off x="2379897" y="2539786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9" name="Equation" r:id="rId4" imgW="304560" imgH="266400" progId="Equation.DSMT4">
                  <p:embed/>
                </p:oleObj>
              </mc:Choice>
              <mc:Fallback>
                <p:oleObj name="Equation" r:id="rId4" imgW="304560" imgH="26640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54C89CAA-0495-4F0E-8F18-FE8D675915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897" y="2539786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88A787E2-F837-47BD-8570-206F24858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237512"/>
              </p:ext>
            </p:extLst>
          </p:nvPr>
        </p:nvGraphicFramePr>
        <p:xfrm>
          <a:off x="2913180" y="2539786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0" name="Equation" r:id="rId6" imgW="215640" imgH="241200" progId="Equation.DSMT4">
                  <p:embed/>
                </p:oleObj>
              </mc:Choice>
              <mc:Fallback>
                <p:oleObj name="Equation" r:id="rId6" imgW="215640" imgH="24120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88A787E2-F837-47BD-8570-206F248581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180" y="2539786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AD721E6C-B9E3-4333-8FBF-ACF468A38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936128"/>
              </p:ext>
            </p:extLst>
          </p:nvPr>
        </p:nvGraphicFramePr>
        <p:xfrm>
          <a:off x="3441076" y="2552486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" name="Equation" r:id="rId8" imgW="203040" imgH="241200" progId="Equation.DSMT4">
                  <p:embed/>
                </p:oleObj>
              </mc:Choice>
              <mc:Fallback>
                <p:oleObj name="Equation" r:id="rId8" imgW="203040" imgH="24120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AD721E6C-B9E3-4333-8FBF-ACF468A385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076" y="2552486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913A1972-56F9-46C2-895A-240A10327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269500"/>
              </p:ext>
            </p:extLst>
          </p:nvPr>
        </p:nvGraphicFramePr>
        <p:xfrm>
          <a:off x="3936490" y="2552486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" name="Equation" r:id="rId10" imgW="799920" imgH="253800" progId="Equation.DSMT4">
                  <p:embed/>
                </p:oleObj>
              </mc:Choice>
              <mc:Fallback>
                <p:oleObj name="Equation" r:id="rId10" imgW="799920" imgH="25380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913A1972-56F9-46C2-895A-240A10327E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6490" y="2552486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4F78524A-8E33-427B-9C49-BC4E13C31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8165"/>
            <a:ext cx="11353800" cy="4948798"/>
          </a:xfrm>
        </p:spPr>
        <p:txBody>
          <a:bodyPr>
            <a:noAutofit/>
          </a:bodyPr>
          <a:lstStyle/>
          <a:p>
            <a:r>
              <a:rPr kumimoji="1" lang="en-US" altLang="ja-JP" sz="2000" dirty="0"/>
              <a:t>Proposal:</a:t>
            </a:r>
          </a:p>
          <a:p>
            <a:pPr lvl="1"/>
            <a:r>
              <a:rPr lang="en-US" altLang="ja-JP" sz="1600" dirty="0"/>
              <a:t>The following MCS are agreed as upper bound MCS (or MCS1)</a:t>
            </a:r>
          </a:p>
          <a:p>
            <a:pPr lvl="1"/>
            <a:r>
              <a:rPr lang="en-US" altLang="ja-JP" sz="1600" dirty="0"/>
              <a:t>Modulation format 2 and 4 can be used only for CA case according to UE capability signaling, i.e. only modulation format 6 is used for single carrier case</a:t>
            </a:r>
          </a:p>
          <a:p>
            <a:pPr lvl="1"/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11542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0959353" cy="779620"/>
          </a:xfrm>
        </p:spPr>
        <p:txBody>
          <a:bodyPr>
            <a:normAutofit/>
          </a:bodyPr>
          <a:lstStyle/>
          <a:p>
            <a:r>
              <a:rPr lang="en-US" altLang="ja-JP" dirty="0"/>
              <a:t>Other issues on SDR test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0315755" cy="475999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sz="1800" dirty="0"/>
              <a:t>Precoder</a:t>
            </a:r>
            <a:r>
              <a:rPr lang="en-US" altLang="ja-JP" sz="1800" dirty="0">
                <a:solidFill>
                  <a:srgbClr val="FF0000"/>
                </a:solidFill>
              </a:rPr>
              <a:t> matrix</a:t>
            </a:r>
            <a:r>
              <a:rPr lang="ja-JP" altLang="en-US" sz="1800" dirty="0">
                <a:solidFill>
                  <a:srgbClr val="FF0000"/>
                </a:solidFill>
              </a:rPr>
              <a:t> </a:t>
            </a:r>
            <a:r>
              <a:rPr lang="en-US" altLang="ja-JP" sz="1800" dirty="0"/>
              <a:t>for FR2 Rank2 SDR test</a:t>
            </a:r>
          </a:p>
          <a:p>
            <a:pPr lvl="1"/>
            <a:r>
              <a:rPr lang="en-US" altLang="ja-JP" sz="1800" dirty="0"/>
              <a:t>Only configure ½*[1, 1; 1, -1] for proper phase noise estimation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dirty="0"/>
              <a:t>Maximum achievable SNR </a:t>
            </a:r>
            <a:r>
              <a:rPr lang="en-US" altLang="ja-JP" sz="1800" dirty="0">
                <a:solidFill>
                  <a:srgbClr val="FF0000"/>
                </a:solidFill>
              </a:rPr>
              <a:t>for FR2</a:t>
            </a:r>
          </a:p>
          <a:p>
            <a:pPr lvl="1"/>
            <a:r>
              <a:rPr lang="en-US" altLang="ja-JP" sz="1800" dirty="0"/>
              <a:t>FFS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dirty="0"/>
              <a:t>MCS range down-selection for evaluation </a:t>
            </a:r>
            <a:r>
              <a:rPr lang="en-US" altLang="ja-JP" sz="1800" dirty="0">
                <a:solidFill>
                  <a:srgbClr val="FF0000"/>
                </a:solidFill>
              </a:rPr>
              <a:t>for FR2</a:t>
            </a:r>
            <a:r>
              <a:rPr lang="en-US" altLang="ja-JP" sz="1800" dirty="0"/>
              <a:t>: </a:t>
            </a:r>
          </a:p>
          <a:p>
            <a:pPr lvl="1"/>
            <a:r>
              <a:rPr lang="en-US" altLang="ja-JP" sz="1800" dirty="0"/>
              <a:t>MCS 13 - 27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1800" dirty="0"/>
              <a:t>Whether we need to define RMC for SDR test</a:t>
            </a:r>
          </a:p>
          <a:p>
            <a:pPr lvl="1"/>
            <a:r>
              <a:rPr lang="en-US" altLang="ja-JP" sz="1800" dirty="0"/>
              <a:t>RAN4 plans not to introduce RMC table in RAN4 specification and asking RAN5 feedback</a:t>
            </a:r>
          </a:p>
          <a:p>
            <a:pPr lvl="1"/>
            <a:r>
              <a:rPr lang="en-US" altLang="ja-JP" sz="1800" dirty="0">
                <a:solidFill>
                  <a:srgbClr val="FF0000"/>
                </a:solidFill>
              </a:rPr>
              <a:t>Send LS to RAN5 (drafted by intel)</a:t>
            </a:r>
          </a:p>
        </p:txBody>
      </p:sp>
    </p:spTree>
    <p:extLst>
      <p:ext uri="{BB962C8B-B14F-4D97-AF65-F5344CB8AC3E}">
        <p14:creationId xmlns:p14="http://schemas.microsoft.com/office/powerpoint/2010/main" val="408863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69192-DDBD-4D01-84DA-579EF63B2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0959353" cy="779620"/>
          </a:xfrm>
        </p:spPr>
        <p:txBody>
          <a:bodyPr>
            <a:normAutofit/>
          </a:bodyPr>
          <a:lstStyle/>
          <a:p>
            <a:r>
              <a:rPr lang="en-US" altLang="ja-JP" dirty="0"/>
              <a:t>Methodology for EN-DC SDR test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1234B8-E717-4141-B4DE-17C7BECB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971"/>
            <a:ext cx="11353800" cy="4759992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Proposed methodology in R4-1900364</a:t>
            </a:r>
          </a:p>
          <a:p>
            <a:pPr lvl="1"/>
            <a:r>
              <a:rPr lang="en-US" altLang="ja-JP" sz="1600" dirty="0"/>
              <a:t>Step 1: Select one EN-DC bandwidth combination among all supported EN-DC configurations and set of per component carrier (CC) UE capabilities among all supported UE capabilities that provides the largest data rate [TS 38.306 [14, Section 4.1.2]].</a:t>
            </a:r>
          </a:p>
          <a:p>
            <a:pPr lvl="2"/>
            <a:r>
              <a:rPr lang="en-US" altLang="ja-JP" sz="1600" dirty="0"/>
              <a:t>Set of per NR CC UE capabilities includes channel bandwidth, subcarrier spacing, number of PDSCH MIMO layers, modulation format and scaling factor [TS 38.306 [14, Section 4.1.2]].</a:t>
            </a:r>
          </a:p>
          <a:p>
            <a:pPr lvl="2"/>
            <a:r>
              <a:rPr lang="en-US" altLang="ja-JP" sz="1600" dirty="0"/>
              <a:t>Set of per EUTRA CC UE capabilities includes channel bandwidth, number of PDSCH MIMO layers and modulation format [TS 38.306 [14, Section 4.1.2]].</a:t>
            </a:r>
          </a:p>
          <a:p>
            <a:pPr lvl="1"/>
            <a:r>
              <a:rPr lang="en-US" altLang="ja-JP" sz="1600" dirty="0"/>
              <a:t>Step 2: For each NR CC in EN-DC bandwidth combination, use MCSs from FR1 or FR2 SA SDR requirements depending on EN-DC scenario. For each EUTRA CC in EN-DC bandwidth combination, reuse LTE SDR FRCs [TS 36.101, Sections 8.7]. </a:t>
            </a:r>
          </a:p>
          <a:p>
            <a:pPr lvl="1"/>
            <a:endParaRPr lang="en-US" altLang="ja-JP" sz="2000" dirty="0"/>
          </a:p>
          <a:p>
            <a:r>
              <a:rPr lang="en-US" altLang="ja-JP" sz="2000" dirty="0"/>
              <a:t>Proposal</a:t>
            </a:r>
          </a:p>
          <a:p>
            <a:pPr lvl="1"/>
            <a:r>
              <a:rPr lang="en-US" altLang="ja-JP" sz="1800" dirty="0"/>
              <a:t>Further evaluated above methodology in next RAN4 meeting</a:t>
            </a:r>
          </a:p>
          <a:p>
            <a:pPr lvl="1"/>
            <a:r>
              <a:rPr lang="en-US" altLang="ja-JP" sz="1800" dirty="0"/>
              <a:t>Other options not excluded</a:t>
            </a:r>
          </a:p>
          <a:p>
            <a:pPr lvl="1"/>
            <a:endParaRPr lang="en-US" altLang="ja-JP" sz="1800" dirty="0"/>
          </a:p>
          <a:p>
            <a:pPr marL="914400" lvl="2" indent="0">
              <a:buNone/>
            </a:pPr>
            <a:r>
              <a:rPr lang="en-US" altLang="ja-JP" sz="1600" dirty="0"/>
              <a:t>	</a:t>
            </a:r>
          </a:p>
          <a:p>
            <a:pPr lvl="1"/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90919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</TotalTime>
  <Words>2242</Words>
  <Application>Microsoft Office PowerPoint</Application>
  <PresentationFormat>ワイド画面</PresentationFormat>
  <Paragraphs>805</Paragraphs>
  <Slides>14</Slides>
  <Notes>9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1" baseType="lpstr">
      <vt:lpstr>游ゴシック</vt:lpstr>
      <vt:lpstr>游ゴシック Light</vt:lpstr>
      <vt:lpstr>Arial</vt:lpstr>
      <vt:lpstr>Calibri</vt:lpstr>
      <vt:lpstr>Times New Roman</vt:lpstr>
      <vt:lpstr>Office テーマ</vt:lpstr>
      <vt:lpstr>Equation</vt:lpstr>
      <vt:lpstr>WF on SDR requirement</vt:lpstr>
      <vt:lpstr>Number of HARQ process</vt:lpstr>
      <vt:lpstr>MCS level and table for FR1  1/2 </vt:lpstr>
      <vt:lpstr>MCS level and table for FR1  2/2</vt:lpstr>
      <vt:lpstr>Methodology for FR2 SDR requirements 1/2</vt:lpstr>
      <vt:lpstr>Methodology for FR2 SDR requirements 2/2</vt:lpstr>
      <vt:lpstr>MCS level and table for FR2</vt:lpstr>
      <vt:lpstr>Other issues on SDR test</vt:lpstr>
      <vt:lpstr>Methodology for EN-DC SDR test</vt:lpstr>
      <vt:lpstr>(Information) Simulation assumption for RAN4 #90bis 1/5</vt:lpstr>
      <vt:lpstr>(Information) Simulation assumption for RAN4 #90bis 2/5</vt:lpstr>
      <vt:lpstr>(Information) Simulation assumption for RAN4 #90bis 3/5</vt:lpstr>
      <vt:lpstr>(Information) Simulation assumption for RAN4 #90bis 4/5</vt:lpstr>
      <vt:lpstr>(Information) Simulation assumption for RAN4 #90bis 5/5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SDR requirement</dc:title>
  <dc:creator>洋介 佐野</dc:creator>
  <cp:lastModifiedBy>洋介 佐野</cp:lastModifiedBy>
  <cp:revision>62</cp:revision>
  <dcterms:created xsi:type="dcterms:W3CDTF">2019-02-26T16:26:09Z</dcterms:created>
  <dcterms:modified xsi:type="dcterms:W3CDTF">2019-03-01T06:26:12Z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C:\Users\Administrator\Desktop\NR UE Ad-hoc Feb 2019\draft R4-190xxxx_WF on SDR requirement_r1.pptx</vt:lpwstr>
  </property>
</Properties>
</file>