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71" r:id="rId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509"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2019/3/1</a:t>
            </a:fld>
            <a:endParaRPr lang="zh-CN" altLang="en-US"/>
          </a:p>
        </p:txBody>
      </p:sp>
      <p:sp>
        <p:nvSpPr>
          <p:cNvPr id="5" name="页脚占位符 4">
            <a:extLst>
              <a:ext uri="{FF2B5EF4-FFF2-40B4-BE49-F238E27FC236}">
                <a16:creationId xmlns:a16="http://schemas.microsoft.com/office/drawing/2014/main" xmlns=""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2019/3/1</a:t>
            </a:fld>
            <a:endParaRPr lang="zh-CN" altLang="en-US"/>
          </a:p>
        </p:txBody>
      </p:sp>
      <p:sp>
        <p:nvSpPr>
          <p:cNvPr id="5" name="页脚占位符 4">
            <a:extLst>
              <a:ext uri="{FF2B5EF4-FFF2-40B4-BE49-F238E27FC236}">
                <a16:creationId xmlns:a16="http://schemas.microsoft.com/office/drawing/2014/main" xmlns=""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2019/3/1</a:t>
            </a:fld>
            <a:endParaRPr lang="zh-CN" altLang="en-US"/>
          </a:p>
        </p:txBody>
      </p:sp>
      <p:sp>
        <p:nvSpPr>
          <p:cNvPr id="5" name="页脚占位符 4">
            <a:extLst>
              <a:ext uri="{FF2B5EF4-FFF2-40B4-BE49-F238E27FC236}">
                <a16:creationId xmlns:a16="http://schemas.microsoft.com/office/drawing/2014/main" xmlns=""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2019/3/1</a:t>
            </a:fld>
            <a:endParaRPr lang="zh-CN" altLang="en-US"/>
          </a:p>
        </p:txBody>
      </p:sp>
      <p:sp>
        <p:nvSpPr>
          <p:cNvPr id="5" name="页脚占位符 4">
            <a:extLst>
              <a:ext uri="{FF2B5EF4-FFF2-40B4-BE49-F238E27FC236}">
                <a16:creationId xmlns:a16="http://schemas.microsoft.com/office/drawing/2014/main" xmlns=""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2019/3/1</a:t>
            </a:fld>
            <a:endParaRPr lang="zh-CN" altLang="en-US"/>
          </a:p>
        </p:txBody>
      </p:sp>
      <p:sp>
        <p:nvSpPr>
          <p:cNvPr id="5" name="页脚占位符 4">
            <a:extLst>
              <a:ext uri="{FF2B5EF4-FFF2-40B4-BE49-F238E27FC236}">
                <a16:creationId xmlns:a16="http://schemas.microsoft.com/office/drawing/2014/main" xmlns=""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2019/3/1</a:t>
            </a:fld>
            <a:endParaRPr lang="zh-CN" altLang="en-US"/>
          </a:p>
        </p:txBody>
      </p:sp>
      <p:sp>
        <p:nvSpPr>
          <p:cNvPr id="6" name="页脚占位符 4">
            <a:extLst>
              <a:ext uri="{FF2B5EF4-FFF2-40B4-BE49-F238E27FC236}">
                <a16:creationId xmlns:a16="http://schemas.microsoft.com/office/drawing/2014/main" xmlns=""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2019/3/1</a:t>
            </a:fld>
            <a:endParaRPr lang="zh-CN" altLang="en-US"/>
          </a:p>
        </p:txBody>
      </p:sp>
      <p:sp>
        <p:nvSpPr>
          <p:cNvPr id="8" name="页脚占位符 4">
            <a:extLst>
              <a:ext uri="{FF2B5EF4-FFF2-40B4-BE49-F238E27FC236}">
                <a16:creationId xmlns:a16="http://schemas.microsoft.com/office/drawing/2014/main" xmlns=""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2019/3/1</a:t>
            </a:fld>
            <a:endParaRPr lang="zh-CN" altLang="en-US"/>
          </a:p>
        </p:txBody>
      </p:sp>
      <p:sp>
        <p:nvSpPr>
          <p:cNvPr id="4" name="页脚占位符 4">
            <a:extLst>
              <a:ext uri="{FF2B5EF4-FFF2-40B4-BE49-F238E27FC236}">
                <a16:creationId xmlns:a16="http://schemas.microsoft.com/office/drawing/2014/main" xmlns=""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2019/3/1</a:t>
            </a:fld>
            <a:endParaRPr lang="zh-CN" altLang="en-US"/>
          </a:p>
        </p:txBody>
      </p:sp>
      <p:sp>
        <p:nvSpPr>
          <p:cNvPr id="3" name="页脚占位符 4">
            <a:extLst>
              <a:ext uri="{FF2B5EF4-FFF2-40B4-BE49-F238E27FC236}">
                <a16:creationId xmlns:a16="http://schemas.microsoft.com/office/drawing/2014/main" xmlns=""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2019/3/1</a:t>
            </a:fld>
            <a:endParaRPr lang="zh-CN" altLang="en-US"/>
          </a:p>
        </p:txBody>
      </p:sp>
      <p:sp>
        <p:nvSpPr>
          <p:cNvPr id="6" name="页脚占位符 4">
            <a:extLst>
              <a:ext uri="{FF2B5EF4-FFF2-40B4-BE49-F238E27FC236}">
                <a16:creationId xmlns:a16="http://schemas.microsoft.com/office/drawing/2014/main" xmlns=""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2019/3/1</a:t>
            </a:fld>
            <a:endParaRPr lang="zh-CN" altLang="en-US"/>
          </a:p>
        </p:txBody>
      </p:sp>
      <p:sp>
        <p:nvSpPr>
          <p:cNvPr id="6" name="页脚占位符 4">
            <a:extLst>
              <a:ext uri="{FF2B5EF4-FFF2-40B4-BE49-F238E27FC236}">
                <a16:creationId xmlns:a16="http://schemas.microsoft.com/office/drawing/2014/main" xmlns=""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2019/3/1</a:t>
            </a:fld>
            <a:endParaRPr lang="zh-CN" altLang="en-US"/>
          </a:p>
        </p:txBody>
      </p:sp>
      <p:sp>
        <p:nvSpPr>
          <p:cNvPr id="5" name="页脚占位符 4">
            <a:extLst>
              <a:ext uri="{FF2B5EF4-FFF2-40B4-BE49-F238E27FC236}">
                <a16:creationId xmlns:a16="http://schemas.microsoft.com/office/drawing/2014/main" xmlns=""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xmlns=""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xmlns=""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#90</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Athens, Greece, 25th February – 1st March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xmlns=""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a16="http://schemas.microsoft.com/office/drawing/2014/main" xmlns=""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WF on RRM impact of the R16 enhancement for NB</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xmlns=""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R4-1902371</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Group WUS</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600200"/>
            <a:ext cx="8229600" cy="4525963"/>
          </a:xfrm>
        </p:spPr>
        <p:txBody>
          <a:bodyPr/>
          <a:lstStyle/>
          <a:p>
            <a:r>
              <a:rPr lang="en-US" altLang="zh-CN" sz="2000" dirty="0"/>
              <a:t>RAN4 shall discuss whether the release 15 WUS requirements can be reused for release 16 legacy WUS and whether new requirements are needed for release 16 UE-group WUS based on the RAN1/RAN2 agreements.</a:t>
            </a:r>
          </a:p>
        </p:txBody>
      </p:sp>
    </p:spTree>
    <p:extLst>
      <p:ext uri="{BB962C8B-B14F-4D97-AF65-F5344CB8AC3E}">
        <p14:creationId xmlns:p14="http://schemas.microsoft.com/office/powerpoint/2010/main" val="1201883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Preconfigured UL resource </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600200"/>
            <a:ext cx="8229600" cy="4525963"/>
          </a:xfrm>
        </p:spPr>
        <p:txBody>
          <a:bodyPr/>
          <a:lstStyle/>
          <a:p>
            <a:r>
              <a:rPr lang="en-US" altLang="zh-CN" sz="2000" dirty="0"/>
              <a:t>RAN4 is to discuss whether to specify requirements for following methods to validate TA</a:t>
            </a:r>
          </a:p>
          <a:p>
            <a:pPr lvl="1"/>
            <a:r>
              <a:rPr lang="en-US" altLang="zh-CN" sz="1600" dirty="0"/>
              <a:t>Serving cell change</a:t>
            </a:r>
          </a:p>
          <a:p>
            <a:pPr lvl="1"/>
            <a:r>
              <a:rPr lang="en-US" altLang="zh-CN" sz="1600" dirty="0"/>
              <a:t>Time alignment timer (TAT)</a:t>
            </a:r>
          </a:p>
          <a:p>
            <a:pPr lvl="1"/>
            <a:r>
              <a:rPr lang="en-US" altLang="zh-CN" sz="1600" dirty="0"/>
              <a:t> serving cell RSRP change</a:t>
            </a:r>
          </a:p>
          <a:p>
            <a:r>
              <a:rPr lang="en-US" altLang="zh-CN" sz="2000" dirty="0"/>
              <a:t>FFS if RAN4 should define criteria for TA validity, e.g. threshold for the RSRP change, threshold for the TA change, threshold for the time period during which TA is considered as valid</a:t>
            </a:r>
          </a:p>
        </p:txBody>
      </p:sp>
    </p:spTree>
    <p:extLst>
      <p:ext uri="{BB962C8B-B14F-4D97-AF65-F5344CB8AC3E}">
        <p14:creationId xmlns:p14="http://schemas.microsoft.com/office/powerpoint/2010/main" val="2713289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Multi carrier operation </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600200"/>
            <a:ext cx="8229600" cy="4525963"/>
          </a:xfrm>
        </p:spPr>
        <p:txBody>
          <a:bodyPr/>
          <a:lstStyle/>
          <a:p>
            <a:r>
              <a:rPr lang="en-US" altLang="zh-CN" sz="2000" dirty="0">
                <a:highlight>
                  <a:srgbClr val="FFFF00"/>
                </a:highlight>
              </a:rPr>
              <a:t>RAN4 is to specify requirements for MSG3 quality reporting on non-anchor </a:t>
            </a:r>
            <a:r>
              <a:rPr lang="en-US" altLang="zh-CN" sz="2000" dirty="0" smtClean="0">
                <a:highlight>
                  <a:srgbClr val="FFFF00"/>
                </a:highlight>
              </a:rPr>
              <a:t>carrier</a:t>
            </a:r>
            <a:r>
              <a:rPr lang="en-US" altLang="zh-CN" sz="2000" dirty="0" smtClean="0">
                <a:solidFill>
                  <a:srgbClr val="00B0F0"/>
                </a:solidFill>
                <a:highlight>
                  <a:srgbClr val="FFFF00"/>
                </a:highlight>
              </a:rPr>
              <a:t>s</a:t>
            </a:r>
            <a:r>
              <a:rPr lang="en-US" altLang="zh-CN" sz="2000" dirty="0" smtClean="0">
                <a:highlight>
                  <a:srgbClr val="FFFF00"/>
                </a:highlight>
              </a:rPr>
              <a:t> </a:t>
            </a:r>
            <a:r>
              <a:rPr lang="en-US" altLang="zh-CN" sz="2000" dirty="0">
                <a:highlight>
                  <a:srgbClr val="FFFF00"/>
                </a:highlight>
              </a:rPr>
              <a:t>based on RAN1/RAN2 outcome.</a:t>
            </a:r>
          </a:p>
          <a:p>
            <a:r>
              <a:rPr lang="en-US" altLang="zh-CN" sz="2000" dirty="0">
                <a:highlight>
                  <a:srgbClr val="FFFF00"/>
                </a:highlight>
              </a:rPr>
              <a:t>RAN4 is to identify the scenarios under which </a:t>
            </a:r>
            <a:r>
              <a:rPr lang="en-US" altLang="zh-CN" sz="2000" strike="sngStrike" dirty="0">
                <a:highlight>
                  <a:srgbClr val="FFFF00"/>
                </a:highlight>
              </a:rPr>
              <a:t>non-anchor </a:t>
            </a:r>
            <a:r>
              <a:rPr lang="en-US" altLang="zh-CN" sz="2000" dirty="0">
                <a:highlight>
                  <a:srgbClr val="FFFF00"/>
                </a:highlight>
              </a:rPr>
              <a:t>RRM measurements </a:t>
            </a:r>
            <a:r>
              <a:rPr lang="en-US" altLang="zh-CN" sz="2000" dirty="0" smtClean="0">
                <a:solidFill>
                  <a:srgbClr val="00B0F0"/>
                </a:solidFill>
                <a:highlight>
                  <a:srgbClr val="FFFF00"/>
                </a:highlight>
              </a:rPr>
              <a:t>based on NRS on non-anchor carriers </a:t>
            </a:r>
            <a:r>
              <a:rPr lang="en-US" altLang="zh-CN" sz="2000" dirty="0" smtClean="0">
                <a:highlight>
                  <a:srgbClr val="FFFF00"/>
                </a:highlight>
              </a:rPr>
              <a:t>are </a:t>
            </a:r>
            <a:r>
              <a:rPr lang="en-US" altLang="zh-CN" sz="2000" dirty="0">
                <a:highlight>
                  <a:srgbClr val="FFFF00"/>
                </a:highlight>
              </a:rPr>
              <a:t>feasible</a:t>
            </a:r>
            <a:r>
              <a:rPr lang="en-US" altLang="zh-CN" sz="2000" dirty="0" smtClean="0">
                <a:highlight>
                  <a:srgbClr val="FFFF00"/>
                </a:highlight>
              </a:rPr>
              <a:t>.</a:t>
            </a:r>
            <a:endParaRPr lang="en-US" altLang="zh-CN" sz="2000" dirty="0">
              <a:solidFill>
                <a:srgbClr val="FF0000"/>
              </a:solidFill>
              <a:highlight>
                <a:srgbClr val="FFFF00"/>
              </a:highlight>
            </a:endParaRPr>
          </a:p>
        </p:txBody>
      </p:sp>
    </p:spTree>
    <p:extLst>
      <p:ext uri="{BB962C8B-B14F-4D97-AF65-F5344CB8AC3E}">
        <p14:creationId xmlns:p14="http://schemas.microsoft.com/office/powerpoint/2010/main" val="16884394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1571</TotalTime>
  <Words>163</Words>
  <Application>Microsoft Office PowerPoint</Application>
  <PresentationFormat>全屏显示(4:3)</PresentationFormat>
  <Paragraphs>15</Paragraphs>
  <Slides>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Arial Unicode MS</vt:lpstr>
      <vt:lpstr>宋体</vt:lpstr>
      <vt:lpstr>Arial</vt:lpstr>
      <vt:lpstr>Calibri</vt:lpstr>
      <vt:lpstr>Office 主题</vt:lpstr>
      <vt:lpstr>3GPP TSG-RAN WG4 Meeting #90 Athens, Greece, 25th February – 1st March 2019</vt:lpstr>
      <vt:lpstr>Group WUS</vt:lpstr>
      <vt:lpstr>Preconfigured UL resource </vt:lpstr>
      <vt:lpstr>Multi carrier operation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Huawei_RAN4#89</cp:lastModifiedBy>
  <cp:revision>190</cp:revision>
  <dcterms:created xsi:type="dcterms:W3CDTF">2016-01-12T08:39:50Z</dcterms:created>
  <dcterms:modified xsi:type="dcterms:W3CDTF">2019-03-01T07:04:48Z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(3)PEunxlscOoXw8p74PkFsZ9Qz8/WaDMIT1ZdAjz2iyZzSzGytyK5teb781CWWlE8P1xHaARaa
9uyxmDdKku0HtQegQax74Cs0AfsC2rYIqah7r7ke54+n/yV7DA+gJ0kizo6OBILFIHkRVdHl
bfq/WJCKXG3JBA6YiMjv3R1hzbbZZ+GZFtUjhod8jzAw1+45jwoW7wBIeWVSJb9hiLoGpRQ7
kGVlqxFwPWADip1c73</vt:lpwstr>
  </property>
  <property fmtid="{D5CDD505-2E9C-101B-9397-08002B2CF9AE}" pid="3" name="_2015_ms_pID_7253431">
    <vt:lpwstr>1WLUivsTafhX0BlA6hI3sTYLIaotmdQY0MlSWyzrcYLh/zM4yK2KU4
NzuPL30bRU0F0FZ17SpI+RJYkOxiNN21EzxdcAZ8wJlR1BbcxkwMxIlHpM3tuHtxswsY8Nun
/ekcSkOERXPQuwi2Q7ivuaYu+ujAvFHaT+HOgRfhU1HgSb2v8puMgzsG/wwpiBMAdpMMcX7t
tqndVzCHmhOigss8Utnvlpkv7r3CEUF04FqZ</vt:lpwstr>
  </property>
  <property fmtid="{D5CDD505-2E9C-101B-9397-08002B2CF9AE}" pid="4" name="_2015_ms_pID_7253432">
    <vt:lpwstr>YT5dEwv7gcnXnZbOM/cW0ncMzHarhySMzqS1
LB6feTcaGeVWW6LeoRwVqlySx1Y42ofbw7cQbl3TEFSGF+azqIM=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1533929405</vt:lpwstr>
  </property>
</Properties>
</file>