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4" r:id="rId5"/>
    <p:sldId id="262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74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44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5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67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82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1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8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6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20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5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3ABF1-F742-4F3D-A94B-FB0DD439D440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65873-E0A2-4388-8E28-80BF117DF3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314" y="2740025"/>
            <a:ext cx="8458200" cy="1470025"/>
          </a:xfrm>
        </p:spPr>
        <p:txBody>
          <a:bodyPr>
            <a:normAutofit/>
          </a:bodyPr>
          <a:lstStyle/>
          <a:p>
            <a:r>
              <a:rPr lang="en-CA" dirty="0" smtClean="0"/>
              <a:t>WF on ACLR for intra-band non-contiguous ENDC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1914" y="4495800"/>
            <a:ext cx="6400800" cy="1752600"/>
          </a:xfrm>
        </p:spPr>
        <p:txBody>
          <a:bodyPr/>
          <a:lstStyle/>
          <a:p>
            <a:r>
              <a:rPr lang="en-CA" dirty="0" smtClean="0"/>
              <a:t>Skyworks Solutions Inc., ….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579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WG4 Meeting </a:t>
            </a:r>
            <a:r>
              <a:rPr lang="en-GB" sz="2400" b="1" dirty="0" smtClean="0"/>
              <a:t>90</a:t>
            </a:r>
            <a:endParaRPr lang="en-GB" sz="2400" b="1" i="1" dirty="0"/>
          </a:p>
          <a:p>
            <a:r>
              <a:rPr lang="en-US" sz="2400" b="1" dirty="0" smtClean="0"/>
              <a:t>Athens</a:t>
            </a:r>
            <a:r>
              <a:rPr lang="en-US" sz="2400" b="1" dirty="0"/>
              <a:t>, Greece, </a:t>
            </a:r>
            <a:endParaRPr lang="en-US" sz="2400" b="1" dirty="0" smtClean="0"/>
          </a:p>
          <a:p>
            <a:r>
              <a:rPr lang="en-US" sz="2400" b="1" dirty="0" smtClean="0"/>
              <a:t>25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February – 1</a:t>
            </a:r>
            <a:r>
              <a:rPr lang="en-US" sz="2400" b="1" baseline="30000" dirty="0"/>
              <a:t>st</a:t>
            </a:r>
            <a:r>
              <a:rPr lang="en-US" sz="2400" b="1" dirty="0"/>
              <a:t> March 2019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086600" y="247136"/>
            <a:ext cx="1828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400" b="1" dirty="0" smtClean="0"/>
              <a:t>R4-1902171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5631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 fontScale="92500"/>
          </a:bodyPr>
          <a:lstStyle/>
          <a:p>
            <a:r>
              <a:rPr lang="en-CA" dirty="0" smtClean="0"/>
              <a:t>For Intra-band ENDC ACLR is valid in gap if gap BW is sufficient </a:t>
            </a:r>
          </a:p>
          <a:p>
            <a:r>
              <a:rPr lang="en-CA" dirty="0" smtClean="0"/>
              <a:t>At the time we discussed AMPR for DC-41_n41 specific AMPR for in gap ACLR was added</a:t>
            </a:r>
          </a:p>
          <a:p>
            <a:r>
              <a:rPr lang="en-CA" dirty="0" smtClean="0"/>
              <a:t>But this was based on equal back-off assumption</a:t>
            </a:r>
          </a:p>
          <a:p>
            <a:r>
              <a:rPr lang="en-CA" dirty="0" smtClean="0"/>
              <a:t>In our measurement campaign for DC_41_n41 [1, 2] and for DC_3_n3 in [4] where we exercised the whole PLTE and PNR range we found that some more cases would </a:t>
            </a:r>
            <a:r>
              <a:rPr lang="en-CA" dirty="0" smtClean="0"/>
              <a:t>fail </a:t>
            </a:r>
            <a:r>
              <a:rPr lang="en-CA" dirty="0" smtClean="0"/>
              <a:t>for the lower power carrier if the sum of the two carriers power is not used as reference</a:t>
            </a:r>
            <a:endParaRPr lang="en-CA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9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Proposal for NC intra band ENDC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/>
          </a:bodyPr>
          <a:lstStyle/>
          <a:p>
            <a:r>
              <a:rPr lang="en-CA" dirty="0" smtClean="0"/>
              <a:t>The </a:t>
            </a:r>
            <a:r>
              <a:rPr lang="en-CA" dirty="0" smtClean="0"/>
              <a:t>individual ACLR </a:t>
            </a:r>
            <a:r>
              <a:rPr lang="en-CA" dirty="0" smtClean="0"/>
              <a:t>is failed for the lower power carrier even though its own regrowth is OK</a:t>
            </a:r>
          </a:p>
          <a:p>
            <a:pPr>
              <a:buFont typeface="Symbol"/>
              <a:buChar char="Þ"/>
            </a:pPr>
            <a:r>
              <a:rPr lang="en-CA" dirty="0" smtClean="0"/>
              <a:t>It </a:t>
            </a:r>
            <a:r>
              <a:rPr lang="en-CA" dirty="0" smtClean="0"/>
              <a:t>was agreed by companies in [3] that </a:t>
            </a:r>
            <a:r>
              <a:rPr lang="en-CA" dirty="0" smtClean="0"/>
              <a:t>this is not the desired  behaviour</a:t>
            </a:r>
            <a:endParaRPr lang="en-CA" dirty="0" smtClean="0"/>
          </a:p>
          <a:p>
            <a:pPr>
              <a:buFont typeface="Symbol"/>
              <a:buChar char="Þ"/>
            </a:pPr>
            <a:r>
              <a:rPr lang="en-CA" dirty="0" smtClean="0"/>
              <a:t>Can be </a:t>
            </a:r>
            <a:r>
              <a:rPr lang="en-CA" dirty="0" smtClean="0"/>
              <a:t>further clarified  </a:t>
            </a:r>
            <a:r>
              <a:rPr lang="en-GB" dirty="0" smtClean="0"/>
              <a:t>6.5B.2.2.3</a:t>
            </a:r>
            <a:r>
              <a:rPr lang="en-GB" dirty="0"/>
              <a:t> </a:t>
            </a:r>
            <a:r>
              <a:rPr lang="en-GB" dirty="0" smtClean="0"/>
              <a:t>Adjacent channel </a:t>
            </a:r>
            <a:r>
              <a:rPr lang="en-GB" dirty="0"/>
              <a:t>leakage </a:t>
            </a:r>
            <a:r>
              <a:rPr lang="en-GB" dirty="0" smtClean="0"/>
              <a:t>ratio by using the sum of the carrier powers as the reference for ACLR</a:t>
            </a:r>
          </a:p>
          <a:p>
            <a:pPr>
              <a:buFont typeface="Symbol"/>
              <a:buChar char="Þ"/>
            </a:pPr>
            <a:r>
              <a:rPr lang="en-GB" dirty="0" smtClean="0"/>
              <a:t>CR is brought in this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930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Observations and proposal for</a:t>
            </a:r>
            <a:br>
              <a:rPr lang="en-CA" dirty="0" smtClean="0"/>
            </a:br>
            <a:r>
              <a:rPr lang="en-CA" dirty="0" smtClean="0"/>
              <a:t> Contiguous intra-band </a:t>
            </a:r>
            <a:r>
              <a:rPr lang="en-CA" dirty="0" smtClean="0"/>
              <a:t>ENDC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6111"/>
            <a:ext cx="8229600" cy="2133600"/>
          </a:xfrm>
        </p:spPr>
        <p:txBody>
          <a:bodyPr>
            <a:normAutofit fontScale="85000" lnSpcReduction="10000"/>
          </a:bodyPr>
          <a:lstStyle/>
          <a:p>
            <a:r>
              <a:rPr lang="en-CA" dirty="0" smtClean="0"/>
              <a:t>In [5] it was found that release 15 38.101-3 spec only has PC3 ACLR value (left table) and is corrected with PC3 and PC2 values (right table) for release 16</a:t>
            </a:r>
          </a:p>
          <a:p>
            <a:pPr>
              <a:buFont typeface="Symbol"/>
              <a:buChar char="Þ"/>
            </a:pPr>
            <a:r>
              <a:rPr lang="en-GB" dirty="0" smtClean="0"/>
              <a:t>PC2 </a:t>
            </a:r>
            <a:r>
              <a:rPr lang="en-GB" dirty="0"/>
              <a:t>ACLR value in table </a:t>
            </a:r>
            <a:r>
              <a:rPr lang="en-GB" dirty="0" err="1"/>
              <a:t>Table</a:t>
            </a:r>
            <a:r>
              <a:rPr lang="en-GB" dirty="0"/>
              <a:t> 6.5B.2.1.3-1 needs to be </a:t>
            </a:r>
            <a:r>
              <a:rPr lang="en-GB" dirty="0" smtClean="0"/>
              <a:t>added in release 15 with a CR in this meeting</a:t>
            </a:r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144745"/>
              </p:ext>
            </p:extLst>
          </p:nvPr>
        </p:nvGraphicFramePr>
        <p:xfrm>
          <a:off x="4737682" y="4069080"/>
          <a:ext cx="3962400" cy="25603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87824"/>
                <a:gridCol w="613035"/>
                <a:gridCol w="1461541"/>
              </a:tblGrid>
              <a:tr h="1047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en-US" sz="12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EN-DC</a:t>
                      </a:r>
                      <a:r>
                        <a:rPr lang="en-GB" sz="1200" baseline="-25000">
                          <a:effectLst/>
                        </a:rPr>
                        <a:t>ACLR</a:t>
                      </a:r>
                      <a:r>
                        <a:rPr lang="en-GB" sz="1200">
                          <a:effectLst/>
                        </a:rPr>
                        <a:t> (power class 3)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dBc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EN-DC</a:t>
                      </a:r>
                      <a:r>
                        <a:rPr lang="en-GB" sz="1200" baseline="-25000">
                          <a:effectLst/>
                        </a:rPr>
                        <a:t>ACLR</a:t>
                      </a:r>
                      <a:r>
                        <a:rPr lang="en-GB" sz="1200">
                          <a:effectLst/>
                        </a:rPr>
                        <a:t> (power class 2)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dBc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bandwidth of EN-DC channel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1.00*ENBW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28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bandwidth of adjacent channel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0.95*ENBW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83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Frequency offset of adjacent channel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ENBW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/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-ENBW</a:t>
                      </a:r>
                      <a:endParaRPr lang="en-US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6885">
                <a:tc gridSpan="3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ENBW is the aggregated bandwidth in MHz as defined in sub-clause 5.3B.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The frequency offset is that in between the centre frequencies of the measurement filters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737682" y="3443348"/>
            <a:ext cx="440372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Table 2.3-1 ACLR for intra-band EN-DC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(contiguous sub-blocks)</a:t>
            </a:r>
            <a:endParaRPr kumimoji="0" lang="en-GB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831262"/>
              </p:ext>
            </p:extLst>
          </p:nvPr>
        </p:nvGraphicFramePr>
        <p:xfrm>
          <a:off x="609600" y="4069080"/>
          <a:ext cx="3787542" cy="23774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90045"/>
                <a:gridCol w="596821"/>
                <a:gridCol w="1300676"/>
              </a:tblGrid>
              <a:tr h="14287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Unit</a:t>
                      </a:r>
                      <a:endParaRPr lang="en-US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Value</a:t>
                      </a:r>
                      <a:endParaRPr lang="en-US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EN-DC</a:t>
                      </a:r>
                      <a:r>
                        <a:rPr lang="en-GB" sz="1200" baseline="-25000">
                          <a:effectLst/>
                        </a:rPr>
                        <a:t>ACLR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dBc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bandwidth of EN-DC channel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1.00*ENBW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Measurement bandwidth of adjacent channel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0.95*ENBW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Frequency offset of adjacent channel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ENBW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/</a:t>
                      </a:r>
                      <a:endParaRPr lang="en-US" sz="12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-ENBW</a:t>
                      </a:r>
                      <a:endParaRPr lang="en-US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5">
                <a:tc gridSpan="3">
                  <a:txBody>
                    <a:bodyPr/>
                    <a:lstStyle/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ENBW is the aggregated bandwidth in MHz as defined in sub-clause 5.3B.</a:t>
                      </a:r>
                      <a:endParaRPr lang="en-US" sz="1200" dirty="0">
                        <a:effectLst/>
                      </a:endParaRPr>
                    </a:p>
                    <a:p>
                      <a:pPr marL="540385" marR="0" indent="-540385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The frequency offset is that in between the centre frequencies of the measurement filters</a:t>
                      </a:r>
                      <a:endParaRPr lang="en-US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800772" y="3459702"/>
            <a:ext cx="35963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Table 6.5B.2.1.3</a:t>
            </a: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-1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: </a:t>
            </a: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ACLR for intra-band EN-DC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Times New Roman" pitchFamily="18" charset="0"/>
              </a:rPr>
              <a:t>(contiguous sub-blocks)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05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CA" b="1" dirty="0" smtClean="0"/>
              <a:t>[1] </a:t>
            </a:r>
            <a:r>
              <a:rPr lang="pt-BR" b="1" dirty="0" smtClean="0"/>
              <a:t>R4-1900897 Intra-band 41 ENDC AMPR verification</a:t>
            </a:r>
            <a:r>
              <a:rPr lang="en-CA" b="1" dirty="0" smtClean="0"/>
              <a:t>, Skyworks Solutions Inc. , RAN4#90</a:t>
            </a:r>
          </a:p>
          <a:p>
            <a:pPr marL="0" indent="0">
              <a:buNone/>
            </a:pPr>
            <a:r>
              <a:rPr lang="en-CA" b="1" dirty="0" smtClean="0"/>
              <a:t>[2] R4-1900919 Full Set of Intra-band 41 ENDC Measurement Results, Skyworks Solutions Inc. , RAN4#90</a:t>
            </a:r>
          </a:p>
          <a:p>
            <a:pPr marL="0" indent="0">
              <a:buNone/>
            </a:pPr>
            <a:r>
              <a:rPr lang="en-CA" b="1" dirty="0" smtClean="0"/>
              <a:t>[3] R4-1902162 Minutes for intra-band EN-DC ad-hoc v1.doc, Qualcomm Inc., RAN4#90</a:t>
            </a:r>
          </a:p>
          <a:p>
            <a:pPr marL="0" indent="0">
              <a:buNone/>
            </a:pPr>
            <a:r>
              <a:rPr lang="en-CA" b="1" dirty="0" smtClean="0"/>
              <a:t>[4] R4-1901357 preliminary MPR measurements for DC_3_n3, Skyworks Solutions Inc. , RAN4#90</a:t>
            </a:r>
          </a:p>
          <a:p>
            <a:pPr marL="0" indent="0">
              <a:buNone/>
            </a:pPr>
            <a:r>
              <a:rPr lang="en-CA" b="1" dirty="0" smtClean="0"/>
              <a:t>[5</a:t>
            </a:r>
            <a:r>
              <a:rPr lang="en-CA" b="1" dirty="0"/>
              <a:t>] </a:t>
            </a:r>
            <a:r>
              <a:rPr lang="en-CA" b="1" dirty="0" smtClean="0"/>
              <a:t>R4-1900532, Power </a:t>
            </a:r>
            <a:r>
              <a:rPr lang="en-CA" b="1" dirty="0"/>
              <a:t>class 2 UE for TDD-TDD </a:t>
            </a:r>
            <a:r>
              <a:rPr lang="en-CA" b="1" dirty="0" smtClean="0"/>
              <a:t>EN-DC, MediaTek </a:t>
            </a:r>
            <a:r>
              <a:rPr lang="en-CA" b="1" dirty="0"/>
              <a:t>Inc.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01106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CA" sz="3600" dirty="0" smtClean="0"/>
              <a:t>Background: LTE20+G20+NR60 example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/>
          </a:bodyPr>
          <a:lstStyle/>
          <a:p>
            <a:r>
              <a:rPr lang="en-CA" sz="2800" dirty="0" smtClean="0"/>
              <a:t>Worst case both in gap and other side ACLR are failed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17353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592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831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70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787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5324" y="2867630"/>
            <a:ext cx="1905000" cy="3429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>
            <a:off x="1735338" y="5037400"/>
            <a:ext cx="6515100" cy="1259229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 spectral regrowth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12288" y="3669659"/>
            <a:ext cx="609600" cy="26269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1735338" y="5839430"/>
            <a:ext cx="2171700" cy="457200"/>
          </a:xfrm>
          <a:prstGeom prst="trapezoi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 spectral regrowth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200400" y="3669659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230638" y="3697149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867875" y="2867630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19800" y="2867629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5400000">
            <a:off x="5881728" y="3630306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3384391" y="3610051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 rot="5400000">
            <a:off x="2938858" y="4259438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1969096" y="4283840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6" name="Left-Right Arrow 25"/>
          <p:cNvSpPr/>
          <p:nvPr/>
        </p:nvSpPr>
        <p:spPr>
          <a:xfrm rot="16200000">
            <a:off x="2850241" y="4176988"/>
            <a:ext cx="1367741" cy="353076"/>
          </a:xfrm>
          <a:prstGeom prst="leftRightArrow">
            <a:avLst>
              <a:gd name="adj1" fmla="val 50753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ine Callout 2 27"/>
          <p:cNvSpPr/>
          <p:nvPr/>
        </p:nvSpPr>
        <p:spPr>
          <a:xfrm>
            <a:off x="6527150" y="2867630"/>
            <a:ext cx="1723288" cy="17145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0221"/>
              <a:gd name="adj6" fmla="val -16372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LTE gap ACLR is failed although both NR and LTE regrowth are OK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Line Callout 2 28"/>
          <p:cNvSpPr/>
          <p:nvPr/>
        </p:nvSpPr>
        <p:spPr>
          <a:xfrm flipH="1">
            <a:off x="152400" y="2372330"/>
            <a:ext cx="1447800" cy="280927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5247"/>
              <a:gd name="adj6" fmla="val -2320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LTE ACLR is failed although both NR and LTE regrowth are OK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667000" y="2857986"/>
            <a:ext cx="5205" cy="802029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5400000">
            <a:off x="2484304" y="3061796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11dB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5400000">
            <a:off x="3086600" y="413049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~25dBc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Left-Right Arrow 34"/>
          <p:cNvSpPr/>
          <p:nvPr/>
        </p:nvSpPr>
        <p:spPr>
          <a:xfrm rot="16200000">
            <a:off x="1277342" y="4215353"/>
            <a:ext cx="1367741" cy="353076"/>
          </a:xfrm>
          <a:prstGeom prst="leftRightArrow">
            <a:avLst>
              <a:gd name="adj1" fmla="val 50753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 rot="5400000">
            <a:off x="1513701" y="41688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~25dBc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867875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098319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735338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724291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453714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158509" y="6391154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53714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343400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527150" y="168324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607723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2431675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3118347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678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CA" sz="3600" dirty="0"/>
              <a:t>Background: LTE20+G20+NR60 </a:t>
            </a:r>
            <a:r>
              <a:rPr lang="en-CA" sz="3600" dirty="0" smtClean="0"/>
              <a:t>example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/>
          </a:bodyPr>
          <a:lstStyle/>
          <a:p>
            <a:r>
              <a:rPr lang="en-CA" sz="2800" dirty="0" smtClean="0"/>
              <a:t>Worst case both in gap and other side ACLR are failed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17353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592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831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70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787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5324" y="2867630"/>
            <a:ext cx="1905000" cy="3429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>
            <a:off x="1735338" y="5037400"/>
            <a:ext cx="6515100" cy="1259229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 spectral regrowth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43200" y="3669659"/>
            <a:ext cx="45719" cy="26269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2535438" y="5839430"/>
            <a:ext cx="466316" cy="457200"/>
          </a:xfrm>
          <a:prstGeom prst="trapezoi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67875" y="2867630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19800" y="2867629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5400000">
            <a:off x="5881728" y="3630306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3384391" y="3610051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31dBc</a:t>
            </a:r>
            <a:endParaRPr lang="en-US" dirty="0"/>
          </a:p>
        </p:txBody>
      </p:sp>
      <p:sp>
        <p:nvSpPr>
          <p:cNvPr id="26" name="Left-Right Arrow 25"/>
          <p:cNvSpPr/>
          <p:nvPr/>
        </p:nvSpPr>
        <p:spPr>
          <a:xfrm rot="16200000">
            <a:off x="2850241" y="4176988"/>
            <a:ext cx="1367741" cy="353076"/>
          </a:xfrm>
          <a:prstGeom prst="leftRightArrow">
            <a:avLst>
              <a:gd name="adj1" fmla="val 50753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ine Callout 2 27"/>
          <p:cNvSpPr/>
          <p:nvPr/>
        </p:nvSpPr>
        <p:spPr>
          <a:xfrm>
            <a:off x="6527150" y="2867630"/>
            <a:ext cx="1723288" cy="17145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0896"/>
              <a:gd name="adj6" fmla="val -16507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LTE gap ACLR is failed although both NR and LTE regrowth are OK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9" name="Line Callout 2 28"/>
          <p:cNvSpPr/>
          <p:nvPr/>
        </p:nvSpPr>
        <p:spPr>
          <a:xfrm flipH="1">
            <a:off x="152400" y="2372330"/>
            <a:ext cx="1447800" cy="1942830"/>
          </a:xfrm>
          <a:prstGeom prst="borderCallout2">
            <a:avLst>
              <a:gd name="adj1" fmla="val 18750"/>
              <a:gd name="adj2" fmla="val -3536"/>
              <a:gd name="adj3" fmla="val 18750"/>
              <a:gd name="adj4" fmla="val -16667"/>
              <a:gd name="adj5" fmla="val 65503"/>
              <a:gd name="adj6" fmla="val -2240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LTE ACLR is failed although both NR and LTE regrowth are OK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667000" y="2857986"/>
            <a:ext cx="5205" cy="802029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5400000">
            <a:off x="2484304" y="3061796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11dB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5400000">
            <a:off x="3086600" y="413049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~25dBc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5" name="Left-Right Arrow 34"/>
          <p:cNvSpPr/>
          <p:nvPr/>
        </p:nvSpPr>
        <p:spPr>
          <a:xfrm rot="16200000">
            <a:off x="1277342" y="4215353"/>
            <a:ext cx="1367741" cy="353076"/>
          </a:xfrm>
          <a:prstGeom prst="leftRightArrow">
            <a:avLst>
              <a:gd name="adj1" fmla="val 50753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 rot="5400000">
            <a:off x="1513701" y="4168859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~25dBc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582130"/>
            <a:ext cx="1571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In this case LTE does not have any spectrum regrowth in ACLR region but would fail!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867875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6098319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1735338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724291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453714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158509" y="6391154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453714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4343400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527150" y="168324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607723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2431675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118347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957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CA" sz="3600" dirty="0"/>
              <a:t>Background: LTE20+G20+NR60 </a:t>
            </a:r>
            <a:r>
              <a:rPr lang="en-CA" sz="3600" dirty="0" smtClean="0"/>
              <a:t>example 3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>
            <a:normAutofit/>
          </a:bodyPr>
          <a:lstStyle/>
          <a:p>
            <a:r>
              <a:rPr lang="en-CA" sz="2800" dirty="0" smtClean="0"/>
              <a:t>Worst case both in gap ACLR is failed even if NR ACLR has margin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353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592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83138" y="2174114"/>
            <a:ext cx="723900" cy="4122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LTE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70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smtClean="0">
                <a:solidFill>
                  <a:schemeClr val="tx1"/>
                </a:solidFill>
              </a:rPr>
              <a:t>Wan</a:t>
            </a: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78738" y="2174114"/>
            <a:ext cx="2171700" cy="41225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</a:t>
            </a:r>
          </a:p>
          <a:p>
            <a:pPr algn="ctr"/>
            <a:r>
              <a:rPr lang="en-CA" dirty="0" err="1" smtClean="0">
                <a:solidFill>
                  <a:schemeClr val="tx1"/>
                </a:solidFill>
              </a:rPr>
              <a:t>Adj</a:t>
            </a:r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CA" dirty="0" smtClean="0">
              <a:solidFill>
                <a:schemeClr val="tx1"/>
              </a:solidFill>
            </a:endParaRPr>
          </a:p>
          <a:p>
            <a:pPr algn="ctr"/>
            <a:endParaRPr lang="en-CA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035324" y="2867630"/>
            <a:ext cx="689076" cy="3429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rapezoid 10"/>
          <p:cNvSpPr/>
          <p:nvPr/>
        </p:nvSpPr>
        <p:spPr>
          <a:xfrm>
            <a:off x="3183138" y="5037400"/>
            <a:ext cx="2379462" cy="1259229"/>
          </a:xfrm>
          <a:prstGeom prst="trapezoid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NR spectral regrowth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43200" y="3669659"/>
            <a:ext cx="45719" cy="26269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2535438" y="5839430"/>
            <a:ext cx="466316" cy="457200"/>
          </a:xfrm>
          <a:prstGeom prst="trapezoi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867875" y="2867630"/>
            <a:ext cx="0" cy="2169771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6019800" y="2867629"/>
            <a:ext cx="0" cy="342900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5400000">
            <a:off x="5766312" y="3630306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&gt;&gt;31dBc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3384391" y="3610051"/>
            <a:ext cx="763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34dBc</a:t>
            </a:r>
            <a:endParaRPr lang="en-US" dirty="0"/>
          </a:p>
        </p:txBody>
      </p:sp>
      <p:sp>
        <p:nvSpPr>
          <p:cNvPr id="26" name="Left-Right Arrow 25"/>
          <p:cNvSpPr/>
          <p:nvPr/>
        </p:nvSpPr>
        <p:spPr>
          <a:xfrm rot="16200000">
            <a:off x="2850241" y="4176988"/>
            <a:ext cx="1367741" cy="353076"/>
          </a:xfrm>
          <a:prstGeom prst="leftRightArrow">
            <a:avLst>
              <a:gd name="adj1" fmla="val 50753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ine Callout 2 27"/>
          <p:cNvSpPr/>
          <p:nvPr/>
        </p:nvSpPr>
        <p:spPr>
          <a:xfrm>
            <a:off x="6527150" y="2867630"/>
            <a:ext cx="1723288" cy="17145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9715"/>
              <a:gd name="adj6" fmla="val -17044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rgbClr val="FF0000"/>
                </a:solidFill>
              </a:rPr>
              <a:t>LTE gap ACLR is failed although both NR and LTE regrowth are OK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667000" y="2857986"/>
            <a:ext cx="5205" cy="802029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5400000">
            <a:off x="2484304" y="3061796"/>
            <a:ext cx="66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11dB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 rot="5400000">
            <a:off x="3086600" y="413049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~25dBc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867875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098319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735338" y="2057400"/>
            <a:ext cx="213253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1724291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453714" y="6400800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158509" y="6391154"/>
            <a:ext cx="73494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453714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4343400" y="1715511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6527150" y="1683245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60MHz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607723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431675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3118347" y="6391154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20MHz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52400" y="4582130"/>
            <a:ext cx="15718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</a:rPr>
              <a:t>In this case LTE does not have any spectrum regrowth in ACLR region but would fail!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63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654</Words>
  <Application>Microsoft Office PowerPoint</Application>
  <PresentationFormat>On-screen Show (4:3)</PresentationFormat>
  <Paragraphs>316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on ACLR for intra-band non-contiguous ENDC</vt:lpstr>
      <vt:lpstr>Background</vt:lpstr>
      <vt:lpstr>Proposal for NC intra band ENDC</vt:lpstr>
      <vt:lpstr>Observations and proposal for  Contiguous intra-band ENDC</vt:lpstr>
      <vt:lpstr>References</vt:lpstr>
      <vt:lpstr>Background: LTE20+G20+NR60 example 1</vt:lpstr>
      <vt:lpstr>Background: LTE20+G20+NR60 example 2</vt:lpstr>
      <vt:lpstr>Background: LTE20+G20+NR60 example 3</vt:lpstr>
    </vt:vector>
  </TitlesOfParts>
  <Company>Skyworks Solutions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Dominique Brunel</dc:creator>
  <cp:lastModifiedBy>Dominique Brunel</cp:lastModifiedBy>
  <cp:revision>21</cp:revision>
  <dcterms:created xsi:type="dcterms:W3CDTF">2019-02-25T08:42:30Z</dcterms:created>
  <dcterms:modified xsi:type="dcterms:W3CDTF">2019-02-28T13:41:55Z</dcterms:modified>
</cp:coreProperties>
</file>