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8" autoAdjust="0"/>
    <p:restoredTop sz="94660"/>
  </p:normalViewPr>
  <p:slideViewPr>
    <p:cSldViewPr snapToGrid="0">
      <p:cViewPr varScale="1">
        <p:scale>
          <a:sx n="84" d="100"/>
          <a:sy n="84" d="100"/>
        </p:scale>
        <p:origin x="96" y="5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51056-CBB8-428D-9E1A-766BD23DCA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061768F-D005-4421-AA31-741D30EF7E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B3B3E7A-06BF-40E0-B126-B091E483C0DC}"/>
              </a:ext>
            </a:extLst>
          </p:cNvPr>
          <p:cNvSpPr>
            <a:spLocks noGrp="1"/>
          </p:cNvSpPr>
          <p:nvPr>
            <p:ph type="dt" sz="half" idx="10"/>
          </p:nvPr>
        </p:nvSpPr>
        <p:spPr/>
        <p:txBody>
          <a:bodyPr/>
          <a:lstStyle/>
          <a:p>
            <a:fld id="{AAD7A6A2-7AA0-4028-9005-DC3EF424CC08}" type="datetimeFigureOut">
              <a:rPr lang="en-US" smtClean="0"/>
              <a:t>11/16/2018</a:t>
            </a:fld>
            <a:endParaRPr lang="en-US"/>
          </a:p>
        </p:txBody>
      </p:sp>
      <p:sp>
        <p:nvSpPr>
          <p:cNvPr id="5" name="Footer Placeholder 4">
            <a:extLst>
              <a:ext uri="{FF2B5EF4-FFF2-40B4-BE49-F238E27FC236}">
                <a16:creationId xmlns:a16="http://schemas.microsoft.com/office/drawing/2014/main" id="{7857F9FE-D47D-4E9F-81B2-41961B2B26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F1DAA5-837B-4B75-83FA-22A7A70C704E}"/>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1136660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AF043-40E5-4E0F-BA00-9D0DB036D5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C5A34F5-0971-4D8A-86E8-00586CAC386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D5F0D6-0378-4B09-B87C-644FC6760BA0}"/>
              </a:ext>
            </a:extLst>
          </p:cNvPr>
          <p:cNvSpPr>
            <a:spLocks noGrp="1"/>
          </p:cNvSpPr>
          <p:nvPr>
            <p:ph type="dt" sz="half" idx="10"/>
          </p:nvPr>
        </p:nvSpPr>
        <p:spPr/>
        <p:txBody>
          <a:bodyPr/>
          <a:lstStyle/>
          <a:p>
            <a:fld id="{AAD7A6A2-7AA0-4028-9005-DC3EF424CC08}" type="datetimeFigureOut">
              <a:rPr lang="en-US" smtClean="0"/>
              <a:t>11/16/2018</a:t>
            </a:fld>
            <a:endParaRPr lang="en-US"/>
          </a:p>
        </p:txBody>
      </p:sp>
      <p:sp>
        <p:nvSpPr>
          <p:cNvPr id="5" name="Footer Placeholder 4">
            <a:extLst>
              <a:ext uri="{FF2B5EF4-FFF2-40B4-BE49-F238E27FC236}">
                <a16:creationId xmlns:a16="http://schemas.microsoft.com/office/drawing/2014/main" id="{E2F2C691-C20D-440D-B0D8-C2F818C804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C03F2-0A77-40B3-BC4A-350638564C86}"/>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29384588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29AD3A-7364-41C0-B0D4-2EB324BE8E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0B0E6AA-A2EC-4D75-9E18-5F3FF598B00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C2D892-9689-4E08-99C1-1C837EA94C06}"/>
              </a:ext>
            </a:extLst>
          </p:cNvPr>
          <p:cNvSpPr>
            <a:spLocks noGrp="1"/>
          </p:cNvSpPr>
          <p:nvPr>
            <p:ph type="dt" sz="half" idx="10"/>
          </p:nvPr>
        </p:nvSpPr>
        <p:spPr/>
        <p:txBody>
          <a:bodyPr/>
          <a:lstStyle/>
          <a:p>
            <a:fld id="{AAD7A6A2-7AA0-4028-9005-DC3EF424CC08}" type="datetimeFigureOut">
              <a:rPr lang="en-US" smtClean="0"/>
              <a:t>11/16/2018</a:t>
            </a:fld>
            <a:endParaRPr lang="en-US"/>
          </a:p>
        </p:txBody>
      </p:sp>
      <p:sp>
        <p:nvSpPr>
          <p:cNvPr id="5" name="Footer Placeholder 4">
            <a:extLst>
              <a:ext uri="{FF2B5EF4-FFF2-40B4-BE49-F238E27FC236}">
                <a16:creationId xmlns:a16="http://schemas.microsoft.com/office/drawing/2014/main" id="{F0A97F27-3DFE-4954-914B-F4E509369C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1F40C6-89C8-4DCD-9916-8FBAD7FCDEBB}"/>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45682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5EC87-8CAA-47DB-88CD-106449725F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860D96-30F0-4F9A-A08C-CE1155D8019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8BDECE-9357-47C4-8FA2-576AD0678FA8}"/>
              </a:ext>
            </a:extLst>
          </p:cNvPr>
          <p:cNvSpPr>
            <a:spLocks noGrp="1"/>
          </p:cNvSpPr>
          <p:nvPr>
            <p:ph type="dt" sz="half" idx="10"/>
          </p:nvPr>
        </p:nvSpPr>
        <p:spPr/>
        <p:txBody>
          <a:bodyPr/>
          <a:lstStyle/>
          <a:p>
            <a:fld id="{AAD7A6A2-7AA0-4028-9005-DC3EF424CC08}" type="datetimeFigureOut">
              <a:rPr lang="en-US" smtClean="0"/>
              <a:t>11/16/2018</a:t>
            </a:fld>
            <a:endParaRPr lang="en-US"/>
          </a:p>
        </p:txBody>
      </p:sp>
      <p:sp>
        <p:nvSpPr>
          <p:cNvPr id="5" name="Footer Placeholder 4">
            <a:extLst>
              <a:ext uri="{FF2B5EF4-FFF2-40B4-BE49-F238E27FC236}">
                <a16:creationId xmlns:a16="http://schemas.microsoft.com/office/drawing/2014/main" id="{F0685774-E35A-45DE-B607-E5C8E546D3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09E755-2685-43CF-9AB6-255E802BDDC5}"/>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3649478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143E-E019-470A-9948-9B554B38A18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32CB928-FB74-4E13-B284-8E603C4E4B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7A63398-36F5-46A0-A4EC-F6CB292C90DD}"/>
              </a:ext>
            </a:extLst>
          </p:cNvPr>
          <p:cNvSpPr>
            <a:spLocks noGrp="1"/>
          </p:cNvSpPr>
          <p:nvPr>
            <p:ph type="dt" sz="half" idx="10"/>
          </p:nvPr>
        </p:nvSpPr>
        <p:spPr/>
        <p:txBody>
          <a:bodyPr/>
          <a:lstStyle/>
          <a:p>
            <a:fld id="{AAD7A6A2-7AA0-4028-9005-DC3EF424CC08}" type="datetimeFigureOut">
              <a:rPr lang="en-US" smtClean="0"/>
              <a:t>11/16/2018</a:t>
            </a:fld>
            <a:endParaRPr lang="en-US"/>
          </a:p>
        </p:txBody>
      </p:sp>
      <p:sp>
        <p:nvSpPr>
          <p:cNvPr id="5" name="Footer Placeholder 4">
            <a:extLst>
              <a:ext uri="{FF2B5EF4-FFF2-40B4-BE49-F238E27FC236}">
                <a16:creationId xmlns:a16="http://schemas.microsoft.com/office/drawing/2014/main" id="{5C5E583C-D555-4719-AA55-08EF3FC39A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2A84BB-01BD-450D-B708-A9CFC18DC826}"/>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1090093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1935B-4E5C-47F2-814A-4D005AF92C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77DAF7-7543-43B4-88CB-E9D94066188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48B636-C304-44F6-8437-908A3150713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A94FF1F-4B05-4AE2-9201-B1B31BD5FA09}"/>
              </a:ext>
            </a:extLst>
          </p:cNvPr>
          <p:cNvSpPr>
            <a:spLocks noGrp="1"/>
          </p:cNvSpPr>
          <p:nvPr>
            <p:ph type="dt" sz="half" idx="10"/>
          </p:nvPr>
        </p:nvSpPr>
        <p:spPr/>
        <p:txBody>
          <a:bodyPr/>
          <a:lstStyle/>
          <a:p>
            <a:fld id="{AAD7A6A2-7AA0-4028-9005-DC3EF424CC08}" type="datetimeFigureOut">
              <a:rPr lang="en-US" smtClean="0"/>
              <a:t>11/16/2018</a:t>
            </a:fld>
            <a:endParaRPr lang="en-US"/>
          </a:p>
        </p:txBody>
      </p:sp>
      <p:sp>
        <p:nvSpPr>
          <p:cNvPr id="6" name="Footer Placeholder 5">
            <a:extLst>
              <a:ext uri="{FF2B5EF4-FFF2-40B4-BE49-F238E27FC236}">
                <a16:creationId xmlns:a16="http://schemas.microsoft.com/office/drawing/2014/main" id="{EBDC1900-9734-4BC3-A687-F7694ADD9B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0CEBA2-61E5-49A0-994A-AE150E964E6E}"/>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363284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B723B-B4C1-46BB-A588-02129BAC026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9CCA96-89B9-49DB-BB31-22CBC1E865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43A6BA7-97E9-425F-8D96-C927617D323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C6C285-75E2-4251-A9C9-B3F4D50F9D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35A106A-340A-45B6-9C9B-848A161B161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09B25-D020-428C-AE21-FDCF64138FC6}"/>
              </a:ext>
            </a:extLst>
          </p:cNvPr>
          <p:cNvSpPr>
            <a:spLocks noGrp="1"/>
          </p:cNvSpPr>
          <p:nvPr>
            <p:ph type="dt" sz="half" idx="10"/>
          </p:nvPr>
        </p:nvSpPr>
        <p:spPr/>
        <p:txBody>
          <a:bodyPr/>
          <a:lstStyle/>
          <a:p>
            <a:fld id="{AAD7A6A2-7AA0-4028-9005-DC3EF424CC08}" type="datetimeFigureOut">
              <a:rPr lang="en-US" smtClean="0"/>
              <a:t>11/16/2018</a:t>
            </a:fld>
            <a:endParaRPr lang="en-US"/>
          </a:p>
        </p:txBody>
      </p:sp>
      <p:sp>
        <p:nvSpPr>
          <p:cNvPr id="8" name="Footer Placeholder 7">
            <a:extLst>
              <a:ext uri="{FF2B5EF4-FFF2-40B4-BE49-F238E27FC236}">
                <a16:creationId xmlns:a16="http://schemas.microsoft.com/office/drawing/2014/main" id="{D32EECF4-8E38-4F4C-8AA5-8AF8766D1BB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54E564F-1601-4BAE-A8AD-59B68B73F925}"/>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2327412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4864B-065D-44C1-A2E6-16C8711A003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55324-C33B-4EF9-9CB5-313861975BE8}"/>
              </a:ext>
            </a:extLst>
          </p:cNvPr>
          <p:cNvSpPr>
            <a:spLocks noGrp="1"/>
          </p:cNvSpPr>
          <p:nvPr>
            <p:ph type="dt" sz="half" idx="10"/>
          </p:nvPr>
        </p:nvSpPr>
        <p:spPr/>
        <p:txBody>
          <a:bodyPr/>
          <a:lstStyle/>
          <a:p>
            <a:fld id="{AAD7A6A2-7AA0-4028-9005-DC3EF424CC08}" type="datetimeFigureOut">
              <a:rPr lang="en-US" smtClean="0"/>
              <a:t>11/16/2018</a:t>
            </a:fld>
            <a:endParaRPr lang="en-US"/>
          </a:p>
        </p:txBody>
      </p:sp>
      <p:sp>
        <p:nvSpPr>
          <p:cNvPr id="4" name="Footer Placeholder 3">
            <a:extLst>
              <a:ext uri="{FF2B5EF4-FFF2-40B4-BE49-F238E27FC236}">
                <a16:creationId xmlns:a16="http://schemas.microsoft.com/office/drawing/2014/main" id="{8FA70B8D-2C61-4C39-B8C5-607071C402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440E85F-374D-4130-9225-E78067A4A27C}"/>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2177327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766DFB-65FF-4677-B6A5-1E6AD005413E}"/>
              </a:ext>
            </a:extLst>
          </p:cNvPr>
          <p:cNvSpPr>
            <a:spLocks noGrp="1"/>
          </p:cNvSpPr>
          <p:nvPr>
            <p:ph type="dt" sz="half" idx="10"/>
          </p:nvPr>
        </p:nvSpPr>
        <p:spPr/>
        <p:txBody>
          <a:bodyPr/>
          <a:lstStyle/>
          <a:p>
            <a:fld id="{AAD7A6A2-7AA0-4028-9005-DC3EF424CC08}" type="datetimeFigureOut">
              <a:rPr lang="en-US" smtClean="0"/>
              <a:t>11/16/2018</a:t>
            </a:fld>
            <a:endParaRPr lang="en-US"/>
          </a:p>
        </p:txBody>
      </p:sp>
      <p:sp>
        <p:nvSpPr>
          <p:cNvPr id="3" name="Footer Placeholder 2">
            <a:extLst>
              <a:ext uri="{FF2B5EF4-FFF2-40B4-BE49-F238E27FC236}">
                <a16:creationId xmlns:a16="http://schemas.microsoft.com/office/drawing/2014/main" id="{7470E95F-39A4-4F7B-81D7-B6466CE2B19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988CF0B-5075-415E-A27F-3BD0E9695187}"/>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1544592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0E59E0-09A5-4982-8AD4-D36B7D7A89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1D450A3-44A0-4355-B713-D097F2B63C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00BA7F-9CE6-4BF3-B127-A366CBC9F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53EBBD5-DA10-49E3-B649-2BEFA32746EE}"/>
              </a:ext>
            </a:extLst>
          </p:cNvPr>
          <p:cNvSpPr>
            <a:spLocks noGrp="1"/>
          </p:cNvSpPr>
          <p:nvPr>
            <p:ph type="dt" sz="half" idx="10"/>
          </p:nvPr>
        </p:nvSpPr>
        <p:spPr/>
        <p:txBody>
          <a:bodyPr/>
          <a:lstStyle/>
          <a:p>
            <a:fld id="{AAD7A6A2-7AA0-4028-9005-DC3EF424CC08}" type="datetimeFigureOut">
              <a:rPr lang="en-US" smtClean="0"/>
              <a:t>11/16/2018</a:t>
            </a:fld>
            <a:endParaRPr lang="en-US"/>
          </a:p>
        </p:txBody>
      </p:sp>
      <p:sp>
        <p:nvSpPr>
          <p:cNvPr id="6" name="Footer Placeholder 5">
            <a:extLst>
              <a:ext uri="{FF2B5EF4-FFF2-40B4-BE49-F238E27FC236}">
                <a16:creationId xmlns:a16="http://schemas.microsoft.com/office/drawing/2014/main" id="{B571EC54-A031-43D0-BF12-FC59AB2E5D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03F6CA-F706-4431-A66E-F8B5C9685076}"/>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2614215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36220-7285-40A2-8FAF-8DE5BCAFA4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4BBBD3C-9EC9-4D84-85BA-0E23198C94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933D7D6-BAA8-4100-8E73-3004F01522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1750653-708F-41AB-9C3F-E7778E5C0C50}"/>
              </a:ext>
            </a:extLst>
          </p:cNvPr>
          <p:cNvSpPr>
            <a:spLocks noGrp="1"/>
          </p:cNvSpPr>
          <p:nvPr>
            <p:ph type="dt" sz="half" idx="10"/>
          </p:nvPr>
        </p:nvSpPr>
        <p:spPr/>
        <p:txBody>
          <a:bodyPr/>
          <a:lstStyle/>
          <a:p>
            <a:fld id="{AAD7A6A2-7AA0-4028-9005-DC3EF424CC08}" type="datetimeFigureOut">
              <a:rPr lang="en-US" smtClean="0"/>
              <a:t>11/16/2018</a:t>
            </a:fld>
            <a:endParaRPr lang="en-US"/>
          </a:p>
        </p:txBody>
      </p:sp>
      <p:sp>
        <p:nvSpPr>
          <p:cNvPr id="6" name="Footer Placeholder 5">
            <a:extLst>
              <a:ext uri="{FF2B5EF4-FFF2-40B4-BE49-F238E27FC236}">
                <a16:creationId xmlns:a16="http://schemas.microsoft.com/office/drawing/2014/main" id="{CB87A900-7AC6-4EF7-B561-4D7126ECFA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8D04CD-0095-4BBF-BEDC-F0294F7154E5}"/>
              </a:ext>
            </a:extLst>
          </p:cNvPr>
          <p:cNvSpPr>
            <a:spLocks noGrp="1"/>
          </p:cNvSpPr>
          <p:nvPr>
            <p:ph type="sldNum" sz="quarter" idx="12"/>
          </p:nvPr>
        </p:nvSpPr>
        <p:spPr/>
        <p:txBody>
          <a:bodyPr/>
          <a:lstStyle/>
          <a:p>
            <a:fld id="{E4C7F5FB-3813-4888-AF36-A437619A6FBE}" type="slidenum">
              <a:rPr lang="en-US" smtClean="0"/>
              <a:t>‹#›</a:t>
            </a:fld>
            <a:endParaRPr lang="en-US"/>
          </a:p>
        </p:txBody>
      </p:sp>
    </p:spTree>
    <p:extLst>
      <p:ext uri="{BB962C8B-B14F-4D97-AF65-F5344CB8AC3E}">
        <p14:creationId xmlns:p14="http://schemas.microsoft.com/office/powerpoint/2010/main" val="387704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DC5DFF-C1E3-476E-BDC3-EDCD93C296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E407A2-463E-41F5-AE9D-C84DFF8895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281E9C-2182-4D83-884B-23BBB7F5F0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D7A6A2-7AA0-4028-9005-DC3EF424CC08}" type="datetimeFigureOut">
              <a:rPr lang="en-US" smtClean="0"/>
              <a:t>11/16/2018</a:t>
            </a:fld>
            <a:endParaRPr lang="en-US"/>
          </a:p>
        </p:txBody>
      </p:sp>
      <p:sp>
        <p:nvSpPr>
          <p:cNvPr id="5" name="Footer Placeholder 4">
            <a:extLst>
              <a:ext uri="{FF2B5EF4-FFF2-40B4-BE49-F238E27FC236}">
                <a16:creationId xmlns:a16="http://schemas.microsoft.com/office/drawing/2014/main" id="{75C485CD-8F21-4384-8D25-81B2E7DE3A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8101F4E-1A07-4E2D-9E0E-86667E9EFE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C7F5FB-3813-4888-AF36-A437619A6FBE}" type="slidenum">
              <a:rPr lang="en-US" smtClean="0"/>
              <a:t>‹#›</a:t>
            </a:fld>
            <a:endParaRPr lang="en-US"/>
          </a:p>
        </p:txBody>
      </p:sp>
    </p:spTree>
    <p:extLst>
      <p:ext uri="{BB962C8B-B14F-4D97-AF65-F5344CB8AC3E}">
        <p14:creationId xmlns:p14="http://schemas.microsoft.com/office/powerpoint/2010/main" val="39428322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5BE9C-5A8A-4D67-BD47-70146A9C9E17}"/>
              </a:ext>
            </a:extLst>
          </p:cNvPr>
          <p:cNvSpPr>
            <a:spLocks noGrp="1"/>
          </p:cNvSpPr>
          <p:nvPr>
            <p:ph type="ctrTitle"/>
          </p:nvPr>
        </p:nvSpPr>
        <p:spPr/>
        <p:txBody>
          <a:bodyPr>
            <a:normAutofit fontScale="90000"/>
          </a:bodyPr>
          <a:lstStyle/>
          <a:p>
            <a:r>
              <a:rPr lang="en-US" dirty="0"/>
              <a:t>Miraculous way forward on Intra-band EN-DC MPR, A-MPR, and </a:t>
            </a:r>
            <a:r>
              <a:rPr lang="en-US" dirty="0" err="1"/>
              <a:t>Pcmax</a:t>
            </a:r>
            <a:endParaRPr lang="en-US" dirty="0"/>
          </a:p>
        </p:txBody>
      </p:sp>
      <p:sp>
        <p:nvSpPr>
          <p:cNvPr id="3" name="Subtitle 2">
            <a:extLst>
              <a:ext uri="{FF2B5EF4-FFF2-40B4-BE49-F238E27FC236}">
                <a16:creationId xmlns:a16="http://schemas.microsoft.com/office/drawing/2014/main" id="{B38629DC-9812-42B4-B0D5-6963D8A14520}"/>
              </a:ext>
            </a:extLst>
          </p:cNvPr>
          <p:cNvSpPr>
            <a:spLocks noGrp="1"/>
          </p:cNvSpPr>
          <p:nvPr>
            <p:ph type="subTitle" idx="1"/>
          </p:nvPr>
        </p:nvSpPr>
        <p:spPr/>
        <p:txBody>
          <a:bodyPr/>
          <a:lstStyle/>
          <a:p>
            <a:r>
              <a:rPr lang="en-US" dirty="0"/>
              <a:t>Qualcomm Incorporated, Nokia, Skyworks Solutions, T-Mobile USA, </a:t>
            </a:r>
          </a:p>
        </p:txBody>
      </p:sp>
      <p:sp>
        <p:nvSpPr>
          <p:cNvPr id="4" name="TextBox 3">
            <a:extLst>
              <a:ext uri="{FF2B5EF4-FFF2-40B4-BE49-F238E27FC236}">
                <a16:creationId xmlns:a16="http://schemas.microsoft.com/office/drawing/2014/main" id="{8F84A3B4-D933-4AE1-9942-90A96CABBAD8}"/>
              </a:ext>
            </a:extLst>
          </p:cNvPr>
          <p:cNvSpPr txBox="1"/>
          <p:nvPr/>
        </p:nvSpPr>
        <p:spPr>
          <a:xfrm>
            <a:off x="9738360" y="411480"/>
            <a:ext cx="1316386" cy="369332"/>
          </a:xfrm>
          <a:prstGeom prst="rect">
            <a:avLst/>
          </a:prstGeom>
          <a:noFill/>
        </p:spPr>
        <p:txBody>
          <a:bodyPr wrap="none" rtlCol="0">
            <a:spAutoFit/>
          </a:bodyPr>
          <a:lstStyle/>
          <a:p>
            <a:r>
              <a:rPr lang="en-US" dirty="0"/>
              <a:t>R4-1816754</a:t>
            </a:r>
          </a:p>
        </p:txBody>
      </p:sp>
    </p:spTree>
    <p:extLst>
      <p:ext uri="{BB962C8B-B14F-4D97-AF65-F5344CB8AC3E}">
        <p14:creationId xmlns:p14="http://schemas.microsoft.com/office/powerpoint/2010/main" val="630213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5F53C-E264-4174-BE78-750B093BCD49}"/>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603C5662-42BB-4D61-92E0-2682369C5DC3}"/>
              </a:ext>
            </a:extLst>
          </p:cNvPr>
          <p:cNvSpPr>
            <a:spLocks noGrp="1"/>
          </p:cNvSpPr>
          <p:nvPr>
            <p:ph idx="1"/>
          </p:nvPr>
        </p:nvSpPr>
        <p:spPr/>
        <p:txBody>
          <a:bodyPr>
            <a:normAutofit fontScale="85000" lnSpcReduction="20000"/>
          </a:bodyPr>
          <a:lstStyle/>
          <a:p>
            <a:r>
              <a:rPr lang="en-US" dirty="0"/>
              <a:t>LTE A-MPR set independently without any knowledge of NR allocations or power. NR knows the LTE allocations and power and may use that information together with the NR allocations to determine NR power.</a:t>
            </a:r>
          </a:p>
          <a:p>
            <a:r>
              <a:rPr lang="en-US" dirty="0"/>
              <a:t>For Release 15 specifications, A-MPR for intra-band EN-DC is according to the approach in [R4-1814713, Ericsson] but modified as follows</a:t>
            </a:r>
          </a:p>
          <a:p>
            <a:pPr lvl="1"/>
            <a:r>
              <a:rPr lang="en-US" dirty="0"/>
              <a:t>Check the configured power PSD difference between the two carriers.  If the difference is larger than [6] dB, SCG A-MPR is infinite</a:t>
            </a:r>
          </a:p>
          <a:p>
            <a:pPr lvl="1"/>
            <a:r>
              <a:rPr lang="en-US" dirty="0"/>
              <a:t>Additional 1 dB of margin is added to A-MPR in 38.101-3, subclause 6.2B.3</a:t>
            </a:r>
          </a:p>
          <a:p>
            <a:r>
              <a:rPr lang="en-US" dirty="0"/>
              <a:t>For Release 16, further study of A-MPR can to modify the specification</a:t>
            </a:r>
          </a:p>
          <a:p>
            <a:pPr lvl="1"/>
            <a:r>
              <a:rPr lang="en-US" dirty="0"/>
              <a:t>For example, approaches in [R4-1816236, Skyworks], [R4-1815858, Sprint], [R4-1814713, Ericsson], [R4-1812407, Qualcomm] but not excluding other approaches</a:t>
            </a:r>
          </a:p>
          <a:p>
            <a:pPr lvl="1"/>
            <a:r>
              <a:rPr lang="en-US" dirty="0"/>
              <a:t>If A-MPR is modified in Release 16, versioning can be used</a:t>
            </a:r>
          </a:p>
          <a:p>
            <a:pPr lvl="1"/>
            <a:r>
              <a:rPr lang="en-US" dirty="0"/>
              <a:t>Power efficient PA’s should be included in the Release 16 study of A-MPR improvement</a:t>
            </a:r>
          </a:p>
          <a:p>
            <a:pPr lvl="1"/>
            <a:r>
              <a:rPr lang="en-US" dirty="0"/>
              <a:t>6 dB PSD delta to be studied</a:t>
            </a:r>
          </a:p>
          <a:p>
            <a:pPr lvl="1"/>
            <a:endParaRPr lang="en-US" dirty="0"/>
          </a:p>
        </p:txBody>
      </p:sp>
    </p:spTree>
    <p:extLst>
      <p:ext uri="{BB962C8B-B14F-4D97-AF65-F5344CB8AC3E}">
        <p14:creationId xmlns:p14="http://schemas.microsoft.com/office/powerpoint/2010/main" val="38428748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TotalTime>
  <Words>203</Words>
  <Application>Microsoft Office PowerPoint</Application>
  <PresentationFormat>Widescreen</PresentationFormat>
  <Paragraphs>13</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Miraculous way forward on Intra-band EN-DC MPR, A-MPR, and Pcmax</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Intra-band EN-DC MPR, A-MPR, and Pcmax</dc:title>
  <dc:creator>Gene Fong</dc:creator>
  <cp:lastModifiedBy>Gene Fong</cp:lastModifiedBy>
  <cp:revision>8</cp:revision>
  <dcterms:created xsi:type="dcterms:W3CDTF">2018-11-16T19:32:30Z</dcterms:created>
  <dcterms:modified xsi:type="dcterms:W3CDTF">2018-11-17T00:20:32Z</dcterms:modified>
</cp:coreProperties>
</file>