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4156" r:id="rId2"/>
  </p:sldMasterIdLst>
  <p:notesMasterIdLst>
    <p:notesMasterId r:id="rId8"/>
  </p:notesMasterIdLst>
  <p:handoutMasterIdLst>
    <p:handoutMasterId r:id="rId9"/>
  </p:handoutMasterIdLst>
  <p:sldIdLst>
    <p:sldId id="256" r:id="rId3"/>
    <p:sldId id="1012" r:id="rId4"/>
    <p:sldId id="1014" r:id="rId5"/>
    <p:sldId id="1007" r:id="rId6"/>
    <p:sldId id="1008"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6" autoAdjust="0"/>
    <p:restoredTop sz="95840" autoAdjust="0"/>
  </p:normalViewPr>
  <p:slideViewPr>
    <p:cSldViewPr snapToGrid="0">
      <p:cViewPr varScale="1">
        <p:scale>
          <a:sx n="85" d="100"/>
          <a:sy n="85" d="100"/>
        </p:scale>
        <p:origin x="534" y="7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70" d="100"/>
          <a:sy n="70" d="100"/>
        </p:scale>
        <p:origin x="2856" y="43"/>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11/16/2018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00726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 id="2147484160"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GB" sz="4000" b="1" dirty="0"/>
              <a:t>WF n41 – B40 Coexistence</a:t>
            </a:r>
            <a:endParaRPr lang="en-US" sz="40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Qualcomm, Inc., Huawei, Skyworks, […]</a:t>
            </a:r>
            <a:endParaRPr lang="en-US" sz="2800" dirty="0"/>
          </a:p>
        </p:txBody>
      </p:sp>
      <p:sp>
        <p:nvSpPr>
          <p:cNvPr id="4" name="Rectangle 3"/>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#89</a:t>
            </a:r>
            <a:r>
              <a:rPr lang="en-US" altLang="sv-SE" sz="2400" b="1" dirty="0">
                <a:cs typeface="Arial" panose="020B0604020202020204" pitchFamily="34" charset="0"/>
              </a:rPr>
              <a:t> Meeting	                                                                R4-1816614</a:t>
            </a:r>
            <a:endParaRPr lang="sv-SE" altLang="sv-SE" sz="2400" b="1" dirty="0">
              <a:cs typeface="Arial" panose="020B0604020202020204" pitchFamily="34" charset="0"/>
            </a:endParaRPr>
          </a:p>
          <a:p>
            <a:pPr>
              <a:buNone/>
            </a:pPr>
            <a:r>
              <a:rPr lang="en-GB" altLang="zh-CN" sz="2400" b="1" dirty="0"/>
              <a:t>Spokane, USA, 12 – 16 November 2018</a:t>
            </a:r>
          </a:p>
          <a:p>
            <a:pPr>
              <a:buNone/>
            </a:pPr>
            <a:r>
              <a:rPr lang="en-GB" altLang="sv-SE" sz="2400" b="1" dirty="0">
                <a:cs typeface="Arial" panose="020B0604020202020204" pitchFamily="34" charset="0"/>
              </a:rPr>
              <a:t>Agenda 7.6.9.5</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379510" y="1201593"/>
            <a:ext cx="11432977" cy="5228549"/>
          </a:xfrm>
        </p:spPr>
        <p:txBody>
          <a:bodyPr>
            <a:normAutofit fontScale="85000" lnSpcReduction="10000"/>
          </a:bodyPr>
          <a:lstStyle/>
          <a:p>
            <a:r>
              <a:rPr kumimoji="1" lang="en-US" altLang="ja-JP" sz="3200" dirty="0"/>
              <a:t>UE has to coexist with WIFI (ISM band) and E-UTRA band 40 at the same time</a:t>
            </a:r>
          </a:p>
          <a:p>
            <a:r>
              <a:rPr kumimoji="1" lang="en-US" altLang="ja-JP" sz="3200" dirty="0"/>
              <a:t>Due to UE FE complexity and multi-mode </a:t>
            </a:r>
            <a:r>
              <a:rPr lang="en-US" altLang="ja-JP" sz="3200" dirty="0"/>
              <a:t>operation i</a:t>
            </a:r>
            <a:r>
              <a:rPr kumimoji="1" lang="en-US" altLang="ja-JP" sz="3200" dirty="0"/>
              <a:t>t can be a challenge to filter both bands at the same time due to filter size.</a:t>
            </a:r>
          </a:p>
          <a:p>
            <a:r>
              <a:rPr kumimoji="1" lang="en-US" altLang="ja-JP" sz="3200" dirty="0"/>
              <a:t>Filter response creeps up in E-UTRA band 40, while trying to reject the ISM band.</a:t>
            </a:r>
          </a:p>
          <a:p>
            <a:r>
              <a:rPr lang="en-US" altLang="ja-JP" sz="3200" dirty="0"/>
              <a:t>NR has larger BW (50MHz – 100MHz) than LTE BW class C (40MHz)</a:t>
            </a:r>
          </a:p>
          <a:p>
            <a:r>
              <a:rPr lang="en-US" altLang="ja-JP" sz="3200" dirty="0"/>
              <a:t>For contiguous RB allocations, composite 5</a:t>
            </a:r>
            <a:r>
              <a:rPr lang="en-US" altLang="ja-JP" sz="3200" baseline="30000" dirty="0"/>
              <a:t>th</a:t>
            </a:r>
            <a:r>
              <a:rPr lang="en-US" altLang="ja-JP" sz="3200" dirty="0"/>
              <a:t> order distortion can become an issue.</a:t>
            </a:r>
          </a:p>
          <a:p>
            <a:r>
              <a:rPr kumimoji="1" lang="en-US" altLang="ja-JP" sz="3200" dirty="0"/>
              <a:t>For non-contiguous RB allocations as in EN-DC, 3</a:t>
            </a:r>
            <a:r>
              <a:rPr kumimoji="1" lang="en-US" altLang="ja-JP" sz="3200" baseline="30000" dirty="0"/>
              <a:t>rd</a:t>
            </a:r>
            <a:r>
              <a:rPr kumimoji="1" lang="en-US" altLang="ja-JP" sz="3200" dirty="0"/>
              <a:t> order distortion </a:t>
            </a:r>
            <a:r>
              <a:rPr lang="en-US" altLang="ja-JP" sz="3200" dirty="0"/>
              <a:t>will become an issue.</a:t>
            </a:r>
          </a:p>
          <a:p>
            <a:r>
              <a:rPr kumimoji="1" lang="en-US" altLang="ja-JP" sz="3200" dirty="0"/>
              <a:t>MPR is only designed to help meet the general sp</a:t>
            </a:r>
            <a:r>
              <a:rPr lang="en-US" altLang="ja-JP" sz="3200" dirty="0"/>
              <a:t>urious emission requirement of -30dBm/MHz</a:t>
            </a:r>
            <a:endParaRPr kumimoji="1" lang="en-US" altLang="ja-JP" sz="3200" dirty="0"/>
          </a:p>
          <a:p>
            <a:pPr marL="0" indent="0">
              <a:buNone/>
            </a:pPr>
            <a:endParaRPr kumimoji="1" lang="en-US" altLang="ja-JP" sz="3200" dirty="0"/>
          </a:p>
          <a:p>
            <a:pPr lvl="1"/>
            <a:endParaRPr kumimoji="1" lang="en-US" altLang="ja-JP" sz="3200" dirty="0"/>
          </a:p>
          <a:p>
            <a:endParaRPr kumimoji="1" lang="ja-JP" altLang="en-US" sz="3200"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379511" y="427857"/>
            <a:ext cx="11432977" cy="773738"/>
          </a:xfrm>
        </p:spPr>
        <p:txBody>
          <a:bodyPr/>
          <a:lstStyle/>
          <a:p>
            <a:r>
              <a:rPr kumimoji="1" lang="en-US" altLang="ja-JP" sz="5400" dirty="0"/>
              <a:t>Background</a:t>
            </a:r>
            <a:endParaRPr kumimoji="1" lang="ja-JP" altLang="en-US" sz="5400" dirty="0"/>
          </a:p>
        </p:txBody>
      </p:sp>
    </p:spTree>
    <p:extLst>
      <p:ext uri="{BB962C8B-B14F-4D97-AF65-F5344CB8AC3E}">
        <p14:creationId xmlns:p14="http://schemas.microsoft.com/office/powerpoint/2010/main" val="4191910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379510" y="1212343"/>
            <a:ext cx="11432977" cy="3698324"/>
          </a:xfrm>
        </p:spPr>
        <p:txBody>
          <a:bodyPr>
            <a:normAutofit/>
          </a:bodyPr>
          <a:lstStyle/>
          <a:p>
            <a:r>
              <a:rPr lang="en-US" altLang="ja-JP" sz="3200" dirty="0"/>
              <a:t>As discussed in the RAN4#89 in Spokane, synchronous operation does not have to be discussed and focus on asynchronous operation.</a:t>
            </a:r>
          </a:p>
          <a:p>
            <a:r>
              <a:rPr lang="en-US" altLang="ja-JP" sz="3200" dirty="0"/>
              <a:t>For asynchronous operation, it was discussed in [1] [2] to restrict RB start as a function of offset frequency and bandwidth from the low band edge of NR band n41.</a:t>
            </a:r>
          </a:p>
          <a:p>
            <a:r>
              <a:rPr lang="en-US" altLang="ja-JP" sz="3200" dirty="0"/>
              <a:t>Operators are concerned about restricting RB allocations.</a:t>
            </a:r>
          </a:p>
          <a:p>
            <a:endParaRPr lang="en-US" altLang="ja-JP" sz="3200" dirty="0"/>
          </a:p>
          <a:p>
            <a:endParaRPr kumimoji="1" lang="ja-JP" altLang="en-US" sz="3200"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379511" y="427857"/>
            <a:ext cx="11432977" cy="773738"/>
          </a:xfrm>
        </p:spPr>
        <p:txBody>
          <a:bodyPr/>
          <a:lstStyle/>
          <a:p>
            <a:r>
              <a:rPr kumimoji="1" lang="en-US" altLang="ja-JP" sz="5400" dirty="0"/>
              <a:t>Background (2/2)</a:t>
            </a:r>
            <a:endParaRPr kumimoji="1" lang="ja-JP" altLang="en-US" sz="5400" dirty="0"/>
          </a:p>
        </p:txBody>
      </p:sp>
    </p:spTree>
    <p:extLst>
      <p:ext uri="{BB962C8B-B14F-4D97-AF65-F5344CB8AC3E}">
        <p14:creationId xmlns:p14="http://schemas.microsoft.com/office/powerpoint/2010/main" val="148140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6" y="483711"/>
            <a:ext cx="11432977" cy="773738"/>
          </a:xfrm>
        </p:spPr>
        <p:txBody>
          <a:bodyPr/>
          <a:lstStyle/>
          <a:p>
            <a:r>
              <a:rPr kumimoji="1" lang="en-US" altLang="ja-JP" sz="5400" dirty="0"/>
              <a:t>WF details</a:t>
            </a:r>
            <a:endParaRPr kumimoji="1" lang="ja-JP" altLang="en-US" sz="5400" dirty="0"/>
          </a:p>
        </p:txBody>
      </p:sp>
      <p:sp>
        <p:nvSpPr>
          <p:cNvPr id="5" name="Content Placeholder 1">
            <a:extLst>
              <a:ext uri="{FF2B5EF4-FFF2-40B4-BE49-F238E27FC236}">
                <a16:creationId xmlns:a16="http://schemas.microsoft.com/office/drawing/2014/main" id="{53085934-82CB-4FF9-AA80-51046740D159}"/>
              </a:ext>
            </a:extLst>
          </p:cNvPr>
          <p:cNvSpPr txBox="1">
            <a:spLocks/>
          </p:cNvSpPr>
          <p:nvPr/>
        </p:nvSpPr>
        <p:spPr>
          <a:xfrm>
            <a:off x="283536" y="1370039"/>
            <a:ext cx="11432977" cy="1447589"/>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Qualcomm Office Regular" pitchFamily="34" charset="0"/>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Qualcomm Office Regular" pitchFamily="34" charset="0"/>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a:solidFill>
                  <a:schemeClr val="tx1">
                    <a:lumMod val="85000"/>
                    <a:lumOff val="15000"/>
                  </a:schemeClr>
                </a:solidFill>
                <a:latin typeface="Qualcomm Office Regular" pitchFamily="34" charset="0"/>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8000"/>
              </a:lnSpc>
              <a:spcBef>
                <a:spcPts val="1800"/>
              </a:spcBef>
              <a:buClr>
                <a:srgbClr val="595959"/>
              </a:buClr>
              <a:buFont typeface="Qualcomm Regular" pitchFamily="34" charset="0"/>
              <a:buChar char="−"/>
              <a:tabLst/>
              <a:defRPr kumimoji="1" sz="2800" kern="1200" baseline="0">
                <a:solidFill>
                  <a:schemeClr val="tx1">
                    <a:lumMod val="85000"/>
                    <a:lumOff val="15000"/>
                  </a:schemeClr>
                </a:solidFill>
                <a:latin typeface="+mn-lt"/>
                <a:ea typeface="+mn-ea"/>
                <a:cs typeface="+mn-cs"/>
              </a:defRPr>
            </a:lvl5pPr>
            <a:lvl6pPr marL="2171700" indent="0" algn="l" defTabSz="914400" rtl="0" eaLnBrk="1" latinLnBrk="0" hangingPunct="1">
              <a:lnSpc>
                <a:spcPct val="94000"/>
              </a:lnSpc>
              <a:spcBef>
                <a:spcPts val="0"/>
              </a:spcBef>
              <a:buFont typeface="Microsoft Sans Serif" panose="020B0604020202020204" pitchFamily="34" charset="0"/>
              <a:buNone/>
              <a:defRPr kumimoji="1" sz="16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endParaRPr lang="en-US" altLang="ja-JP" sz="2000" dirty="0"/>
          </a:p>
          <a:p>
            <a:endParaRPr lang="en-US" altLang="ja-JP" sz="2000" dirty="0"/>
          </a:p>
          <a:p>
            <a:pPr marL="0" indent="0">
              <a:buNone/>
            </a:pPr>
            <a:endParaRPr lang="ja-JP" altLang="en-US" sz="2000" dirty="0"/>
          </a:p>
        </p:txBody>
      </p:sp>
      <p:sp>
        <p:nvSpPr>
          <p:cNvPr id="4" name="Content Placeholder 1">
            <a:extLst>
              <a:ext uri="{FF2B5EF4-FFF2-40B4-BE49-F238E27FC236}">
                <a16:creationId xmlns:a16="http://schemas.microsoft.com/office/drawing/2014/main" id="{AE3C01D8-A0DC-4178-AA5B-863CFB97E03D}"/>
              </a:ext>
            </a:extLst>
          </p:cNvPr>
          <p:cNvSpPr>
            <a:spLocks noGrp="1"/>
          </p:cNvSpPr>
          <p:nvPr>
            <p:ph idx="1"/>
          </p:nvPr>
        </p:nvSpPr>
        <p:spPr>
          <a:xfrm>
            <a:off x="146757" y="1257449"/>
            <a:ext cx="11665732" cy="5030461"/>
          </a:xfrm>
        </p:spPr>
        <p:txBody>
          <a:bodyPr>
            <a:normAutofit fontScale="62500" lnSpcReduction="20000"/>
          </a:bodyPr>
          <a:lstStyle/>
          <a:p>
            <a:r>
              <a:rPr lang="en-US" altLang="ja-JP" sz="3200" dirty="0"/>
              <a:t>RAN4 will study following options in next meeting for B40-n41 co-existence assuming asynchronous operation for contiguous RB allocations.</a:t>
            </a:r>
          </a:p>
          <a:p>
            <a:r>
              <a:rPr lang="en-US" altLang="ja-JP" sz="3200" dirty="0"/>
              <a:t>RAN4 will also study A-MPR in next meeting for B40 – DC_41A-n41A  EN-DC co-existence assuming asynchronous operation for non-contiguous RB allocations.</a:t>
            </a:r>
          </a:p>
          <a:p>
            <a:r>
              <a:rPr lang="en-US" altLang="ja-JP" sz="3200" dirty="0"/>
              <a:t>Option 1: Restrict RB region with no A-MPR</a:t>
            </a:r>
          </a:p>
          <a:p>
            <a:r>
              <a:rPr lang="en-US" altLang="ja-JP" sz="3200" dirty="0"/>
              <a:t>Option 2: Define A-MPR as a function of RB region and define offset frequency from low band edge for no A-MPR</a:t>
            </a:r>
          </a:p>
          <a:p>
            <a:r>
              <a:rPr lang="en-US" altLang="ja-JP" sz="3200" dirty="0"/>
              <a:t>Assumptions:</a:t>
            </a:r>
          </a:p>
          <a:p>
            <a:pPr lvl="1"/>
            <a:r>
              <a:rPr lang="en-US" altLang="ja-JP" sz="3200" dirty="0"/>
              <a:t>Define RB region in terms of  </a:t>
            </a:r>
            <a:r>
              <a:rPr lang="en-US" altLang="ja-JP" sz="3200" dirty="0" err="1"/>
              <a:t>RB_start</a:t>
            </a:r>
            <a:r>
              <a:rPr lang="en-US" altLang="ja-JP" sz="3200" dirty="0"/>
              <a:t> frequency and TX allocation BW (12*SCS*LCRB).</a:t>
            </a:r>
          </a:p>
          <a:p>
            <a:pPr lvl="1"/>
            <a:r>
              <a:rPr lang="en-US" altLang="ja-JP" sz="3200" dirty="0"/>
              <a:t>For non-contiguous resource allocations, determine A-MPR as a function of TX allocation BW.</a:t>
            </a:r>
          </a:p>
          <a:p>
            <a:pPr lvl="1"/>
            <a:r>
              <a:rPr lang="en-US" altLang="ja-JP" sz="3200" dirty="0"/>
              <a:t>Simulation and measurement assumptions:</a:t>
            </a:r>
          </a:p>
          <a:p>
            <a:pPr lvl="2"/>
            <a:r>
              <a:rPr lang="en-US" altLang="ja-JP" sz="2900" dirty="0"/>
              <a:t>Choose the middle [9.5] dB filter rejection</a:t>
            </a:r>
          </a:p>
          <a:p>
            <a:pPr lvl="2"/>
            <a:r>
              <a:rPr lang="en-US" altLang="ja-JP" sz="2900" dirty="0"/>
              <a:t>LO leakage = -28dBc</a:t>
            </a:r>
          </a:p>
          <a:p>
            <a:pPr lvl="2"/>
            <a:r>
              <a:rPr lang="en-US" altLang="ja-JP" sz="2900" dirty="0"/>
              <a:t>Image = -28dBc</a:t>
            </a:r>
          </a:p>
          <a:p>
            <a:pPr lvl="2"/>
            <a:r>
              <a:rPr lang="en-US" altLang="ja-JP" sz="2900" dirty="0"/>
              <a:t>Choose CIM3 = -60dBc</a:t>
            </a:r>
          </a:p>
          <a:p>
            <a:pPr lvl="2"/>
            <a:r>
              <a:rPr lang="en-US" altLang="ja-JP" sz="2900" dirty="0"/>
              <a:t>Choose CIM5 = -65dBc</a:t>
            </a:r>
          </a:p>
          <a:p>
            <a:pPr lvl="2"/>
            <a:r>
              <a:rPr lang="en-US" altLang="ja-JP" sz="2900" dirty="0"/>
              <a:t>For EN-DC, we measure with 2PA option</a:t>
            </a:r>
          </a:p>
          <a:p>
            <a:pPr marL="163703" lvl="1" indent="0">
              <a:buNone/>
            </a:pPr>
            <a:endParaRPr kumimoji="1" lang="en-US" altLang="ja-JP" sz="3200" dirty="0"/>
          </a:p>
          <a:p>
            <a:endParaRPr kumimoji="1" lang="ja-JP" altLang="en-US" sz="3200" dirty="0"/>
          </a:p>
        </p:txBody>
      </p:sp>
    </p:spTree>
    <p:extLst>
      <p:ext uri="{BB962C8B-B14F-4D97-AF65-F5344CB8AC3E}">
        <p14:creationId xmlns:p14="http://schemas.microsoft.com/office/powerpoint/2010/main" val="2163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D639E5-E536-4D24-B899-18A033737B21}"/>
              </a:ext>
            </a:extLst>
          </p:cNvPr>
          <p:cNvSpPr>
            <a:spLocks noGrp="1"/>
          </p:cNvSpPr>
          <p:nvPr>
            <p:ph idx="1"/>
          </p:nvPr>
        </p:nvSpPr>
        <p:spPr>
          <a:xfrm>
            <a:off x="283537" y="1458410"/>
            <a:ext cx="11432977" cy="1688827"/>
          </a:xfrm>
        </p:spPr>
        <p:txBody>
          <a:bodyPr>
            <a:normAutofit/>
          </a:bodyPr>
          <a:lstStyle/>
          <a:p>
            <a:r>
              <a:rPr lang="en-US" altLang="ja-JP" dirty="0"/>
              <a:t>R4-1816229, “</a:t>
            </a:r>
            <a:r>
              <a:rPr lang="en-US" dirty="0"/>
              <a:t>n41 – B40 Coexistence”, Qualcomm, Inc., 3GPP RSG-RAN WG4 Meeting #89, Spokane, USA, Nov. 12-16, 2018.</a:t>
            </a:r>
          </a:p>
          <a:p>
            <a:r>
              <a:rPr lang="en-US" altLang="ja-JP" dirty="0"/>
              <a:t>R4-1816230, “Draft CR for </a:t>
            </a:r>
            <a:r>
              <a:rPr lang="en-US" dirty="0"/>
              <a:t>n41 – B40 Coexistence”, Qualcomm, Inc., 3GPP RSG-RAN WG4 Meeting #89, Spokane, USA, Nov. 12-16, 2018.</a:t>
            </a:r>
          </a:p>
          <a:p>
            <a:endParaRPr kumimoji="1" lang="en-US" altLang="ja-JP" dirty="0"/>
          </a:p>
          <a:p>
            <a:pPr marL="0" indent="0">
              <a:buNone/>
            </a:pPr>
            <a:endParaRPr kumimoji="1" lang="en-US" altLang="ja-JP" dirty="0"/>
          </a:p>
          <a:p>
            <a:endParaRPr lang="en-US" dirty="0"/>
          </a:p>
          <a:p>
            <a:endParaRPr kumimoji="1" lang="en-US" altLang="ja-JP" dirty="0"/>
          </a:p>
          <a:p>
            <a:endParaRPr kumimoji="1" lang="en-US" altLang="ja-JP" dirty="0"/>
          </a:p>
          <a:p>
            <a:pPr lvl="1"/>
            <a:endParaRPr kumimoji="1" lang="en-US" altLang="ja-JP" dirty="0"/>
          </a:p>
          <a:p>
            <a:endParaRPr kumimoji="1" lang="ja-JP" altLang="en-US" dirty="0"/>
          </a:p>
        </p:txBody>
      </p:sp>
      <p:sp>
        <p:nvSpPr>
          <p:cNvPr id="3" name="Title 2">
            <a:extLst>
              <a:ext uri="{FF2B5EF4-FFF2-40B4-BE49-F238E27FC236}">
                <a16:creationId xmlns:a16="http://schemas.microsoft.com/office/drawing/2014/main" id="{69FC1880-77B5-4502-A762-40C18A1B1DBD}"/>
              </a:ext>
            </a:extLst>
          </p:cNvPr>
          <p:cNvSpPr>
            <a:spLocks noGrp="1"/>
          </p:cNvSpPr>
          <p:nvPr>
            <p:ph type="title"/>
          </p:nvPr>
        </p:nvSpPr>
        <p:spPr>
          <a:xfrm>
            <a:off x="283537" y="554045"/>
            <a:ext cx="11432977" cy="521361"/>
          </a:xfrm>
        </p:spPr>
        <p:txBody>
          <a:bodyPr/>
          <a:lstStyle/>
          <a:p>
            <a:r>
              <a:rPr kumimoji="1" lang="en-US" altLang="ja-JP" dirty="0"/>
              <a:t>References</a:t>
            </a:r>
            <a:endParaRPr kumimoji="1" lang="ja-JP" altLang="en-US" dirty="0"/>
          </a:p>
        </p:txBody>
      </p:sp>
    </p:spTree>
    <p:extLst>
      <p:ext uri="{BB962C8B-B14F-4D97-AF65-F5344CB8AC3E}">
        <p14:creationId xmlns:p14="http://schemas.microsoft.com/office/powerpoint/2010/main" val="302842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9645</TotalTime>
  <Words>432</Words>
  <Application>Microsoft Office PowerPoint</Application>
  <PresentationFormat>Widescreen</PresentationFormat>
  <Paragraphs>42</Paragraphs>
  <Slides>5</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SimSun</vt:lpstr>
      <vt:lpstr>Arial</vt:lpstr>
      <vt:lpstr>Calibre Regular</vt:lpstr>
      <vt:lpstr>Calibri</vt:lpstr>
      <vt:lpstr>Microsoft Sans Serif</vt:lpstr>
      <vt:lpstr>Qualcomm Office Regular</vt:lpstr>
      <vt:lpstr>Qualcomm Regular</vt:lpstr>
      <vt:lpstr>Times New Roman</vt:lpstr>
      <vt:lpstr>Qualcomm</vt:lpstr>
      <vt:lpstr>Qualcomm_Template_Standard</vt:lpstr>
      <vt:lpstr>WF n41 – B40 Coexistence</vt:lpstr>
      <vt:lpstr>Background</vt:lpstr>
      <vt:lpstr>Background (2/2)</vt:lpstr>
      <vt:lpstr>WF details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Qualcomm User</cp:lastModifiedBy>
  <cp:revision>226</cp:revision>
  <dcterms:created xsi:type="dcterms:W3CDTF">2018-01-30T06:42:32Z</dcterms:created>
  <dcterms:modified xsi:type="dcterms:W3CDTF">2018-11-16T17:54:55Z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-1383775082</vt:i4>
  </property>
  <property fmtid="{D5CDD505-2E9C-101B-9397-08002B2CF9AE}" pid="4" name="_EmailSubject">
    <vt:lpwstr>meeting highlights</vt:lpwstr>
  </property>
  <property fmtid="{D5CDD505-2E9C-101B-9397-08002B2CF9AE}" pid="5" name="_AuthorEmail">
    <vt:lpwstr>vgheorgh@qti.qualcomm.com</vt:lpwstr>
  </property>
  <property fmtid="{D5CDD505-2E9C-101B-9397-08002B2CF9AE}" pid="6" name="_AuthorEmailDisplayName">
    <vt:lpwstr>Valentin Gheorghiu</vt:lpwstr>
  </property>
  <property fmtid="{D5CDD505-2E9C-101B-9397-08002B2CF9AE}" pid="7" name="_PreviousAdHocReviewCycleID">
    <vt:i4>-1763380183</vt:i4>
  </property>
</Properties>
</file>