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6" r:id="rId5"/>
    <p:sldId id="284" r:id="rId6"/>
    <p:sldId id="286" r:id="rId7"/>
    <p:sldId id="283" r:id="rId8"/>
    <p:sldId id="278" r:id="rId9"/>
    <p:sldId id="279" r:id="rId10"/>
    <p:sldId id="285" r:id="rId11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5"/>
    <p:restoredTop sz="94660"/>
  </p:normalViewPr>
  <p:slideViewPr>
    <p:cSldViewPr>
      <p:cViewPr varScale="1">
        <p:scale>
          <a:sx n="90" d="100"/>
          <a:sy n="90" d="100"/>
        </p:scale>
        <p:origin x="125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TEL,THORSTEN (K-SantaClara,ex1)" userId="5fa40fbe-6787-4208-8551-db92c4e538ea" providerId="ADAL" clId="{205C7A9F-247E-4B66-9429-E38FA645A981}"/>
    <pc:docChg chg="undo custSel addSld modSld">
      <pc:chgData name="HERTEL,THORSTEN (K-SantaClara,ex1)" userId="5fa40fbe-6787-4208-8551-db92c4e538ea" providerId="ADAL" clId="{205C7A9F-247E-4B66-9429-E38FA645A981}" dt="2018-11-15T22:22:39.603" v="533" actId="6549"/>
      <pc:docMkLst>
        <pc:docMk/>
      </pc:docMkLst>
      <pc:sldChg chg="modSp">
        <pc:chgData name="HERTEL,THORSTEN (K-SantaClara,ex1)" userId="5fa40fbe-6787-4208-8551-db92c4e538ea" providerId="ADAL" clId="{205C7A9F-247E-4B66-9429-E38FA645A981}" dt="2018-11-15T22:02:52.770" v="523" actId="207"/>
        <pc:sldMkLst>
          <pc:docMk/>
          <pc:sldMk cId="1697088316" sldId="278"/>
        </pc:sldMkLst>
        <pc:spChg chg="mod">
          <ac:chgData name="HERTEL,THORSTEN (K-SantaClara,ex1)" userId="5fa40fbe-6787-4208-8551-db92c4e538ea" providerId="ADAL" clId="{205C7A9F-247E-4B66-9429-E38FA645A981}" dt="2018-11-15T22:02:52.770" v="523" actId="207"/>
          <ac:spMkLst>
            <pc:docMk/>
            <pc:sldMk cId="1697088316" sldId="278"/>
            <ac:spMk id="2" creationId="{00000000-0000-0000-0000-000000000000}"/>
          </ac:spMkLst>
        </pc:spChg>
      </pc:sldChg>
      <pc:sldChg chg="modSp">
        <pc:chgData name="HERTEL,THORSTEN (K-SantaClara,ex1)" userId="5fa40fbe-6787-4208-8551-db92c4e538ea" providerId="ADAL" clId="{205C7A9F-247E-4B66-9429-E38FA645A981}" dt="2018-11-15T22:02:43.158" v="521" actId="207"/>
        <pc:sldMkLst>
          <pc:docMk/>
          <pc:sldMk cId="757948325" sldId="279"/>
        </pc:sldMkLst>
        <pc:spChg chg="mod">
          <ac:chgData name="HERTEL,THORSTEN (K-SantaClara,ex1)" userId="5fa40fbe-6787-4208-8551-db92c4e538ea" providerId="ADAL" clId="{205C7A9F-247E-4B66-9429-E38FA645A981}" dt="2018-11-15T22:02:43.158" v="521" actId="207"/>
          <ac:spMkLst>
            <pc:docMk/>
            <pc:sldMk cId="757948325" sldId="279"/>
            <ac:spMk id="3" creationId="{00000000-0000-0000-0000-000000000000}"/>
          </ac:spMkLst>
        </pc:spChg>
      </pc:sldChg>
      <pc:sldChg chg="modSp">
        <pc:chgData name="HERTEL,THORSTEN (K-SantaClara,ex1)" userId="5fa40fbe-6787-4208-8551-db92c4e538ea" providerId="ADAL" clId="{205C7A9F-247E-4B66-9429-E38FA645A981}" dt="2018-11-15T22:22:39.603" v="533" actId="6549"/>
        <pc:sldMkLst>
          <pc:docMk/>
          <pc:sldMk cId="3014962000" sldId="283"/>
        </pc:sldMkLst>
        <pc:spChg chg="mod">
          <ac:chgData name="HERTEL,THORSTEN (K-SantaClara,ex1)" userId="5fa40fbe-6787-4208-8551-db92c4e538ea" providerId="ADAL" clId="{205C7A9F-247E-4B66-9429-E38FA645A981}" dt="2018-11-15T22:22:39.603" v="533" actId="6549"/>
          <ac:spMkLst>
            <pc:docMk/>
            <pc:sldMk cId="3014962000" sldId="283"/>
            <ac:spMk id="3" creationId="{00000000-0000-0000-0000-000000000000}"/>
          </ac:spMkLst>
        </pc:spChg>
      </pc:sldChg>
      <pc:sldChg chg="modSp">
        <pc:chgData name="HERTEL,THORSTEN (K-SantaClara,ex1)" userId="5fa40fbe-6787-4208-8551-db92c4e538ea" providerId="ADAL" clId="{205C7A9F-247E-4B66-9429-E38FA645A981}" dt="2018-11-15T22:02:48.040" v="522" actId="207"/>
        <pc:sldMkLst>
          <pc:docMk/>
          <pc:sldMk cId="1706025475" sldId="285"/>
        </pc:sldMkLst>
        <pc:spChg chg="mod">
          <ac:chgData name="HERTEL,THORSTEN (K-SantaClara,ex1)" userId="5fa40fbe-6787-4208-8551-db92c4e538ea" providerId="ADAL" clId="{205C7A9F-247E-4B66-9429-E38FA645A981}" dt="2018-11-15T22:02:48.040" v="522" actId="207"/>
          <ac:spMkLst>
            <pc:docMk/>
            <pc:sldMk cId="1706025475" sldId="285"/>
            <ac:spMk id="3" creationId="{00000000-0000-0000-0000-000000000000}"/>
          </ac:spMkLst>
        </pc:spChg>
      </pc:sldChg>
      <pc:sldChg chg="addSp delSp modSp add">
        <pc:chgData name="HERTEL,THORSTEN (K-SantaClara,ex1)" userId="5fa40fbe-6787-4208-8551-db92c4e538ea" providerId="ADAL" clId="{205C7A9F-247E-4B66-9429-E38FA645A981}" dt="2018-11-15T22:03:42.870" v="525" actId="207"/>
        <pc:sldMkLst>
          <pc:docMk/>
          <pc:sldMk cId="2332323572" sldId="286"/>
        </pc:sldMkLst>
        <pc:spChg chg="mod">
          <ac:chgData name="HERTEL,THORSTEN (K-SantaClara,ex1)" userId="5fa40fbe-6787-4208-8551-db92c4e538ea" providerId="ADAL" clId="{205C7A9F-247E-4B66-9429-E38FA645A981}" dt="2018-11-15T22:03:39.617" v="524" actId="207"/>
          <ac:spMkLst>
            <pc:docMk/>
            <pc:sldMk cId="2332323572" sldId="286"/>
            <ac:spMk id="2" creationId="{9195A470-9A52-47E5-8104-499FA5E06176}"/>
          </ac:spMkLst>
        </pc:spChg>
        <pc:spChg chg="mod">
          <ac:chgData name="HERTEL,THORSTEN (K-SantaClara,ex1)" userId="5fa40fbe-6787-4208-8551-db92c4e538ea" providerId="ADAL" clId="{205C7A9F-247E-4B66-9429-E38FA645A981}" dt="2018-11-15T22:03:42.870" v="525" actId="207"/>
          <ac:spMkLst>
            <pc:docMk/>
            <pc:sldMk cId="2332323572" sldId="286"/>
            <ac:spMk id="3" creationId="{883F93FD-EA99-4709-B50B-42C69675407B}"/>
          </ac:spMkLst>
        </pc:spChg>
        <pc:spChg chg="add del">
          <ac:chgData name="HERTEL,THORSTEN (K-SantaClara,ex1)" userId="5fa40fbe-6787-4208-8551-db92c4e538ea" providerId="ADAL" clId="{205C7A9F-247E-4B66-9429-E38FA645A981}" dt="2018-11-15T21:47:13.460" v="116" actId="207"/>
          <ac:spMkLst>
            <pc:docMk/>
            <pc:sldMk cId="2332323572" sldId="286"/>
            <ac:spMk id="5" creationId="{B9C9C431-A494-4791-B99E-BD4DDF5B551D}"/>
          </ac:spMkLst>
        </pc:spChg>
        <pc:graphicFrameChg chg="add del mod">
          <ac:chgData name="HERTEL,THORSTEN (K-SantaClara,ex1)" userId="5fa40fbe-6787-4208-8551-db92c4e538ea" providerId="ADAL" clId="{205C7A9F-247E-4B66-9429-E38FA645A981}" dt="2018-11-15T21:47:13.460" v="116" actId="207"/>
          <ac:graphicFrameMkLst>
            <pc:docMk/>
            <pc:sldMk cId="2332323572" sldId="286"/>
            <ac:graphicFrameMk id="4" creationId="{69A87F6B-A56D-4068-AE22-2CB2AA837296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177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73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722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5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48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fi-FI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CAICT</a:t>
            </a:r>
            <a:r>
              <a:rPr lang="en-US" altLang="zh-CN" dirty="0" smtClean="0">
                <a:solidFill>
                  <a:schemeClr val="tx1"/>
                </a:solidFill>
              </a:rPr>
              <a:t>, Spirent, </a:t>
            </a:r>
            <a:r>
              <a:rPr lang="en-US" altLang="zh-CN" dirty="0" err="1">
                <a:solidFill>
                  <a:schemeClr val="tx1"/>
                </a:solidFill>
              </a:rPr>
              <a:t>Keysight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Technologies</a:t>
            </a:r>
            <a:r>
              <a:rPr lang="en-US" altLang="zh-CN" dirty="0" smtClean="0">
                <a:solidFill>
                  <a:schemeClr val="tx1"/>
                </a:solidFill>
              </a:rPr>
              <a:t>, Qualcomm, ETS-Lindgren, MVG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#89	                                                                 R4-1815933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zh-CN" sz="1800" b="1" dirty="0"/>
              <a:t>Spokane, USA, 12 – 16 November 2018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10.4.1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for NR MIMO OTA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FR1 scenarios </a:t>
            </a:r>
          </a:p>
          <a:p>
            <a:pPr lvl="2"/>
            <a:r>
              <a:rPr lang="en-US" dirty="0"/>
              <a:t>For 2x2: Urban </a:t>
            </a:r>
            <a:r>
              <a:rPr lang="en-US" dirty="0" smtClean="0"/>
              <a:t>Macro</a:t>
            </a:r>
            <a:endParaRPr lang="en-US" dirty="0"/>
          </a:p>
          <a:p>
            <a:pPr lvl="2"/>
            <a:r>
              <a:rPr lang="en-US" dirty="0"/>
              <a:t>For 4x4: Urban Micro </a:t>
            </a:r>
          </a:p>
          <a:p>
            <a:pPr lvl="1"/>
            <a:r>
              <a:rPr lang="en-US" dirty="0"/>
              <a:t>FR2 static </a:t>
            </a:r>
          </a:p>
          <a:p>
            <a:pPr lvl="2"/>
            <a:r>
              <a:rPr lang="en-US" altLang="zh-CN" dirty="0" smtClean="0"/>
              <a:t>Urban </a:t>
            </a:r>
            <a:r>
              <a:rPr lang="en-US" altLang="zh-CN" dirty="0"/>
              <a:t>Micro</a:t>
            </a:r>
            <a:r>
              <a:rPr lang="en-US" dirty="0" smtClean="0"/>
              <a:t> </a:t>
            </a:r>
            <a:r>
              <a:rPr lang="en-US" dirty="0"/>
              <a:t>street canyon, </a:t>
            </a:r>
            <a:r>
              <a:rPr lang="en-US" dirty="0" smtClean="0"/>
              <a:t>Indoor</a:t>
            </a:r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5443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95A470-9A52-47E5-8104-499FA5E06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Antenna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3F93FD-EA99-4709-B50B-42C6967540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 smtClean="0"/>
              <a:t>FR1 and FR2</a:t>
            </a:r>
            <a:r>
              <a:rPr lang="en-US" dirty="0"/>
              <a:t>, directive BS antennas need to be considered</a:t>
            </a:r>
          </a:p>
          <a:p>
            <a:r>
              <a:rPr lang="en-US" dirty="0"/>
              <a:t>Working </a:t>
            </a:r>
            <a:r>
              <a:rPr lang="en-US" dirty="0" smtClean="0"/>
              <a:t>Assumption: </a:t>
            </a:r>
            <a:endParaRPr lang="en-US" dirty="0"/>
          </a:p>
          <a:p>
            <a:pPr lvl="1"/>
            <a:r>
              <a:rPr lang="en-US" altLang="zh-CN" sz="2000" dirty="0"/>
              <a:t>For FR1 bands with frequency higher than 2.5GHz: BS antenna is 8×8 with uniform rectangular array (URA) with half wavelength inter-element spacing</a:t>
            </a:r>
          </a:p>
          <a:p>
            <a:pPr lvl="1"/>
            <a:r>
              <a:rPr lang="en-US" altLang="zh-CN" sz="2000" dirty="0"/>
              <a:t>For FR1 bands with frequency lower than 2.5GHz: BS antenna </a:t>
            </a:r>
            <a:r>
              <a:rPr lang="en-US" altLang="zh-CN" sz="2000" dirty="0" smtClean="0"/>
              <a:t>has 32 elements (assume 4x8 is a typical configuration) </a:t>
            </a:r>
            <a:r>
              <a:rPr lang="en-US" altLang="zh-CN" sz="2000" dirty="0"/>
              <a:t>with uniform rectangular array (URA) with half wavelength inter-element spacing</a:t>
            </a:r>
          </a:p>
          <a:p>
            <a:pPr lvl="1"/>
            <a:r>
              <a:rPr lang="en-US" altLang="zh-CN" sz="2000" dirty="0"/>
              <a:t>For FR2: BS antenna is 8x16 with uniform rectangular array (URA) with half wavelength inter-element spacing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23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Framework on adjusting CDLs to map the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672" y="1932856"/>
            <a:ext cx="8867328" cy="492514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The CDL-A, CDL-B and CDL-C models in TR38.901 are the baseline for channel model </a:t>
            </a:r>
            <a:r>
              <a:rPr lang="en-US" altLang="zh-CN" dirty="0"/>
              <a:t>scaling </a:t>
            </a:r>
            <a:endParaRPr lang="en-US" dirty="0"/>
          </a:p>
          <a:p>
            <a:pPr lvl="1"/>
            <a:r>
              <a:rPr lang="en-US" dirty="0"/>
              <a:t>Scaling the following parameters for the scenarios defined in Page 2</a:t>
            </a:r>
          </a:p>
          <a:p>
            <a:pPr lvl="2"/>
            <a:r>
              <a:rPr lang="en-US" dirty="0" err="1"/>
              <a:t>rms</a:t>
            </a:r>
            <a:r>
              <a:rPr lang="en-US" dirty="0"/>
              <a:t> DS target, AS scaling, </a:t>
            </a:r>
            <a:r>
              <a:rPr lang="en-US" dirty="0" smtClean="0"/>
              <a:t>angle rotation</a:t>
            </a:r>
            <a:endParaRPr lang="en-US" dirty="0"/>
          </a:p>
          <a:p>
            <a:pPr lvl="2"/>
            <a:r>
              <a:rPr lang="en-US" dirty="0" smtClean="0"/>
              <a:t>translate </a:t>
            </a:r>
            <a:r>
              <a:rPr lang="en-US" dirty="0"/>
              <a:t>and scale ray angles if needed</a:t>
            </a:r>
          </a:p>
          <a:p>
            <a:pPr lvl="1"/>
            <a:r>
              <a:rPr lang="en-US" dirty="0" smtClean="0"/>
              <a:t>CE vendors to provide proposals next RAN4 meeting</a:t>
            </a:r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4962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FR1 Performance metric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Both UE noise-limited </a:t>
            </a:r>
            <a:r>
              <a:rPr lang="en-US" altLang="zh-CN" sz="2400" dirty="0">
                <a:latin typeface="Calibri" charset="0"/>
                <a:ea typeface="Calibri" charset="0"/>
                <a:cs typeface="Calibri" charset="0"/>
              </a:rPr>
              <a:t>condition 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and interference-limited condition will be studied for FR1 MIMO OTA</a:t>
            </a:r>
            <a:endParaRPr lang="en-GB" sz="2400" dirty="0">
              <a:latin typeface="Calibri" charset="0"/>
              <a:ea typeface="Calibri" charset="0"/>
              <a:cs typeface="Calibri" charset="0"/>
            </a:endParaRPr>
          </a:p>
          <a:p>
            <a:pPr lvl="2"/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Further down-selection is needed based on the feedback from UE vendors and operators  </a:t>
            </a:r>
            <a:endParaRPr lang="en-GB" sz="20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For interference-limited condition, how to control the DL signal and noise is FFS</a:t>
            </a:r>
          </a:p>
          <a:p>
            <a:pPr lvl="2"/>
            <a:r>
              <a:rPr lang="en-US" altLang="zh-CN" sz="2000" dirty="0"/>
              <a:t>AWGN or Directional noise</a:t>
            </a:r>
          </a:p>
          <a:p>
            <a:pPr lvl="2"/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Fixed noise level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or DL power</a:t>
            </a:r>
            <a:endParaRPr lang="en-US" sz="20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88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methods for FR1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r>
              <a:rPr lang="en-US" sz="2800" dirty="0"/>
              <a:t>MPAC shall be considered </a:t>
            </a:r>
            <a:r>
              <a:rPr lang="en-US" sz="2800" dirty="0" smtClean="0"/>
              <a:t>reference </a:t>
            </a:r>
            <a:r>
              <a:rPr lang="en-US" sz="2800" dirty="0"/>
              <a:t>methodology</a:t>
            </a:r>
            <a:r>
              <a:rPr lang="en-US" altLang="zh-CN" sz="2800" dirty="0"/>
              <a:t>:</a:t>
            </a:r>
            <a:endParaRPr lang="en-US" altLang="zh-CN" dirty="0"/>
          </a:p>
          <a:p>
            <a:pPr lvl="1"/>
            <a:r>
              <a:rPr lang="en-GB" sz="2400" dirty="0" smtClean="0"/>
              <a:t>The optimized probe locations and number of probes need to be studied based on the scenarios, the CDL models, and BS antenna assumptions</a:t>
            </a:r>
          </a:p>
          <a:p>
            <a:pPr lvl="1"/>
            <a:r>
              <a:rPr lang="en-GB" altLang="zh-CN" sz="2400" dirty="0"/>
              <a:t>Backward capability with LTE MIMO OTA is </a:t>
            </a:r>
            <a:r>
              <a:rPr lang="en-GB" altLang="zh-CN" sz="2400" dirty="0" smtClean="0"/>
              <a:t>desirable</a:t>
            </a:r>
            <a:endParaRPr lang="en-US" sz="2400" dirty="0"/>
          </a:p>
          <a:p>
            <a:r>
              <a:rPr lang="en-US" altLang="zh-CN" dirty="0"/>
              <a:t> </a:t>
            </a:r>
            <a:r>
              <a:rPr lang="en-US" altLang="zh-CN" sz="2800" dirty="0"/>
              <a:t>RTS shall be considered a harmonized methodology for NR </a:t>
            </a:r>
            <a:r>
              <a:rPr lang="en-US" altLang="zh-CN" sz="2800" dirty="0" smtClean="0"/>
              <a:t>FR1</a:t>
            </a:r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7948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methods for FR2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r>
              <a:rPr lang="en-US" dirty="0"/>
              <a:t>3D MPAC</a:t>
            </a:r>
            <a:r>
              <a:rPr lang="en-US" sz="2800" dirty="0"/>
              <a:t> methodology shall be </a:t>
            </a:r>
            <a:r>
              <a:rPr lang="en-US" altLang="zh-CN" sz="2800" dirty="0" smtClean="0"/>
              <a:t>studied </a:t>
            </a:r>
            <a:r>
              <a:rPr lang="en-US" altLang="zh-CN" sz="2800" dirty="0"/>
              <a:t>as </a:t>
            </a:r>
            <a:r>
              <a:rPr lang="en-US" altLang="zh-CN" sz="2800" dirty="0" smtClean="0"/>
              <a:t>the starting point</a:t>
            </a:r>
            <a:r>
              <a:rPr lang="en-US" sz="2800" dirty="0" smtClean="0"/>
              <a:t> for </a:t>
            </a:r>
            <a:r>
              <a:rPr lang="en-US" sz="2800" dirty="0"/>
              <a:t>FR2 MIMO </a:t>
            </a:r>
            <a:r>
              <a:rPr lang="en-US" sz="2800" dirty="0" smtClean="0"/>
              <a:t>OTA</a:t>
            </a:r>
            <a:endParaRPr lang="en-US" sz="2800" dirty="0"/>
          </a:p>
          <a:p>
            <a:pPr lvl="1"/>
            <a:r>
              <a:rPr lang="en-GB" sz="2000" dirty="0"/>
              <a:t>The optimized probe locations and number of probes need to be studied based on the scenarios, the CDL models, and BS antenna </a:t>
            </a:r>
            <a:r>
              <a:rPr lang="en-GB" sz="2000" dirty="0" smtClean="0"/>
              <a:t>assumptions</a:t>
            </a:r>
          </a:p>
          <a:p>
            <a:pPr lvl="1"/>
            <a:r>
              <a:rPr lang="en-US" altLang="zh-CN" sz="2000" dirty="0" smtClean="0"/>
              <a:t>Far-field criteria and test zone should be studied</a:t>
            </a:r>
            <a:endParaRPr lang="en-US" sz="2000" dirty="0"/>
          </a:p>
          <a:p>
            <a:pPr marL="0" indent="0">
              <a:buNone/>
            </a:pPr>
            <a:endParaRPr lang="en-US" altLang="zh-CN" sz="2400" dirty="0"/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60254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8" ma:contentTypeDescription="Create a new document." ma:contentTypeScope="" ma:versionID="dca3fb0efc3b45cd54fe2640fa7ce2db">
  <xsd:schema xmlns:xsd="http://www.w3.org/2001/XMLSchema" xmlns:xs="http://www.w3.org/2001/XMLSchema" xmlns:p="http://schemas.microsoft.com/office/2006/metadata/properties" xmlns:ns2="bdd78157-346c-4767-bfdd-352789a5c5f1" targetNamespace="http://schemas.microsoft.com/office/2006/metadata/properties" ma:root="true" ma:fieldsID="1b3760750d5975b661716e5b38b650a0" ns2:_="">
    <xsd:import namespace="bdd78157-346c-4767-bfdd-352789a5c5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6E5432-22C9-4DE3-B7FA-038EA267B234}">
  <ds:schemaRefs>
    <ds:schemaRef ds:uri="http://purl.org/dc/terms/"/>
    <ds:schemaRef ds:uri="bdd78157-346c-4767-bfdd-352789a5c5f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9E857C-D6F4-48E7-849F-F944BCEBAD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369</Words>
  <Application>Microsoft Office PowerPoint</Application>
  <PresentationFormat>全屏显示(4:3)</PresentationFormat>
  <Paragraphs>46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Office 主题</vt:lpstr>
      <vt:lpstr>WF on NR MIMO OTA</vt:lpstr>
      <vt:lpstr>Scenarios for NR MIMO OTA</vt:lpstr>
      <vt:lpstr>BS Antenna Assumptions</vt:lpstr>
      <vt:lpstr>Framework on adjusting CDLs to map the scenario</vt:lpstr>
      <vt:lpstr>FR1 Performance metric</vt:lpstr>
      <vt:lpstr>Test methods for FR1 </vt:lpstr>
      <vt:lpstr>Test methods for FR2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</cp:lastModifiedBy>
  <cp:revision>720</cp:revision>
  <dcterms:created xsi:type="dcterms:W3CDTF">2016-04-12T20:58:18Z</dcterms:created>
  <dcterms:modified xsi:type="dcterms:W3CDTF">2018-11-16T21:24:14Z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</Properties>
</file>