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2" r:id="rId4"/>
    <p:sldId id="258" r:id="rId5"/>
    <p:sldId id="269" r:id="rId6"/>
    <p:sldId id="259" r:id="rId7"/>
    <p:sldId id="270" r:id="rId8"/>
    <p:sldId id="273" r:id="rId9"/>
    <p:sldId id="261" r:id="rId10"/>
    <p:sldId id="271" r:id="rId11"/>
    <p:sldId id="264" r:id="rId12"/>
    <p:sldId id="272" r:id="rId13"/>
    <p:sldId id="263" r:id="rId14"/>
    <p:sldId id="274" r:id="rId15"/>
    <p:sldId id="266" r:id="rId16"/>
    <p:sldId id="268" r:id="rId17"/>
    <p:sldId id="265" r:id="rId18"/>
    <p:sldId id="275" r:id="rId1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75" autoAdjust="0"/>
    <p:restoredTop sz="98315" autoAdjust="0"/>
  </p:normalViewPr>
  <p:slideViewPr>
    <p:cSldViewPr snapToGrid="0">
      <p:cViewPr varScale="1">
        <p:scale>
          <a:sx n="104" d="100"/>
          <a:sy n="104" d="100"/>
        </p:scale>
        <p:origin x="-96" y="-5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36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71611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779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4436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50749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72235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4381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521227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92807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8530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252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B20AFE-1E6E-4513-AC1B-9B6B3C805C5F}" type="datetimeFigureOut">
              <a:rPr kumimoji="1" lang="ja-JP" altLang="en-US" smtClean="0"/>
              <a:t>2018/10/2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EA4D2-B185-4E15-864F-1889D034F0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7876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haretechnote.com/html/Handbook_LTE_MultiCell_Measurement_LTE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0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360000" y="162000"/>
            <a:ext cx="8479200" cy="12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hangingPunct="0"/>
            <a: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3GPP TSG-RAN WG5 #3-5G-NR </a:t>
            </a:r>
            <a:r>
              <a:rPr lang="en-US" sz="1200" b="1" dirty="0" err="1" smtClean="0">
                <a:latin typeface="Arial" panose="020B0604020202020204" pitchFamily="34" charset="0"/>
                <a:ea typeface="Times New Roman" panose="02020603050405020304" pitchFamily="18" charset="0"/>
              </a:rPr>
              <a:t>Adhoc</a:t>
            </a:r>
            <a: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			</a:t>
            </a:r>
            <a:r>
              <a:rPr lang="en-US" sz="1200" b="1" dirty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  <a:r>
              <a:rPr lang="es-ES_tradnl" sz="1200" b="1" dirty="0" smtClean="0">
                <a:latin typeface="Arial" panose="020B0604020202020204" pitchFamily="34" charset="0"/>
              </a:rPr>
              <a:t>R5-185838</a:t>
            </a:r>
            <a: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Jaipur, India, 08th – 12th October 2018</a:t>
            </a:r>
            <a:br>
              <a:rPr lang="en-US" sz="12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en-US" sz="11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/>
            </a:r>
            <a:br>
              <a:rPr lang="en-US" sz="11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r>
              <a:rPr lang="de-DE" sz="11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  <a:t>	            										</a:t>
            </a:r>
            <a:br>
              <a:rPr lang="de-DE" sz="1100" b="1" dirty="0" smtClean="0">
                <a:latin typeface="Arial" panose="020B0604020202020204" pitchFamily="34" charset="0"/>
                <a:ea typeface="Times New Roman" panose="02020603050405020304" pitchFamily="18" charset="0"/>
              </a:rPr>
            </a:br>
            <a:endParaRPr lang="en-US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Subtitle 1"/>
          <p:cNvSpPr txBox="1">
            <a:spLocks/>
          </p:cNvSpPr>
          <p:nvPr/>
        </p:nvSpPr>
        <p:spPr>
          <a:xfrm>
            <a:off x="913154" y="2431866"/>
            <a:ext cx="7598667" cy="129135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105000"/>
              <a:buFont typeface="Arial Black" pitchFamily="34" charset="0"/>
              <a:buNone/>
              <a:defRPr sz="15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12000"/>
              </a:lnSpc>
              <a:spcBef>
                <a:spcPts val="0"/>
              </a:spcBef>
              <a:buSzPct val="75000"/>
              <a:buFont typeface="Wingdings" pitchFamily="2" charset="2"/>
              <a:buNone/>
              <a:defRPr sz="15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60475" marR="0" lvl="0" indent="-1260475" algn="l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  <a:buClrTx/>
              <a:buSzPct val="105000"/>
              <a:buFont typeface="Arial Black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Source:		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Anritsu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Arial Unicode MS"/>
            </a:endParaRPr>
          </a:p>
          <a:p>
            <a:pPr marL="1260475" marR="0" lvl="0" indent="-1260475" algn="l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  <a:buClrTx/>
              <a:buSzPct val="105000"/>
              <a:buFont typeface="Arial Black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Title:		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Calibration methods for multiple-cell </a:t>
            </a:r>
            <a:r>
              <a:rPr kumimoji="0" lang="en-US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signalling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 tests in FR2</a:t>
            </a:r>
            <a:endParaRPr kumimoji="0" lang="en-GB" sz="1600" b="0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Arial Unicode MS"/>
            </a:endParaRPr>
          </a:p>
          <a:p>
            <a:pPr marL="1260475" marR="0" lvl="0" indent="-1260475" algn="l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  <a:buClrTx/>
              <a:buSzPct val="105000"/>
              <a:buFont typeface="Arial Black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Agenda item: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	6.1.18</a:t>
            </a:r>
          </a:p>
          <a:p>
            <a:pPr marL="1260475" marR="0" lvl="0" indent="-1260475" algn="l" defTabSz="914400" rtl="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600"/>
              </a:spcAft>
              <a:buClrTx/>
              <a:buSzPct val="105000"/>
              <a:buFont typeface="Arial Black" pitchFamily="34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Document for:</a:t>
            </a:r>
            <a:r>
              <a:rPr kumimoji="0" 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 Unicode MS"/>
              </a:rPr>
              <a:t>	Agreement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73609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169334" y="67202"/>
            <a:ext cx="882791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1900" dirty="0" smtClean="0">
                <a:solidFill>
                  <a:srgbClr val="00B050"/>
                </a:solidFill>
              </a:rPr>
              <a:t>5.  Number of distinguishable levels required to trigger measurement-reporting events</a:t>
            </a:r>
            <a:endParaRPr kumimoji="1" lang="ja-JP" altLang="en-US" sz="1900" dirty="0">
              <a:solidFill>
                <a:srgbClr val="00B050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7077849"/>
              </p:ext>
            </p:extLst>
          </p:nvPr>
        </p:nvGraphicFramePr>
        <p:xfrm>
          <a:off x="548807" y="3560532"/>
          <a:ext cx="7776865" cy="2880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81891"/>
                <a:gridCol w="2762525"/>
                <a:gridCol w="1584176"/>
                <a:gridCol w="1584176"/>
                <a:gridCol w="86409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Event Type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Event meaning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Level allocation at T1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Level allocation at T2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</a:t>
                      </a:r>
                      <a:endParaRPr lang="ja-JP" sz="900" dirty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Event A1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Serving cell becomes better than threshold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</a:t>
                      </a:r>
                      <a:r>
                        <a:rPr lang="en-GB" sz="900" dirty="0" smtClean="0">
                          <a:effectLst/>
                        </a:rPr>
                        <a:t>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Serving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Serving cell </a:t>
                      </a:r>
                      <a:r>
                        <a:rPr lang="en-GB" sz="900" dirty="0" smtClean="0">
                          <a:effectLst/>
                        </a:rPr>
                        <a:t>level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N/A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Event A2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Serving cell becomes worse than threshold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Serving cell </a:t>
                      </a:r>
                      <a:r>
                        <a:rPr lang="en-GB" sz="900" dirty="0" smtClean="0">
                          <a:effectLst/>
                        </a:rPr>
                        <a:t>level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N/A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</a:t>
                      </a:r>
                      <a:r>
                        <a:rPr lang="en-GB" sz="900" dirty="0" smtClean="0">
                          <a:effectLst/>
                        </a:rPr>
                        <a:t>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Serving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Event A3</a:t>
                      </a:r>
                      <a:endParaRPr lang="ja-JP" sz="9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Neighbour </a:t>
                      </a:r>
                      <a:r>
                        <a:rPr lang="en-GB" sz="900" dirty="0" smtClean="0">
                          <a:effectLst/>
                        </a:rPr>
                        <a:t>becomes </a:t>
                      </a:r>
                      <a:r>
                        <a:rPr lang="en-GB" sz="900" dirty="0">
                          <a:effectLst/>
                        </a:rPr>
                        <a:t>offset better than </a:t>
                      </a:r>
                      <a:r>
                        <a:rPr lang="en-GB" sz="900" dirty="0" err="1" smtClean="0">
                          <a:effectLst/>
                        </a:rPr>
                        <a:t>SpCell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2: Serving cell </a:t>
                      </a:r>
                      <a:r>
                        <a:rPr lang="en-GB" sz="900" dirty="0" smtClean="0">
                          <a:effectLst/>
                        </a:rPr>
                        <a:t>level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Neighbour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2: Neighbour cell </a:t>
                      </a:r>
                      <a:r>
                        <a:rPr lang="en-GB" sz="900" dirty="0" smtClean="0">
                          <a:effectLst/>
                        </a:rPr>
                        <a:t>level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Serving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Offset = 0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Event A4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Neighbour </a:t>
                      </a:r>
                      <a:r>
                        <a:rPr lang="en-GB" sz="900" dirty="0">
                          <a:effectLst/>
                        </a:rPr>
                        <a:t>becomes better than threshold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</a:t>
                      </a:r>
                      <a:r>
                        <a:rPr lang="en-GB" sz="900" dirty="0" smtClean="0">
                          <a:effectLst/>
                        </a:rPr>
                        <a:t>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Neighbour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</a:rPr>
                        <a:t>#</a:t>
                      </a:r>
                      <a:r>
                        <a:rPr lang="en-GB" sz="900" dirty="0">
                          <a:effectLst/>
                        </a:rPr>
                        <a:t>3: Neighbour cell </a:t>
                      </a:r>
                      <a:r>
                        <a:rPr lang="en-GB" sz="900" dirty="0" smtClean="0">
                          <a:effectLst/>
                        </a:rPr>
                        <a:t>level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N/A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Event A5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err="1" smtClean="0">
                          <a:effectLst/>
                          <a:latin typeface="Times New Roman"/>
                          <a:ea typeface="Times New Roman"/>
                        </a:rPr>
                        <a:t>SpCell</a:t>
                      </a: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 becomes worse than threshold1 and </a:t>
                      </a:r>
                      <a:r>
                        <a:rPr lang="en-US" altLang="ja-JP" sz="900" dirty="0" err="1" smtClean="0">
                          <a:effectLst/>
                          <a:latin typeface="Times New Roman"/>
                          <a:ea typeface="Times New Roman"/>
                        </a:rPr>
                        <a:t>neighbour</a:t>
                      </a: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 becomes better than threshold2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#3: </a:t>
                      </a:r>
                      <a:r>
                        <a:rPr lang="en-GB" altLang="ja-JP" sz="900" dirty="0" err="1" smtClean="0">
                          <a:effectLst/>
                        </a:rPr>
                        <a:t>SpCell</a:t>
                      </a:r>
                      <a:r>
                        <a:rPr lang="en-GB" altLang="ja-JP" sz="900" dirty="0" smtClean="0">
                          <a:effectLst/>
                        </a:rPr>
                        <a:t> level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threshold1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#3’: 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#2’: threshold2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#1’: Neighbour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#3: N/A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#2: threshold1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#1: </a:t>
                      </a:r>
                      <a:r>
                        <a:rPr lang="en-GB" altLang="ja-JP" sz="900" dirty="0" err="1" smtClean="0">
                          <a:effectLst/>
                        </a:rPr>
                        <a:t>SpCell</a:t>
                      </a:r>
                      <a:r>
                        <a:rPr lang="en-GB" altLang="ja-JP" sz="900" dirty="0" smtClean="0">
                          <a:effectLst/>
                        </a:rPr>
                        <a:t> level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#3’: Neighbour cell level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#2’: threshold2</a:t>
                      </a:r>
                      <a:endParaRPr lang="ja-JP" altLang="ja-JP" sz="9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#1’: N/A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en-US" altLang="ja-JP" sz="9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Event A6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err="1" smtClean="0">
                          <a:effectLst/>
                          <a:latin typeface="Times New Roman"/>
                          <a:ea typeface="Times New Roman"/>
                        </a:rPr>
                        <a:t>Neighbour</a:t>
                      </a: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 becomes offset better than </a:t>
                      </a:r>
                      <a:r>
                        <a:rPr lang="en-US" altLang="ja-JP" sz="900" dirty="0" err="1" smtClean="0">
                          <a:effectLst/>
                          <a:latin typeface="Times New Roman"/>
                          <a:ea typeface="Times New Roman"/>
                        </a:rPr>
                        <a:t>SCell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</a:t>
                      </a:r>
                      <a:r>
                        <a:rPr lang="en-GB" altLang="ja-JP" sz="900" dirty="0" err="1" smtClean="0">
                          <a:effectLst/>
                        </a:rPr>
                        <a:t>SCell</a:t>
                      </a:r>
                      <a:r>
                        <a:rPr lang="en-GB" altLang="ja-JP" sz="900" dirty="0" smtClean="0">
                          <a:effectLst/>
                        </a:rPr>
                        <a:t> level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Neighbour</a:t>
                      </a:r>
                      <a:r>
                        <a:rPr lang="en-GB" altLang="ja-JP" sz="900" baseline="0" dirty="0" smtClean="0">
                          <a:effectLst/>
                        </a:rPr>
                        <a:t> cell level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</a:rPr>
                        <a:t>#2: Neighbour</a:t>
                      </a:r>
                      <a:r>
                        <a:rPr lang="en-GB" altLang="ja-JP" sz="900" baseline="0" dirty="0" smtClean="0">
                          <a:effectLst/>
                        </a:rPr>
                        <a:t> cell level</a:t>
                      </a: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900" dirty="0" smtClean="0">
                          <a:effectLst/>
                        </a:rPr>
                        <a:t>#1: </a:t>
                      </a:r>
                      <a:r>
                        <a:rPr lang="en-GB" altLang="ja-JP" sz="900" dirty="0" err="1" smtClean="0">
                          <a:effectLst/>
                        </a:rPr>
                        <a:t>SCell</a:t>
                      </a:r>
                      <a:endParaRPr lang="ja-JP" altLang="ja-JP" sz="9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effectLst/>
                          <a:latin typeface="Times New Roman"/>
                          <a:ea typeface="Times New Roman"/>
                        </a:rPr>
                        <a:t>Offset = 0</a:t>
                      </a:r>
                      <a:endParaRPr lang="ja-JP" sz="9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1595724" y="3290692"/>
            <a:ext cx="5954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5.1  Level transition to trigger measurement-reporting events</a:t>
            </a:r>
            <a:endParaRPr kumimoji="1" lang="ja-JP" altLang="en-US" sz="1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90292" y="6411223"/>
            <a:ext cx="65800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100" dirty="0" smtClean="0"/>
              <a:t>Note) Here, the level relationship is assumed to be : Level#3 &gt; Level#2 &gt; Level#1.</a:t>
            </a:r>
            <a:endParaRPr kumimoji="1" lang="ja-JP" altLang="en-US" sz="1100" dirty="0"/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2756" y="510988"/>
            <a:ext cx="5275529" cy="23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4044673" y="2678003"/>
            <a:ext cx="468861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800" dirty="0" smtClean="0"/>
              <a:t>Copied from </a:t>
            </a:r>
            <a:r>
              <a:rPr lang="en-US" altLang="ja-JP" sz="800" dirty="0"/>
              <a:t>:  &lt;</a:t>
            </a:r>
            <a:r>
              <a:rPr lang="en-US" altLang="ja-JP" sz="800" dirty="0">
                <a:hlinkClick r:id="rId3"/>
              </a:rPr>
              <a:t>http://www.sharetechnote.com/html/Handbook_LTE_MultiCell_Measurement_LTE.html</a:t>
            </a:r>
            <a:r>
              <a:rPr lang="en-US" altLang="ja-JP" sz="800" dirty="0"/>
              <a:t>&gt;</a:t>
            </a:r>
            <a:endParaRPr kumimoji="1" lang="ja-JP" altLang="en-US" sz="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400868" y="2796126"/>
            <a:ext cx="43478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Figure 5.1  Measurement-reporting event triggering</a:t>
            </a:r>
            <a:endParaRPr kumimoji="1" lang="ja-JP" altLang="en-US" sz="1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35074" y="648449"/>
            <a:ext cx="35579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The signal level transition which triggers the measurement-reporting events are shown in Table 5.1. </a:t>
            </a:r>
            <a:r>
              <a:rPr kumimoji="1" lang="en-US" altLang="ja-JP" sz="1400" b="1" dirty="0" smtClean="0">
                <a:solidFill>
                  <a:schemeClr val="accent2"/>
                </a:solidFill>
              </a:rPr>
              <a:t>Assuming that one test scenario only triggers one measurement-reporting event, the minimum required number of distinguishable levels shall be three</a:t>
            </a:r>
            <a:r>
              <a:rPr kumimoji="1" lang="en-US" altLang="ja-JP" sz="14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10261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237067" y="116631"/>
            <a:ext cx="8602133" cy="605263"/>
          </a:xfrm>
        </p:spPr>
        <p:txBody>
          <a:bodyPr>
            <a:noAutofit/>
          </a:bodyPr>
          <a:lstStyle/>
          <a:p>
            <a:pPr algn="l">
              <a:lnSpc>
                <a:spcPts val="2100"/>
              </a:lnSpc>
            </a:pPr>
            <a:r>
              <a:rPr kumimoji="1" lang="en-US" altLang="ja-JP" sz="2000" dirty="0" smtClean="0">
                <a:solidFill>
                  <a:srgbClr val="00B050"/>
                </a:solidFill>
              </a:rPr>
              <a:t>6.  Dynamic range of measurement system required to firmly trigger measurement-reporting events</a:t>
            </a:r>
            <a:endParaRPr kumimoji="1" lang="ja-JP" altLang="en-US" sz="2000" dirty="0">
              <a:solidFill>
                <a:srgbClr val="00B050"/>
              </a:solidFill>
            </a:endParaRPr>
          </a:p>
        </p:txBody>
      </p:sp>
      <p:grpSp>
        <p:nvGrpSpPr>
          <p:cNvPr id="28" name="グループ化 27"/>
          <p:cNvGrpSpPr/>
          <p:nvPr/>
        </p:nvGrpSpPr>
        <p:grpSpPr>
          <a:xfrm>
            <a:off x="172044" y="2434083"/>
            <a:ext cx="8971956" cy="3725048"/>
            <a:chOff x="172044" y="632177"/>
            <a:chExt cx="8971956" cy="3725048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172044" y="762969"/>
              <a:ext cx="2162175" cy="3235127"/>
              <a:chOff x="57150" y="1190625"/>
              <a:chExt cx="2162175" cy="3235127"/>
            </a:xfrm>
          </p:grpSpPr>
          <p:sp>
            <p:nvSpPr>
              <p:cNvPr id="6" name="正方形/長方形 5"/>
              <p:cNvSpPr/>
              <p:nvPr/>
            </p:nvSpPr>
            <p:spPr>
              <a:xfrm>
                <a:off x="1535289" y="1362075"/>
                <a:ext cx="350661" cy="2909888"/>
              </a:xfrm>
              <a:prstGeom prst="rect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5100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7" name="テキスト ボックス 6"/>
              <p:cNvSpPr txBox="1"/>
              <p:nvPr/>
            </p:nvSpPr>
            <p:spPr>
              <a:xfrm>
                <a:off x="57150" y="2676525"/>
                <a:ext cx="1066800" cy="453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/>
                  <a:t>Threshold</a:t>
                </a: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smtClean="0"/>
                  <a:t>(Level#2)</a:t>
                </a:r>
                <a:endParaRPr kumimoji="1" lang="ja-JP" altLang="en-US" sz="1400" dirty="0"/>
              </a:p>
            </p:txBody>
          </p:sp>
          <p:sp>
            <p:nvSpPr>
              <p:cNvPr id="8" name="フリーフォーム 7"/>
              <p:cNvSpPr/>
              <p:nvPr/>
            </p:nvSpPr>
            <p:spPr>
              <a:xfrm>
                <a:off x="895350" y="2820353"/>
                <a:ext cx="1323975" cy="0"/>
              </a:xfrm>
              <a:custGeom>
                <a:avLst/>
                <a:gdLst>
                  <a:gd name="connsiteX0" fmla="*/ 0 w 1323975"/>
                  <a:gd name="connsiteY0" fmla="*/ 0 h 0"/>
                  <a:gd name="connsiteX1" fmla="*/ 1323975 w 13239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975">
                    <a:moveTo>
                      <a:pt x="0" y="0"/>
                    </a:moveTo>
                    <a:lnTo>
                      <a:pt x="1323975" y="0"/>
                    </a:lnTo>
                  </a:path>
                </a:pathLst>
              </a:custGeom>
              <a:noFill/>
              <a:ln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207918" y="1190625"/>
                <a:ext cx="9080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/>
                  <a:t>Level#3</a:t>
                </a:r>
                <a:endParaRPr kumimoji="1" lang="ja-JP" altLang="en-US" sz="1400" dirty="0"/>
              </a:p>
            </p:txBody>
          </p:sp>
          <p:sp>
            <p:nvSpPr>
              <p:cNvPr id="10" name="フリーフォーム 9"/>
              <p:cNvSpPr/>
              <p:nvPr/>
            </p:nvSpPr>
            <p:spPr>
              <a:xfrm>
                <a:off x="895350" y="1352550"/>
                <a:ext cx="1323975" cy="0"/>
              </a:xfrm>
              <a:custGeom>
                <a:avLst/>
                <a:gdLst>
                  <a:gd name="connsiteX0" fmla="*/ 0 w 1323975"/>
                  <a:gd name="connsiteY0" fmla="*/ 0 h 0"/>
                  <a:gd name="connsiteX1" fmla="*/ 1323975 w 13239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975">
                    <a:moveTo>
                      <a:pt x="0" y="0"/>
                    </a:moveTo>
                    <a:lnTo>
                      <a:pt x="1323975" y="0"/>
                    </a:lnTo>
                  </a:path>
                </a:pathLst>
              </a:custGeom>
              <a:noFill/>
              <a:ln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1" name="テキスト ボックス 10"/>
              <p:cNvSpPr txBox="1"/>
              <p:nvPr/>
            </p:nvSpPr>
            <p:spPr>
              <a:xfrm>
                <a:off x="195218" y="4117975"/>
                <a:ext cx="9080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/>
                  <a:t>Level#1</a:t>
                </a:r>
                <a:endParaRPr kumimoji="1" lang="ja-JP" altLang="en-US" sz="1400" dirty="0"/>
              </a:p>
            </p:txBody>
          </p:sp>
          <p:sp>
            <p:nvSpPr>
              <p:cNvPr id="12" name="フリーフォーム 11"/>
              <p:cNvSpPr/>
              <p:nvPr/>
            </p:nvSpPr>
            <p:spPr>
              <a:xfrm>
                <a:off x="895350" y="4281481"/>
                <a:ext cx="1323975" cy="0"/>
              </a:xfrm>
              <a:custGeom>
                <a:avLst/>
                <a:gdLst>
                  <a:gd name="connsiteX0" fmla="*/ 0 w 1323975"/>
                  <a:gd name="connsiteY0" fmla="*/ 0 h 0"/>
                  <a:gd name="connsiteX1" fmla="*/ 1323975 w 13239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975">
                    <a:moveTo>
                      <a:pt x="0" y="0"/>
                    </a:moveTo>
                    <a:lnTo>
                      <a:pt x="1323975" y="0"/>
                    </a:lnTo>
                  </a:path>
                </a:pathLst>
              </a:custGeom>
              <a:noFill/>
              <a:ln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3" name="フリーフォーム 12"/>
              <p:cNvSpPr/>
              <p:nvPr/>
            </p:nvSpPr>
            <p:spPr>
              <a:xfrm>
                <a:off x="1411112" y="1354667"/>
                <a:ext cx="0" cy="1467555"/>
              </a:xfrm>
              <a:custGeom>
                <a:avLst/>
                <a:gdLst>
                  <a:gd name="connsiteX0" fmla="*/ 0 w 0"/>
                  <a:gd name="connsiteY0" fmla="*/ 0 h 1467555"/>
                  <a:gd name="connsiteX1" fmla="*/ 0 w 0"/>
                  <a:gd name="connsiteY1" fmla="*/ 1467555 h 146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67555">
                    <a:moveTo>
                      <a:pt x="0" y="0"/>
                    </a:moveTo>
                    <a:lnTo>
                      <a:pt x="0" y="1467555"/>
                    </a:lnTo>
                  </a:path>
                </a:pathLst>
              </a:custGeom>
              <a:noFill/>
              <a:ln w="38100">
                <a:solidFill>
                  <a:srgbClr val="00B050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4" name="フリーフォーム 13"/>
              <p:cNvSpPr/>
              <p:nvPr/>
            </p:nvSpPr>
            <p:spPr>
              <a:xfrm flipV="1">
                <a:off x="1408325" y="2818341"/>
                <a:ext cx="0" cy="1467555"/>
              </a:xfrm>
              <a:custGeom>
                <a:avLst/>
                <a:gdLst>
                  <a:gd name="connsiteX0" fmla="*/ 0 w 0"/>
                  <a:gd name="connsiteY0" fmla="*/ 0 h 1467555"/>
                  <a:gd name="connsiteX1" fmla="*/ 0 w 0"/>
                  <a:gd name="connsiteY1" fmla="*/ 1467555 h 146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67555">
                    <a:moveTo>
                      <a:pt x="0" y="0"/>
                    </a:moveTo>
                    <a:lnTo>
                      <a:pt x="0" y="1467555"/>
                    </a:lnTo>
                  </a:path>
                </a:pathLst>
              </a:custGeom>
              <a:noFill/>
              <a:ln w="38100">
                <a:solidFill>
                  <a:srgbClr val="00B050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15" name="グループ化 14"/>
            <p:cNvGrpSpPr/>
            <p:nvPr/>
          </p:nvGrpSpPr>
          <p:grpSpPr>
            <a:xfrm>
              <a:off x="2369729" y="768612"/>
              <a:ext cx="2030275" cy="3235127"/>
              <a:chOff x="2315030" y="1196268"/>
              <a:chExt cx="2030275" cy="3235127"/>
            </a:xfrm>
          </p:grpSpPr>
          <p:sp>
            <p:nvSpPr>
              <p:cNvPr id="16" name="正方形/長方形 15"/>
              <p:cNvSpPr/>
              <p:nvPr/>
            </p:nvSpPr>
            <p:spPr>
              <a:xfrm>
                <a:off x="3661269" y="1367718"/>
                <a:ext cx="350661" cy="2909888"/>
              </a:xfrm>
              <a:prstGeom prst="rect">
                <a:avLst/>
              </a:prstGeom>
              <a:gradFill>
                <a:gsLst>
                  <a:gs pos="0">
                    <a:schemeClr val="accent6">
                      <a:lumMod val="75000"/>
                    </a:schemeClr>
                  </a:gs>
                  <a:gs pos="51000">
                    <a:schemeClr val="accent6">
                      <a:lumMod val="40000"/>
                      <a:lumOff val="60000"/>
                    </a:schemeClr>
                  </a:gs>
                  <a:gs pos="100000">
                    <a:schemeClr val="accent6">
                      <a:lumMod val="75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テキスト ボックス 16"/>
              <p:cNvSpPr txBox="1"/>
              <p:nvPr/>
            </p:nvSpPr>
            <p:spPr>
              <a:xfrm>
                <a:off x="2327730" y="1196268"/>
                <a:ext cx="9080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/>
                  <a:t>Level#2</a:t>
                </a:r>
                <a:endParaRPr kumimoji="1" lang="ja-JP" altLang="en-US" sz="1400" dirty="0"/>
              </a:p>
            </p:txBody>
          </p:sp>
          <p:sp>
            <p:nvSpPr>
              <p:cNvPr id="18" name="フリーフォーム 17"/>
              <p:cNvSpPr/>
              <p:nvPr/>
            </p:nvSpPr>
            <p:spPr>
              <a:xfrm>
                <a:off x="3021330" y="1358193"/>
                <a:ext cx="1323975" cy="0"/>
              </a:xfrm>
              <a:custGeom>
                <a:avLst/>
                <a:gdLst>
                  <a:gd name="connsiteX0" fmla="*/ 0 w 1323975"/>
                  <a:gd name="connsiteY0" fmla="*/ 0 h 0"/>
                  <a:gd name="connsiteX1" fmla="*/ 1323975 w 13239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975">
                    <a:moveTo>
                      <a:pt x="0" y="0"/>
                    </a:moveTo>
                    <a:lnTo>
                      <a:pt x="1323975" y="0"/>
                    </a:lnTo>
                  </a:path>
                </a:pathLst>
              </a:custGeom>
              <a:noFill/>
              <a:ln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315030" y="4123618"/>
                <a:ext cx="9080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/>
                  <a:t>Level#1</a:t>
                </a:r>
                <a:endParaRPr kumimoji="1" lang="ja-JP" altLang="en-US" sz="1400" dirty="0"/>
              </a:p>
            </p:txBody>
          </p:sp>
          <p:sp>
            <p:nvSpPr>
              <p:cNvPr id="20" name="フリーフォーム 19"/>
              <p:cNvSpPr/>
              <p:nvPr/>
            </p:nvSpPr>
            <p:spPr>
              <a:xfrm>
                <a:off x="3021330" y="4287124"/>
                <a:ext cx="1323975" cy="0"/>
              </a:xfrm>
              <a:custGeom>
                <a:avLst/>
                <a:gdLst>
                  <a:gd name="connsiteX0" fmla="*/ 0 w 1323975"/>
                  <a:gd name="connsiteY0" fmla="*/ 0 h 0"/>
                  <a:gd name="connsiteX1" fmla="*/ 1323975 w 132397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23975">
                    <a:moveTo>
                      <a:pt x="0" y="0"/>
                    </a:moveTo>
                    <a:lnTo>
                      <a:pt x="1323975" y="0"/>
                    </a:lnTo>
                  </a:path>
                </a:pathLst>
              </a:custGeom>
              <a:noFill/>
              <a:ln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フリーフォーム 20"/>
              <p:cNvSpPr/>
              <p:nvPr/>
            </p:nvSpPr>
            <p:spPr>
              <a:xfrm>
                <a:off x="3537092" y="1360310"/>
                <a:ext cx="0" cy="1467555"/>
              </a:xfrm>
              <a:custGeom>
                <a:avLst/>
                <a:gdLst>
                  <a:gd name="connsiteX0" fmla="*/ 0 w 0"/>
                  <a:gd name="connsiteY0" fmla="*/ 0 h 1467555"/>
                  <a:gd name="connsiteX1" fmla="*/ 0 w 0"/>
                  <a:gd name="connsiteY1" fmla="*/ 1467555 h 146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67555">
                    <a:moveTo>
                      <a:pt x="0" y="0"/>
                    </a:moveTo>
                    <a:lnTo>
                      <a:pt x="0" y="1467555"/>
                    </a:lnTo>
                  </a:path>
                </a:pathLst>
              </a:custGeom>
              <a:noFill/>
              <a:ln w="38100">
                <a:solidFill>
                  <a:srgbClr val="00B050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フリーフォーム 21"/>
              <p:cNvSpPr/>
              <p:nvPr/>
            </p:nvSpPr>
            <p:spPr>
              <a:xfrm flipV="1">
                <a:off x="3534305" y="2823984"/>
                <a:ext cx="0" cy="1467555"/>
              </a:xfrm>
              <a:custGeom>
                <a:avLst/>
                <a:gdLst>
                  <a:gd name="connsiteX0" fmla="*/ 0 w 0"/>
                  <a:gd name="connsiteY0" fmla="*/ 0 h 1467555"/>
                  <a:gd name="connsiteX1" fmla="*/ 0 w 0"/>
                  <a:gd name="connsiteY1" fmla="*/ 1467555 h 1467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h="1467555">
                    <a:moveTo>
                      <a:pt x="0" y="0"/>
                    </a:moveTo>
                    <a:lnTo>
                      <a:pt x="0" y="1467555"/>
                    </a:lnTo>
                  </a:path>
                </a:pathLst>
              </a:custGeom>
              <a:noFill/>
              <a:ln w="38100">
                <a:solidFill>
                  <a:srgbClr val="00B050"/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3" name="テキスト ボックス 22"/>
                  <p:cNvSpPr txBox="1"/>
                  <p:nvPr/>
                </p:nvSpPr>
                <p:spPr>
                  <a:xfrm>
                    <a:off x="2975429" y="1943755"/>
                    <a:ext cx="62411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140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40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kumimoji="1" lang="en-US" altLang="ja-JP" sz="14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𝑎𝑏𝑠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1400" dirty="0"/>
                  </a:p>
                </p:txBody>
              </p:sp>
            </mc:Choice>
            <mc:Fallback xmlns="">
              <p:sp>
                <p:nvSpPr>
                  <p:cNvPr id="23" name="テキスト ボックス 22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75429" y="1943755"/>
                    <a:ext cx="624115" cy="307777"/>
                  </a:xfrm>
                  <a:prstGeom prst="rect">
                    <a:avLst/>
                  </a:prstGeom>
                  <a:blipFill rotWithShape="1">
                    <a:blip r:embed="rId2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24" name="テキスト ボックス 23"/>
                  <p:cNvSpPr txBox="1"/>
                  <p:nvPr/>
                </p:nvSpPr>
                <p:spPr>
                  <a:xfrm>
                    <a:off x="2968172" y="3344384"/>
                    <a:ext cx="624115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>
                            <m:sSubPr>
                              <m:ctrlPr>
                                <a:rPr kumimoji="1" lang="en-US" altLang="ja-JP" sz="140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kumimoji="1" lang="en-US" altLang="ja-JP" sz="140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kumimoji="1" lang="en-US" altLang="ja-JP" sz="1400" b="0" i="1" smtClean="0">
                                  <a:solidFill>
                                    <a:srgbClr val="00B050"/>
                                  </a:solidFill>
                                  <a:latin typeface="Cambria Math"/>
                                </a:rPr>
                                <m:t>𝑎𝑏𝑠</m:t>
                              </m:r>
                            </m:sub>
                          </m:sSub>
                        </m:oMath>
                      </m:oMathPara>
                    </a14:m>
                    <a:endParaRPr kumimoji="1" lang="ja-JP" altLang="en-US" sz="1400" dirty="0">
                      <a:solidFill>
                        <a:srgbClr val="00B050"/>
                      </a:solidFill>
                    </a:endParaRPr>
                  </a:p>
                </p:txBody>
              </p:sp>
            </mc:Choice>
            <mc:Fallback xmlns="">
              <p:sp>
                <p:nvSpPr>
                  <p:cNvPr id="24" name="テキスト ボックス 23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68172" y="3344384"/>
                    <a:ext cx="624115" cy="307777"/>
                  </a:xfrm>
                  <a:prstGeom prst="rect">
                    <a:avLst/>
                  </a:prstGeom>
                  <a:blipFill rotWithShape="1">
                    <a:blip r:embed="rId3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ja-JP" altLang="en-U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テキスト ボックス 24"/>
                <p:cNvSpPr txBox="1"/>
                <p:nvPr/>
              </p:nvSpPr>
              <p:spPr>
                <a:xfrm>
                  <a:off x="949511" y="1508845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𝑎𝑏𝑠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25" name="テキスト ボックス 24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9511" y="1508845"/>
                  <a:ext cx="624115" cy="30777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6" name="テキスト ボックス 25"/>
                <p:cNvSpPr txBox="1"/>
                <p:nvPr/>
              </p:nvSpPr>
              <p:spPr>
                <a:xfrm>
                  <a:off x="942254" y="2909474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𝑎𝑏𝑠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>
                    <a:solidFill>
                      <a:srgbClr val="00B050"/>
                    </a:solidFill>
                  </a:endParaRPr>
                </a:p>
              </p:txBody>
            </p:sp>
          </mc:Choice>
          <mc:Fallback xmlns="">
            <p:sp>
              <p:nvSpPr>
                <p:cNvPr id="26" name="テキスト ボックス 2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42254" y="2909474"/>
                  <a:ext cx="624115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" name="フリーフォーム 26"/>
            <p:cNvSpPr/>
            <p:nvPr/>
          </p:nvSpPr>
          <p:spPr>
            <a:xfrm flipH="1">
              <a:off x="4497406" y="740105"/>
              <a:ext cx="45719" cy="3609474"/>
            </a:xfrm>
            <a:custGeom>
              <a:avLst/>
              <a:gdLst>
                <a:gd name="connsiteX0" fmla="*/ 0 w 0"/>
                <a:gd name="connsiteY0" fmla="*/ 0 h 5630779"/>
                <a:gd name="connsiteX1" fmla="*/ 0 w 0"/>
                <a:gd name="connsiteY1" fmla="*/ 5630779 h 56307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5630779">
                  <a:moveTo>
                    <a:pt x="0" y="0"/>
                  </a:moveTo>
                  <a:lnTo>
                    <a:pt x="0" y="5630779"/>
                  </a:lnTo>
                </a:path>
              </a:pathLst>
            </a:custGeom>
            <a:noFill/>
            <a:ln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9" name="正方形/長方形 38"/>
            <p:cNvSpPr/>
            <p:nvPr/>
          </p:nvSpPr>
          <p:spPr>
            <a:xfrm>
              <a:off x="8199727" y="1663700"/>
              <a:ext cx="350661" cy="1460500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51000">
                  <a:schemeClr val="accent6">
                    <a:lumMod val="40000"/>
                    <a:lumOff val="6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0" name="テキスト ボックス 39"/>
            <p:cNvSpPr txBox="1"/>
            <p:nvPr/>
          </p:nvSpPr>
          <p:spPr>
            <a:xfrm>
              <a:off x="6866188" y="1512086"/>
              <a:ext cx="908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Level#2</a:t>
              </a:r>
              <a:endParaRPr kumimoji="1" lang="ja-JP" altLang="en-US" sz="1400" dirty="0"/>
            </a:p>
          </p:txBody>
        </p:sp>
        <p:sp>
          <p:nvSpPr>
            <p:cNvPr id="41" name="フリーフォーム 40"/>
            <p:cNvSpPr/>
            <p:nvPr/>
          </p:nvSpPr>
          <p:spPr>
            <a:xfrm>
              <a:off x="7559788" y="1654961"/>
              <a:ext cx="1323975" cy="0"/>
            </a:xfrm>
            <a:custGeom>
              <a:avLst/>
              <a:gdLst>
                <a:gd name="connsiteX0" fmla="*/ 0 w 1323975"/>
                <a:gd name="connsiteY0" fmla="*/ 0 h 0"/>
                <a:gd name="connsiteX1" fmla="*/ 1323975 w 1323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975">
                  <a:moveTo>
                    <a:pt x="0" y="0"/>
                  </a:moveTo>
                  <a:lnTo>
                    <a:pt x="1323975" y="0"/>
                  </a:lnTo>
                </a:path>
              </a:pathLst>
            </a:custGeom>
            <a:noFill/>
            <a:ln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2" name="テキスト ボックス 41"/>
            <p:cNvSpPr txBox="1"/>
            <p:nvPr/>
          </p:nvSpPr>
          <p:spPr>
            <a:xfrm>
              <a:off x="6853488" y="2957762"/>
              <a:ext cx="908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Level#1</a:t>
              </a:r>
              <a:endParaRPr kumimoji="1" lang="ja-JP" altLang="en-US" sz="1400" dirty="0"/>
            </a:p>
          </p:txBody>
        </p:sp>
        <p:sp>
          <p:nvSpPr>
            <p:cNvPr id="44" name="フリーフォーム 43"/>
            <p:cNvSpPr/>
            <p:nvPr/>
          </p:nvSpPr>
          <p:spPr>
            <a:xfrm>
              <a:off x="8067931" y="1670050"/>
              <a:ext cx="45719" cy="728559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5" name="フリーフォーム 44"/>
            <p:cNvSpPr/>
            <p:nvPr/>
          </p:nvSpPr>
          <p:spPr>
            <a:xfrm flipH="1" flipV="1">
              <a:off x="8021962" y="2394728"/>
              <a:ext cx="45719" cy="729472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" name="テキスト ボックス 45"/>
                <p:cNvSpPr txBox="1"/>
                <p:nvPr/>
              </p:nvSpPr>
              <p:spPr>
                <a:xfrm>
                  <a:off x="7513887" y="1819302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46" name="テキスト ボックス 45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13887" y="1819302"/>
                  <a:ext cx="624115" cy="30777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" name="テキスト ボックス 46"/>
                <p:cNvSpPr txBox="1"/>
                <p:nvPr/>
              </p:nvSpPr>
              <p:spPr>
                <a:xfrm>
                  <a:off x="7506630" y="2610328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>
                    <a:solidFill>
                      <a:srgbClr val="00B050"/>
                    </a:solidFill>
                  </a:endParaRPr>
                </a:p>
              </p:txBody>
            </p:sp>
          </mc:Choice>
          <mc:Fallback xmlns="">
            <p:sp>
              <p:nvSpPr>
                <p:cNvPr id="47" name="テキスト ボックス 4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06630" y="2610328"/>
                  <a:ext cx="624115" cy="307777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0" name="テキスト ボックス 29"/>
            <p:cNvSpPr txBox="1"/>
            <p:nvPr/>
          </p:nvSpPr>
          <p:spPr>
            <a:xfrm>
              <a:off x="4655803" y="2247269"/>
              <a:ext cx="1066800" cy="4539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kumimoji="1" lang="en-US" altLang="ja-JP" sz="1400" dirty="0" smtClean="0"/>
                <a:t>Threshold</a:t>
              </a:r>
            </a:p>
            <a:p>
              <a:pPr>
                <a:lnSpc>
                  <a:spcPts val="1400"/>
                </a:lnSpc>
              </a:pPr>
              <a:r>
                <a:rPr lang="en-US" altLang="ja-JP" sz="1400" dirty="0" smtClean="0"/>
                <a:t>(Level#2)</a:t>
              </a:r>
              <a:endParaRPr kumimoji="1" lang="ja-JP" altLang="en-US" sz="1400" dirty="0"/>
            </a:p>
          </p:txBody>
        </p:sp>
        <p:sp>
          <p:nvSpPr>
            <p:cNvPr id="32" name="テキスト ボックス 31"/>
            <p:cNvSpPr txBox="1"/>
            <p:nvPr/>
          </p:nvSpPr>
          <p:spPr>
            <a:xfrm>
              <a:off x="4806571" y="761369"/>
              <a:ext cx="908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Level#3</a:t>
              </a:r>
              <a:endParaRPr kumimoji="1" lang="ja-JP" altLang="en-US" sz="1400" dirty="0"/>
            </a:p>
          </p:txBody>
        </p:sp>
        <p:sp>
          <p:nvSpPr>
            <p:cNvPr id="34" name="テキスト ボックス 33"/>
            <p:cNvSpPr txBox="1"/>
            <p:nvPr/>
          </p:nvSpPr>
          <p:spPr>
            <a:xfrm>
              <a:off x="4793871" y="3688719"/>
              <a:ext cx="90805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Level#1</a:t>
              </a:r>
              <a:endParaRPr kumimoji="1" lang="ja-JP" altLang="en-US" sz="1400" dirty="0"/>
            </a:p>
          </p:txBody>
        </p:sp>
        <p:sp>
          <p:nvSpPr>
            <p:cNvPr id="36" name="フリーフォーム 35"/>
            <p:cNvSpPr/>
            <p:nvPr/>
          </p:nvSpPr>
          <p:spPr>
            <a:xfrm flipH="1">
              <a:off x="5964045" y="925411"/>
              <a:ext cx="46285" cy="740439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4" name="正方形/長方形 53"/>
            <p:cNvSpPr/>
            <p:nvPr/>
          </p:nvSpPr>
          <p:spPr>
            <a:xfrm>
              <a:off x="6170242" y="2394467"/>
              <a:ext cx="350661" cy="1458724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51000">
                  <a:schemeClr val="accent6">
                    <a:lumMod val="40000"/>
                    <a:lumOff val="6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正方形/長方形 54"/>
            <p:cNvSpPr/>
            <p:nvPr/>
          </p:nvSpPr>
          <p:spPr>
            <a:xfrm>
              <a:off x="6170242" y="930792"/>
              <a:ext cx="350661" cy="1458724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51000">
                  <a:schemeClr val="accent6">
                    <a:lumMod val="40000"/>
                    <a:lumOff val="6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1" name="フリーフォーム 50"/>
            <p:cNvSpPr/>
            <p:nvPr/>
          </p:nvSpPr>
          <p:spPr>
            <a:xfrm>
              <a:off x="5505550" y="3125878"/>
              <a:ext cx="1270535" cy="0"/>
            </a:xfrm>
            <a:custGeom>
              <a:avLst/>
              <a:gdLst>
                <a:gd name="connsiteX0" fmla="*/ 0 w 1270535"/>
                <a:gd name="connsiteY0" fmla="*/ 0 h 0"/>
                <a:gd name="connsiteX1" fmla="*/ 1270535 w 12705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535">
                  <a:moveTo>
                    <a:pt x="0" y="0"/>
                  </a:moveTo>
                  <a:lnTo>
                    <a:pt x="1270535" y="0"/>
                  </a:lnTo>
                </a:path>
              </a:pathLst>
            </a:custGeom>
            <a:noFill/>
            <a:ln w="1905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9" name="フリーフォーム 48"/>
            <p:cNvSpPr/>
            <p:nvPr/>
          </p:nvSpPr>
          <p:spPr>
            <a:xfrm flipV="1">
              <a:off x="5496025" y="1608383"/>
              <a:ext cx="1311175" cy="45719"/>
            </a:xfrm>
            <a:custGeom>
              <a:avLst/>
              <a:gdLst>
                <a:gd name="connsiteX0" fmla="*/ 0 w 1270535"/>
                <a:gd name="connsiteY0" fmla="*/ 0 h 0"/>
                <a:gd name="connsiteX1" fmla="*/ 1270535 w 127053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0535">
                  <a:moveTo>
                    <a:pt x="0" y="0"/>
                  </a:moveTo>
                  <a:lnTo>
                    <a:pt x="1270535" y="0"/>
                  </a:lnTo>
                </a:path>
              </a:pathLst>
            </a:custGeom>
            <a:noFill/>
            <a:ln w="19050"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3" name="フリーフォーム 32"/>
            <p:cNvSpPr/>
            <p:nvPr/>
          </p:nvSpPr>
          <p:spPr>
            <a:xfrm>
              <a:off x="5494003" y="923294"/>
              <a:ext cx="1323975" cy="0"/>
            </a:xfrm>
            <a:custGeom>
              <a:avLst/>
              <a:gdLst>
                <a:gd name="connsiteX0" fmla="*/ 0 w 1323975"/>
                <a:gd name="connsiteY0" fmla="*/ 0 h 0"/>
                <a:gd name="connsiteX1" fmla="*/ 1323975 w 1323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975">
                  <a:moveTo>
                    <a:pt x="0" y="0"/>
                  </a:moveTo>
                  <a:lnTo>
                    <a:pt x="1323975" y="0"/>
                  </a:lnTo>
                </a:path>
              </a:pathLst>
            </a:custGeom>
            <a:noFill/>
            <a:ln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6" name="フリーフォーム 55"/>
            <p:cNvSpPr/>
            <p:nvPr/>
          </p:nvSpPr>
          <p:spPr>
            <a:xfrm flipH="1" flipV="1">
              <a:off x="5964045" y="1642961"/>
              <a:ext cx="46285" cy="740439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7" name="フリーフォーム 56"/>
            <p:cNvSpPr/>
            <p:nvPr/>
          </p:nvSpPr>
          <p:spPr>
            <a:xfrm flipH="1">
              <a:off x="5964029" y="2397162"/>
              <a:ext cx="46285" cy="740439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8" name="フリーフォーム 57"/>
            <p:cNvSpPr/>
            <p:nvPr/>
          </p:nvSpPr>
          <p:spPr>
            <a:xfrm flipH="1" flipV="1">
              <a:off x="5964029" y="3114712"/>
              <a:ext cx="46285" cy="740439"/>
            </a:xfrm>
            <a:custGeom>
              <a:avLst/>
              <a:gdLst>
                <a:gd name="connsiteX0" fmla="*/ 0 w 0"/>
                <a:gd name="connsiteY0" fmla="*/ 0 h 1467555"/>
                <a:gd name="connsiteX1" fmla="*/ 0 w 0"/>
                <a:gd name="connsiteY1" fmla="*/ 1467555 h 1467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1467555">
                  <a:moveTo>
                    <a:pt x="0" y="0"/>
                  </a:moveTo>
                  <a:lnTo>
                    <a:pt x="0" y="1467555"/>
                  </a:lnTo>
                </a:path>
              </a:pathLst>
            </a:custGeom>
            <a:noFill/>
            <a:ln w="38100">
              <a:solidFill>
                <a:srgbClr val="00B050"/>
              </a:solidFill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1" name="フリーフォーム 30"/>
            <p:cNvSpPr/>
            <p:nvPr/>
          </p:nvSpPr>
          <p:spPr>
            <a:xfrm>
              <a:off x="5494003" y="2391097"/>
              <a:ext cx="1323975" cy="0"/>
            </a:xfrm>
            <a:custGeom>
              <a:avLst/>
              <a:gdLst>
                <a:gd name="connsiteX0" fmla="*/ 0 w 1323975"/>
                <a:gd name="connsiteY0" fmla="*/ 0 h 0"/>
                <a:gd name="connsiteX1" fmla="*/ 1323975 w 1323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975">
                  <a:moveTo>
                    <a:pt x="0" y="0"/>
                  </a:moveTo>
                  <a:lnTo>
                    <a:pt x="1323975" y="0"/>
                  </a:lnTo>
                </a:path>
              </a:pathLst>
            </a:custGeom>
            <a:noFill/>
            <a:ln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フリーフォーム 34"/>
            <p:cNvSpPr/>
            <p:nvPr/>
          </p:nvSpPr>
          <p:spPr>
            <a:xfrm>
              <a:off x="5494003" y="3852225"/>
              <a:ext cx="1323975" cy="0"/>
            </a:xfrm>
            <a:custGeom>
              <a:avLst/>
              <a:gdLst>
                <a:gd name="connsiteX0" fmla="*/ 0 w 1323975"/>
                <a:gd name="connsiteY0" fmla="*/ 0 h 0"/>
                <a:gd name="connsiteX1" fmla="*/ 1323975 w 1323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975">
                  <a:moveTo>
                    <a:pt x="0" y="0"/>
                  </a:moveTo>
                  <a:lnTo>
                    <a:pt x="1323975" y="0"/>
                  </a:lnTo>
                </a:path>
              </a:pathLst>
            </a:custGeom>
            <a:noFill/>
            <a:ln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9" name="テキスト ボックス 58"/>
                <p:cNvSpPr txBox="1"/>
                <p:nvPr/>
              </p:nvSpPr>
              <p:spPr>
                <a:xfrm>
                  <a:off x="5439136" y="1105587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59" name="テキスト ボックス 5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9136" y="1105587"/>
                  <a:ext cx="624115" cy="307777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0" name="テキスト ボックス 59"/>
                <p:cNvSpPr txBox="1"/>
                <p:nvPr/>
              </p:nvSpPr>
              <p:spPr>
                <a:xfrm>
                  <a:off x="5437635" y="1837379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60" name="テキスト ボックス 5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7635" y="1837379"/>
                  <a:ext cx="624115" cy="307777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1" name="テキスト ボックス 60"/>
                <p:cNvSpPr txBox="1"/>
                <p:nvPr/>
              </p:nvSpPr>
              <p:spPr>
                <a:xfrm>
                  <a:off x="5437635" y="2561619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61" name="テキスト ボックス 6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7635" y="2561619"/>
                  <a:ext cx="624115" cy="307777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2" name="テキスト ボックス 61"/>
                <p:cNvSpPr txBox="1"/>
                <p:nvPr/>
              </p:nvSpPr>
              <p:spPr>
                <a:xfrm>
                  <a:off x="5436134" y="3293411"/>
                  <a:ext cx="6241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400" i="1" smtClean="0">
                                <a:solidFill>
                                  <a:srgbClr val="00B050"/>
                                </a:solidFill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kumimoji="1" lang="en-US" altLang="ja-JP" sz="1400" b="0" i="1" smtClean="0">
                                <a:solidFill>
                                  <a:srgbClr val="00B050"/>
                                </a:solidFill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oMath>
                    </m:oMathPara>
                  </a14:m>
                  <a:endParaRPr kumimoji="1" lang="ja-JP" altLang="en-US" sz="1400" dirty="0"/>
                </a:p>
              </p:txBody>
            </p:sp>
          </mc:Choice>
          <mc:Fallback xmlns="">
            <p:sp>
              <p:nvSpPr>
                <p:cNvPr id="62" name="テキスト ボックス 6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6134" y="3293411"/>
                  <a:ext cx="624115" cy="307777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6" name="テキスト ボックス 65"/>
            <p:cNvSpPr txBox="1"/>
            <p:nvPr/>
          </p:nvSpPr>
          <p:spPr>
            <a:xfrm>
              <a:off x="1139395" y="4041896"/>
              <a:ext cx="25069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Dynamic range in UE-RF CAL</a:t>
              </a:r>
              <a:endParaRPr kumimoji="1" lang="ja-JP" altLang="en-US" sz="1400" dirty="0"/>
            </a:p>
          </p:txBody>
        </p:sp>
        <p:sp>
          <p:nvSpPr>
            <p:cNvPr id="67" name="テキスト ボックス 66"/>
            <p:cNvSpPr txBox="1"/>
            <p:nvPr/>
          </p:nvSpPr>
          <p:spPr>
            <a:xfrm>
              <a:off x="5380268" y="4049448"/>
              <a:ext cx="313155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Dynamic range in RSRP reporting CAL</a:t>
              </a:r>
              <a:endParaRPr kumimoji="1" lang="ja-JP" altLang="en-US" sz="1400" dirty="0"/>
            </a:p>
          </p:txBody>
        </p:sp>
        <p:sp>
          <p:nvSpPr>
            <p:cNvPr id="43" name="フリーフォーム 42"/>
            <p:cNvSpPr/>
            <p:nvPr/>
          </p:nvSpPr>
          <p:spPr>
            <a:xfrm>
              <a:off x="7559788" y="3121268"/>
              <a:ext cx="1323975" cy="0"/>
            </a:xfrm>
            <a:custGeom>
              <a:avLst/>
              <a:gdLst>
                <a:gd name="connsiteX0" fmla="*/ 0 w 1323975"/>
                <a:gd name="connsiteY0" fmla="*/ 0 h 0"/>
                <a:gd name="connsiteX1" fmla="*/ 1323975 w 1323975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23975">
                  <a:moveTo>
                    <a:pt x="0" y="0"/>
                  </a:moveTo>
                  <a:lnTo>
                    <a:pt x="1323975" y="0"/>
                  </a:lnTo>
                </a:path>
              </a:pathLst>
            </a:custGeom>
            <a:noFill/>
            <a:ln>
              <a:tailEnd type="stealth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" name="角丸四角形吹き出し 1"/>
            <p:cNvSpPr/>
            <p:nvPr/>
          </p:nvSpPr>
          <p:spPr>
            <a:xfrm>
              <a:off x="6874933" y="632178"/>
              <a:ext cx="2111024" cy="677333"/>
            </a:xfrm>
            <a:prstGeom prst="wedgeRoundRectCallout">
              <a:avLst>
                <a:gd name="adj1" fmla="val -66038"/>
                <a:gd name="adj2" fmla="val 107501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6874934" y="632177"/>
              <a:ext cx="22690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dirty="0" smtClean="0"/>
                <a:t>When we think about relative uncertainty, the threshold level should also have uncertainty.</a:t>
              </a:r>
              <a:endParaRPr kumimoji="1" lang="ja-JP" altLang="en-US" sz="1200" dirty="0"/>
            </a:p>
          </p:txBody>
        </p:sp>
      </p:grpSp>
      <p:sp>
        <p:nvSpPr>
          <p:cNvPr id="63" name="テキスト ボックス 62"/>
          <p:cNvSpPr txBox="1"/>
          <p:nvPr/>
        </p:nvSpPr>
        <p:spPr>
          <a:xfrm>
            <a:off x="1192305" y="6222151"/>
            <a:ext cx="6768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Figure 6.1  Required minimum dynamic range in UE-RF CAL and RSRP reporting CAL</a:t>
            </a:r>
            <a:endParaRPr kumimoji="1" lang="ja-JP" altLang="en-US" sz="1400" dirty="0"/>
          </a:p>
        </p:txBody>
      </p:sp>
      <p:sp>
        <p:nvSpPr>
          <p:cNvPr id="64" name="テキスト ボックス 63"/>
          <p:cNvSpPr txBox="1"/>
          <p:nvPr/>
        </p:nvSpPr>
        <p:spPr>
          <a:xfrm>
            <a:off x="306791" y="773955"/>
            <a:ext cx="862272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Figure 6.1 and Table 6.1 show the minimum dynamic ranges at an RSRP-measurement point required to firmly compare two signal levels with a threshold  or to firmly compare two signal levels each other for each cases of using UE-RF CAL and RSRP reporting CAL.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>
                <a:solidFill>
                  <a:schemeClr val="accent2"/>
                </a:solidFill>
              </a:rPr>
              <a:t>When using UE-RF CAL, the estimated dynamic range may not be attained even with a high-power amplifier.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>
                <a:solidFill>
                  <a:schemeClr val="accent2"/>
                </a:solidFill>
              </a:rPr>
              <a:t>When using RSRP reporting CAL, the required dynamic range would be small enough.</a:t>
            </a:r>
          </a:p>
          <a:p>
            <a:endParaRPr kumimoji="1"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4076470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237067" y="116631"/>
            <a:ext cx="8602133" cy="605263"/>
          </a:xfrm>
        </p:spPr>
        <p:txBody>
          <a:bodyPr>
            <a:noAutofit/>
          </a:bodyPr>
          <a:lstStyle/>
          <a:p>
            <a:pPr algn="l">
              <a:lnSpc>
                <a:spcPts val="2100"/>
              </a:lnSpc>
            </a:pPr>
            <a:r>
              <a:rPr kumimoji="1" lang="en-US" altLang="ja-JP" sz="2000" dirty="0" smtClean="0">
                <a:solidFill>
                  <a:srgbClr val="00B050"/>
                </a:solidFill>
              </a:rPr>
              <a:t>6.  Dynamic range of measurement system required to firmly trigger measurement-reporting events (Cont’d)</a:t>
            </a:r>
            <a:endParaRPr kumimoji="1" lang="ja-JP" altLang="en-US" sz="20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表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7954449"/>
                  </p:ext>
                </p:extLst>
              </p:nvPr>
            </p:nvGraphicFramePr>
            <p:xfrm>
              <a:off x="366217" y="1242021"/>
              <a:ext cx="8407654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97054"/>
                    <a:gridCol w="1990165"/>
                    <a:gridCol w="1990165"/>
                    <a:gridCol w="2830270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Calibration method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comparison with</a:t>
                          </a:r>
                          <a:r>
                            <a:rPr kumimoji="1" lang="en-US" altLang="ja-JP" sz="1200" baseline="0" dirty="0" smtClean="0"/>
                            <a:t> threshold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comparison</a:t>
                          </a:r>
                          <a:r>
                            <a:rPr kumimoji="1" lang="en-US" altLang="ja-JP" sz="1200" baseline="0" dirty="0" smtClean="0"/>
                            <a:t> between two levels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Note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1400"/>
                            </a:lnSpc>
                          </a:pPr>
                          <a:r>
                            <a:rPr kumimoji="1" lang="en-US" altLang="ja-JP" sz="1200" dirty="0" smtClean="0"/>
                            <a:t>UE-RS CAL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en-US" altLang="ja-JP" sz="1200" b="0" i="1" smtClean="0">
                                    <a:latin typeface="Cambria Math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kumimoji="1" lang="en-US" altLang="ja-JP" sz="12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200" i="1" smtClean="0"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kumimoji="1" lang="en-US" altLang="ja-JP" sz="1200" b="0" i="1" smtClean="0">
                                        <a:latin typeface="Cambria Math"/>
                                      </a:rPr>
                                      <m:t>𝑎𝑏𝑠</m:t>
                                    </m:r>
                                  </m:sub>
                                </m:sSub>
                                <m:r>
                                  <m:rPr>
                                    <m:nor/>
                                  </m:rPr>
                                  <a:rPr kumimoji="1" lang="en-US" altLang="ja-JP" sz="1200" b="0" i="0" smtClean="0">
                                    <a:latin typeface="Cambria Math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ja-JP" sz="1200" dirty="0" smtClean="0"/>
                                  <m:t>[35.32]  (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ja-JP" sz="1200" dirty="0" smtClean="0"/>
                                  <m:t>in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ja-JP" sz="1200" dirty="0" smtClean="0"/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ja-JP" sz="1200" dirty="0" smtClean="0"/>
                                  <m:t>DFF</m:t>
                                </m:r>
                                <m:r>
                                  <m:rPr>
                                    <m:nor/>
                                  </m:rPr>
                                  <a:rPr kumimoji="1" lang="en-US" altLang="ja-JP" sz="1200" dirty="0" smtClean="0"/>
                                  <m:t>)</m:t>
                                </m:r>
                              </m:oMath>
                            </m:oMathPara>
                          </a14:m>
                          <a:endParaRPr kumimoji="1" lang="en-US" altLang="ja-JP" sz="1200" dirty="0" smtClean="0"/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 smtClean="0"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/>
                                    </a:rPr>
                                    <m:t>𝑎𝑏𝑠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=</m:t>
                              </m:r>
                            </m:oMath>
                          </a14:m>
                          <a:r>
                            <a:rPr kumimoji="1" lang="en-US" altLang="ja-JP" sz="1200" dirty="0" smtClean="0"/>
                            <a:t>[34.98]  (in IFF)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 smtClean="0"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/>
                                    </a:rPr>
                                    <m:t>𝑎𝑏𝑠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=</m:t>
                              </m:r>
                            </m:oMath>
                          </a14:m>
                          <a:r>
                            <a:rPr kumimoji="1" lang="en-US" altLang="ja-JP" sz="1200" dirty="0" smtClean="0"/>
                            <a:t>[35.32]  (in DFF)</a:t>
                          </a:r>
                        </a:p>
                        <a:p>
                          <a:pPr marL="0" marR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2</m:t>
                              </m:r>
                              <m:sSub>
                                <m:sSubPr>
                                  <m:ctrlPr>
                                    <a:rPr kumimoji="1" lang="en-US" altLang="ja-JP" sz="12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200" i="1" smtClean="0"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b>
                                  <m:r>
                                    <a:rPr kumimoji="1" lang="en-US" altLang="ja-JP" sz="1200" b="0" i="1" smtClean="0">
                                      <a:latin typeface="Cambria Math"/>
                                    </a:rPr>
                                    <m:t>𝑎𝑏𝑠</m:t>
                                  </m:r>
                                </m:sub>
                              </m:sSub>
                              <m:r>
                                <a:rPr kumimoji="1" lang="en-US" altLang="ja-JP" sz="1200" b="0" i="1" smtClean="0">
                                  <a:latin typeface="Cambria Math"/>
                                </a:rPr>
                                <m:t>=</m:t>
                              </m:r>
                            </m:oMath>
                          </a14:m>
                          <a:r>
                            <a:rPr kumimoji="1" lang="en-US" altLang="ja-JP" sz="1200" dirty="0" smtClean="0"/>
                            <a:t>[34.98]  (in IFF)</a:t>
                          </a:r>
                          <a:endParaRPr kumimoji="1" lang="ja-JP" altLang="en-US" sz="1200" dirty="0" smtClean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marR="0" indent="-1714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kumimoji="1" lang="en-US" altLang="ja-JP" sz="1200" dirty="0" smtClean="0"/>
                            <a:t>See Table 3.2.</a:t>
                          </a:r>
                        </a:p>
                        <a:p>
                          <a:pPr marL="171450" marR="0" indent="-1714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kumimoji="1" lang="en-US" altLang="ja-JP" sz="1200" dirty="0" smtClean="0"/>
                            <a:t>Even with a high power amplifier, the estimated dynamic range may not be attained. ( See Appendix A.)</a:t>
                          </a:r>
                          <a:endParaRPr kumimoji="1" lang="ja-JP" altLang="en-US" sz="1200" dirty="0" smtClean="0"/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1400"/>
                            </a:lnSpc>
                          </a:pPr>
                          <a:r>
                            <a:rPr kumimoji="1" lang="en-US" altLang="ja-JP" sz="1200" dirty="0" smtClean="0"/>
                            <a:t>RSRP reporting</a:t>
                          </a:r>
                          <a:r>
                            <a:rPr kumimoji="1" lang="en-US" altLang="ja-JP" sz="1200" baseline="0" dirty="0" smtClean="0"/>
                            <a:t> CAL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en-US" altLang="ja-JP" sz="1200" b="0" i="1" smtClean="0">
                                    <a:latin typeface="Cambria Math"/>
                                  </a:rPr>
                                  <m:t>4</m:t>
                                </m:r>
                                <m:sSub>
                                  <m:sSubPr>
                                    <m:ctrlPr>
                                      <a:rPr kumimoji="1" lang="en-US" altLang="ja-JP" sz="12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200" i="1" smtClean="0"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kumimoji="1" lang="en-US" altLang="ja-JP" sz="1200" b="0" i="1" smtClean="0">
                                        <a:latin typeface="Cambria Math"/>
                                      </a:rPr>
                                      <m:t>𝑟𝑒𝑙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en-US" altLang="ja-JP" sz="1200" dirty="0" smtClean="0"/>
                        </a:p>
                        <a:p>
                          <a:r>
                            <a:rPr kumimoji="1" lang="en-US" altLang="ja-JP" sz="1200" dirty="0" smtClean="0"/>
                            <a:t>(</a:t>
                          </a:r>
                          <a:r>
                            <a:rPr kumimoji="1" lang="en-US" altLang="ja-JP" sz="1200" baseline="0" dirty="0" smtClean="0"/>
                            <a:t> smaller than 10dB?)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kumimoji="1" lang="en-US" altLang="ja-JP" sz="1200" b="0" i="1" smtClean="0">
                                    <a:latin typeface="Cambria Math"/>
                                  </a:rPr>
                                  <m:t>2</m:t>
                                </m:r>
                                <m:sSub>
                                  <m:sSubPr>
                                    <m:ctrlPr>
                                      <a:rPr kumimoji="1" lang="en-US" altLang="ja-JP" sz="1200" i="1" smtClean="0">
                                        <a:latin typeface="Cambria Math"/>
                                      </a:rPr>
                                    </m:ctrlPr>
                                  </m:sSubPr>
                                  <m:e>
                                    <m:r>
                                      <a:rPr kumimoji="1" lang="en-US" altLang="ja-JP" sz="1200" i="1" smtClean="0">
                                        <a:latin typeface="Cambria Math"/>
                                        <a:ea typeface="Cambria Math"/>
                                      </a:rPr>
                                      <m:t>∆</m:t>
                                    </m:r>
                                  </m:e>
                                  <m:sub>
                                    <m:r>
                                      <a:rPr kumimoji="1" lang="en-US" altLang="ja-JP" sz="1200" b="0" i="1" smtClean="0">
                                        <a:latin typeface="Cambria Math"/>
                                      </a:rPr>
                                      <m:t>𝑟𝑒𝑙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kumimoji="1" lang="en-US" altLang="ja-JP" sz="1200" dirty="0" smtClean="0"/>
                        </a:p>
                        <a:p>
                          <a:r>
                            <a:rPr kumimoji="1" lang="en-US" altLang="ja-JP" sz="1200" dirty="0" smtClean="0"/>
                            <a:t>(</a:t>
                          </a:r>
                          <a:r>
                            <a:rPr kumimoji="1" lang="en-US" altLang="ja-JP" sz="1200" baseline="0" dirty="0" smtClean="0"/>
                            <a:t> smaller than 5dB?)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171450" indent="-171450">
                            <a:buFont typeface="Arial" panose="020B0604020202020204" pitchFamily="34" charset="0"/>
                            <a:buChar char="•"/>
                          </a:pP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kumimoji="1" lang="en-US" altLang="ja-JP" sz="1100" i="1" smtClean="0"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100" i="1" smtClean="0"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b>
                                  <m:r>
                                    <a:rPr kumimoji="1" lang="en-US" altLang="ja-JP" sz="1100" b="0" i="1" smtClean="0">
                                      <a:latin typeface="Cambria Math"/>
                                    </a:rPr>
                                    <m:t>𝑟𝑒𝑙</m:t>
                                  </m:r>
                                </m:sub>
                              </m:sSub>
                              <m:r>
                                <a:rPr kumimoji="1" lang="en-US" altLang="ja-JP" sz="1100" i="1" smtClean="0">
                                  <a:latin typeface="Cambria Math"/>
                                  <a:ea typeface="Cambria Math"/>
                                </a:rPr>
                                <m:t>≤</m:t>
                              </m:r>
                              <m:r>
                                <a:rPr kumimoji="1" lang="en-US" altLang="ja-JP" sz="1100" b="0" i="1" smtClean="0">
                                  <a:latin typeface="Cambria Math"/>
                                  <a:ea typeface="Cambria Math"/>
                                </a:rPr>
                                <m:t>"</m:t>
                              </m:r>
                              <m:r>
                                <a:rPr kumimoji="1" lang="en-US" altLang="ja-JP" sz="1100" b="0" i="1" smtClean="0">
                                  <a:latin typeface="Cambria Math"/>
                                  <a:ea typeface="Cambria Math"/>
                                </a:rPr>
                                <m:t>𝑏𝑒𝑎𝑚𝑓𝑜𝑟𝑚𝑖𝑛𝑔</m:t>
                              </m:r>
                              <m:r>
                                <a:rPr kumimoji="1" lang="en-US" altLang="ja-JP" sz="1100" b="0" i="1" smtClean="0">
                                  <a:latin typeface="Cambria Math"/>
                                  <a:ea typeface="Cambria Math"/>
                                </a:rPr>
                                <m:t> </m:t>
                              </m:r>
                              <m:r>
                                <a:rPr kumimoji="1" lang="en-US" altLang="ja-JP" sz="1100" b="0" i="1" smtClean="0">
                                  <a:latin typeface="Cambria Math"/>
                                  <a:ea typeface="Cambria Math"/>
                                </a:rPr>
                                <m:t>𝑢𝑛𝑐𝑒𝑟𝑡𝑎𝑖𝑛𝑡𝑦</m:t>
                              </m:r>
                              <m:r>
                                <a:rPr kumimoji="1" lang="en-US" altLang="ja-JP" sz="1100" b="0" i="1" smtClean="0">
                                  <a:latin typeface="Cambria Math"/>
                                  <a:ea typeface="Cambria Math"/>
                                </a:rPr>
                                <m:t>“</m:t>
                              </m:r>
                            </m:oMath>
                          </a14:m>
                          <a:endParaRPr kumimoji="1" lang="en-US" altLang="ja-JP" sz="1100" dirty="0" smtClean="0"/>
                        </a:p>
                        <a:p>
                          <a:pPr marL="0" indent="0">
                            <a:buFont typeface="Arial" panose="020B0604020202020204" pitchFamily="34" charset="0"/>
                            <a:buNone/>
                          </a:pPr>
                          <a:endParaRPr kumimoji="1" lang="en-US" altLang="ja-JP" sz="1100" dirty="0" smtClean="0"/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表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47954449"/>
                  </p:ext>
                </p:extLst>
              </p:nvPr>
            </p:nvGraphicFramePr>
            <p:xfrm>
              <a:off x="366217" y="1242021"/>
              <a:ext cx="8407654" cy="173736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597054"/>
                    <a:gridCol w="1990165"/>
                    <a:gridCol w="1990165"/>
                    <a:gridCol w="2830270"/>
                  </a:tblGrid>
                  <a:tr h="457200"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Calibration method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comparison with</a:t>
                          </a:r>
                          <a:r>
                            <a:rPr kumimoji="1" lang="en-US" altLang="ja-JP" sz="1200" baseline="0" dirty="0" smtClean="0"/>
                            <a:t> threshold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comparison</a:t>
                          </a:r>
                          <a:r>
                            <a:rPr kumimoji="1" lang="en-US" altLang="ja-JP" sz="1200" baseline="0" dirty="0" smtClean="0"/>
                            <a:t> between two levels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1" lang="en-US" altLang="ja-JP" sz="1200" dirty="0" smtClean="0"/>
                            <a:t>Note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</a:tr>
                  <a:tr h="822960"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1400"/>
                            </a:lnSpc>
                          </a:pPr>
                          <a:r>
                            <a:rPr kumimoji="1" lang="en-US" altLang="ja-JP" sz="1200" dirty="0" smtClean="0"/>
                            <a:t>UE-RS CAL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0368" t="-56296" r="-242945" b="-6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79817" t="-56296" r="-142202" b="-6148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171450" marR="0" indent="-1714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kumimoji="1" lang="en-US" altLang="ja-JP" sz="1200" dirty="0" smtClean="0"/>
                            <a:t>See Table 3.2.</a:t>
                          </a:r>
                        </a:p>
                        <a:p>
                          <a:pPr marL="171450" marR="0" indent="-17145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 typeface="Arial" panose="020B0604020202020204" pitchFamily="34" charset="0"/>
                            <a:buChar char="•"/>
                            <a:tabLst/>
                            <a:defRPr/>
                          </a:pPr>
                          <a:r>
                            <a:rPr kumimoji="1" lang="en-US" altLang="ja-JP" sz="1200" dirty="0" smtClean="0"/>
                            <a:t>Even with a high power amplifier, the estimated dynamic range may not be attained. ( See </a:t>
                          </a:r>
                          <a:r>
                            <a:rPr kumimoji="1" lang="en-US" altLang="ja-JP" sz="1200" dirty="0" smtClean="0"/>
                            <a:t>Appendix A.)</a:t>
                          </a:r>
                          <a:endParaRPr kumimoji="1" lang="ja-JP" altLang="en-US" sz="1200" dirty="0" smtClean="0"/>
                        </a:p>
                      </a:txBody>
                      <a:tcPr/>
                    </a:tc>
                  </a:tr>
                  <a:tr h="457200">
                    <a:tc>
                      <a:txBody>
                        <a:bodyPr/>
                        <a:lstStyle/>
                        <a:p>
                          <a:pPr>
                            <a:lnSpc>
                              <a:spcPts val="1400"/>
                            </a:lnSpc>
                          </a:pPr>
                          <a:r>
                            <a:rPr kumimoji="1" lang="en-US" altLang="ja-JP" sz="1200" dirty="0" smtClean="0"/>
                            <a:t>RSRP reporting</a:t>
                          </a:r>
                          <a:r>
                            <a:rPr kumimoji="1" lang="en-US" altLang="ja-JP" sz="1200" baseline="0" dirty="0" smtClean="0"/>
                            <a:t> CAL</a:t>
                          </a:r>
                          <a:endParaRPr kumimoji="1" lang="ja-JP" altLang="en-US" sz="12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80368" t="-281333" r="-242945" b="-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79817" t="-281333" r="-142202" b="-10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97198" t="-281333" r="-216" b="-10667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6" name="テキスト ボックス 5"/>
          <p:cNvSpPr txBox="1"/>
          <p:nvPr/>
        </p:nvSpPr>
        <p:spPr>
          <a:xfrm>
            <a:off x="1135584" y="977730"/>
            <a:ext cx="66278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6.1   Required dynamic range to firmly trigger the RSRP measurement report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239058" y="3596177"/>
            <a:ext cx="8622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 smtClean="0"/>
              <a:t>Here, </a:t>
            </a:r>
            <a:r>
              <a:rPr lang="en-US" altLang="ja-JP" sz="1400" b="1" dirty="0" smtClean="0">
                <a:solidFill>
                  <a:schemeClr val="accent2"/>
                </a:solidFill>
              </a:rPr>
              <a:t>it may be necessary to think about whether uncertainty in </a:t>
            </a:r>
            <a:r>
              <a:rPr lang="en-US" altLang="ja-JP" sz="1400" b="1" dirty="0" err="1" smtClean="0">
                <a:solidFill>
                  <a:schemeClr val="accent2"/>
                </a:solidFill>
              </a:rPr>
              <a:t>signalling</a:t>
            </a:r>
            <a:r>
              <a:rPr lang="en-US" altLang="ja-JP" sz="1400" b="1" dirty="0" smtClean="0">
                <a:solidFill>
                  <a:schemeClr val="accent2"/>
                </a:solidFill>
              </a:rPr>
              <a:t> tests can be calculated with 95% confidence level, because the 5%-probability of not triggering an event may not be low enough.</a:t>
            </a:r>
            <a:endParaRPr kumimoji="1" lang="en-US" altLang="ja-JP" sz="1400" b="1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8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7.  Pros and Cons for each of the calibration methods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8507467"/>
              </p:ext>
            </p:extLst>
          </p:nvPr>
        </p:nvGraphicFramePr>
        <p:xfrm>
          <a:off x="392787" y="1918447"/>
          <a:ext cx="8389257" cy="35787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9485"/>
                <a:gridCol w="3439886"/>
                <a:gridCol w="3439886"/>
              </a:tblGrid>
              <a:tr h="28406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endParaRPr kumimoji="1" lang="ja-JP" alt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1" lang="en-US" altLang="ja-JP" sz="1300" dirty="0" smtClean="0"/>
                        <a:t>Pros</a:t>
                      </a:r>
                      <a:endParaRPr kumimoji="1" lang="ja-JP" alt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1" lang="en-US" altLang="ja-JP" sz="1300" dirty="0" smtClean="0"/>
                        <a:t>Cons</a:t>
                      </a:r>
                      <a:endParaRPr kumimoji="1" lang="ja-JP" altLang="en-US" sz="1300" dirty="0"/>
                    </a:p>
                  </a:txBody>
                  <a:tcPr/>
                </a:tc>
              </a:tr>
              <a:tr h="1069603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1" lang="en-US" altLang="ja-JP" sz="1300" dirty="0" smtClean="0"/>
                        <a:t>UE-RF CAL</a:t>
                      </a:r>
                      <a:endParaRPr kumimoji="1" lang="ja-JP" alt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300" dirty="0" smtClean="0"/>
                        <a:t>Calibration</a:t>
                      </a:r>
                      <a:r>
                        <a:rPr kumimoji="1" lang="en-US" altLang="ja-JP" sz="1300" baseline="0" dirty="0" smtClean="0"/>
                        <a:t> measurement results can be used commonly for signaling tests with any DUTs. (As long as RSRP reporting is used for Rx-beam-peak search, this merit over RSRP reporting CAL is very limited.)</a:t>
                      </a:r>
                      <a:endParaRPr kumimoji="1" lang="ja-JP" alt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b="1" dirty="0" smtClean="0">
                          <a:solidFill>
                            <a:schemeClr val="accent2"/>
                          </a:solidFill>
                        </a:rPr>
                        <a:t>Required dynamic range would be too big to realize in multiple-cell test cases</a:t>
                      </a:r>
                      <a:r>
                        <a:rPr kumimoji="1" lang="en-US" altLang="ja-JP" sz="1600" b="1" baseline="0" dirty="0" smtClean="0">
                          <a:solidFill>
                            <a:schemeClr val="accent2"/>
                          </a:solidFill>
                        </a:rPr>
                        <a:t>.</a:t>
                      </a:r>
                    </a:p>
                  </a:txBody>
                  <a:tcPr/>
                </a:tc>
              </a:tr>
              <a:tr h="1956009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1" lang="en-US" altLang="ja-JP" sz="1300" dirty="0" smtClean="0"/>
                        <a:t>RSRP reporting</a:t>
                      </a:r>
                      <a:r>
                        <a:rPr kumimoji="1" lang="en-US" altLang="ja-JP" sz="1300" baseline="0" dirty="0" smtClean="0"/>
                        <a:t> CAL</a:t>
                      </a:r>
                      <a:endParaRPr kumimoji="1" lang="ja-JP" altLang="en-US" sz="13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600" b="1" baseline="0" dirty="0" smtClean="0">
                          <a:solidFill>
                            <a:schemeClr val="accent2"/>
                          </a:solidFill>
                        </a:rPr>
                        <a:t>Required dynamic range would be small enough.</a:t>
                      </a:r>
                    </a:p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300" dirty="0" smtClean="0"/>
                        <a:t>Absolute level calibration using a reference antenna whose gain</a:t>
                      </a:r>
                      <a:r>
                        <a:rPr kumimoji="1" lang="en-US" altLang="ja-JP" sz="1300" baseline="0" dirty="0" smtClean="0"/>
                        <a:t> is known </a:t>
                      </a:r>
                      <a:r>
                        <a:rPr kumimoji="1" lang="en-US" altLang="ja-JP" sz="1300" dirty="0" smtClean="0"/>
                        <a:t>is not necessarily required.</a:t>
                      </a:r>
                      <a:endParaRPr kumimoji="1" lang="en-US" altLang="ja-JP" sz="1300" baseline="0" dirty="0" smtClean="0"/>
                    </a:p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300" dirty="0" smtClean="0">
                          <a:solidFill>
                            <a:schemeClr val="accent2"/>
                          </a:solidFill>
                        </a:rPr>
                        <a:t>The DFF setup </a:t>
                      </a:r>
                      <a:r>
                        <a:rPr kumimoji="1" lang="en-US" altLang="ja-JP" sz="1300" dirty="0" smtClean="0"/>
                        <a:t>for UE RF measurements </a:t>
                      </a:r>
                      <a:r>
                        <a:rPr kumimoji="1" lang="en-US" altLang="ja-JP" sz="1300" dirty="0" smtClean="0">
                          <a:solidFill>
                            <a:schemeClr val="accent2"/>
                          </a:solidFill>
                        </a:rPr>
                        <a:t>could be used </a:t>
                      </a:r>
                      <a:r>
                        <a:rPr kumimoji="1" lang="en-US" altLang="ja-JP" sz="1300" dirty="0" smtClean="0"/>
                        <a:t>for signaling</a:t>
                      </a:r>
                      <a:r>
                        <a:rPr kumimoji="1" lang="en-US" altLang="ja-JP" sz="1300" baseline="0" dirty="0" smtClean="0"/>
                        <a:t> tests </a:t>
                      </a:r>
                      <a:r>
                        <a:rPr kumimoji="1" lang="en-US" altLang="ja-JP" sz="1300" dirty="0" smtClean="0">
                          <a:solidFill>
                            <a:schemeClr val="accent2"/>
                          </a:solidFill>
                        </a:rPr>
                        <a:t>in Black-box approach.</a:t>
                      </a:r>
                    </a:p>
                    <a:p>
                      <a:pPr marL="285750" marR="0" indent="-285750" algn="l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1" lang="en-US" altLang="ja-JP" sz="1300" dirty="0" smtClean="0"/>
                        <a:t>Uncertainty</a:t>
                      </a:r>
                      <a:r>
                        <a:rPr kumimoji="1" lang="en-US" altLang="ja-JP" sz="1300" baseline="0" dirty="0" smtClean="0"/>
                        <a:t> for near-field measurements could be small, although the condition of allowable measurement-distance range may need to be clarified.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ts val="14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kumimoji="1" lang="en-US" altLang="ja-JP" sz="1300" dirty="0" smtClean="0"/>
                        <a:t>Calibration</a:t>
                      </a:r>
                      <a:r>
                        <a:rPr kumimoji="1" lang="en-US" altLang="ja-JP" sz="1300" baseline="0" dirty="0" smtClean="0"/>
                        <a:t> procedure needs to be performed for each DUT.</a:t>
                      </a:r>
                      <a:endParaRPr kumimoji="1" lang="ja-JP" altLang="en-US" sz="13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270934" y="648449"/>
            <a:ext cx="8545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Refer to Table 7.1 about the Pros and Cons for each of the calibration methods ( UE-RF CAL and RSRP reporting CAL ).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880651" y="1621197"/>
            <a:ext cx="51071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7.1   Pros and Cons for each of the calibration methods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7981460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8.  Calibration method selection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278575"/>
              </p:ext>
            </p:extLst>
          </p:nvPr>
        </p:nvGraphicFramePr>
        <p:xfrm>
          <a:off x="564444" y="2886472"/>
          <a:ext cx="7800622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7010"/>
                <a:gridCol w="3121806"/>
                <a:gridCol w="3121806"/>
              </a:tblGrid>
              <a:tr h="300000"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test</a:t>
                      </a:r>
                      <a:r>
                        <a:rPr kumimoji="1" lang="en-US" altLang="ja-JP" sz="1400" baseline="0" dirty="0" smtClean="0"/>
                        <a:t> cases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Measurement point of default powers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Calibration method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00000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single-cell test cases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Rx-antennas of a DUT </a:t>
                      </a:r>
                    </a:p>
                    <a:p>
                      <a:r>
                        <a:rPr lang="en-US" altLang="ja-JP" sz="1400" dirty="0" smtClean="0"/>
                        <a:t>or </a:t>
                      </a:r>
                    </a:p>
                    <a:p>
                      <a:r>
                        <a:rPr lang="en-US" altLang="ja-JP" sz="1400" dirty="0" smtClean="0"/>
                        <a:t>RSRP measurement point in a DUT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UE-RF CAL</a:t>
                      </a:r>
                    </a:p>
                    <a:p>
                      <a:r>
                        <a:rPr kumimoji="1" lang="en-US" altLang="ja-JP" sz="1400" dirty="0" smtClean="0"/>
                        <a:t>or</a:t>
                      </a:r>
                    </a:p>
                    <a:p>
                      <a:r>
                        <a:rPr kumimoji="1" lang="en-US" altLang="ja-JP" sz="1400" dirty="0" smtClean="0"/>
                        <a:t>RSRP</a:t>
                      </a:r>
                      <a:r>
                        <a:rPr kumimoji="1" lang="en-US" altLang="ja-JP" sz="1400" baseline="0" dirty="0" smtClean="0"/>
                        <a:t> reporting CAL</a:t>
                      </a:r>
                      <a:endParaRPr kumimoji="1" lang="ja-JP" altLang="en-US" sz="1400" dirty="0"/>
                    </a:p>
                  </a:txBody>
                  <a:tcPr/>
                </a:tc>
              </a:tr>
              <a:tr h="300000"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multiple-cell test cases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ja-JP" sz="1400" dirty="0" smtClean="0"/>
                        <a:t>RSRP measurement point in a DUT</a:t>
                      </a:r>
                      <a:endParaRPr kumimoji="1" lang="ja-JP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dirty="0" smtClean="0"/>
                        <a:t>RSRP reporting CAL</a:t>
                      </a:r>
                      <a:endParaRPr kumimoji="1" lang="ja-JP" alt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1399819" y="2604814"/>
            <a:ext cx="6434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8.1  Measurement point and calibration method of default FR2 NR powers</a:t>
            </a:r>
            <a:endParaRPr kumimoji="1" lang="ja-JP" altLang="en-US" sz="1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72533" y="736511"/>
            <a:ext cx="836506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 smtClean="0"/>
              <a:t>Referring to the </a:t>
            </a:r>
            <a:r>
              <a:rPr lang="en-US" altLang="ja-JP" sz="1200" dirty="0"/>
              <a:t>current TS38.508-1[6</a:t>
            </a:r>
            <a:r>
              <a:rPr lang="en-US" altLang="ja-JP" sz="1200" dirty="0" smtClean="0"/>
              <a:t>], it only specifies test conditions for single-cell test cases in FR2 NR, where UE-RF CAL is used.</a:t>
            </a:r>
            <a:endParaRPr lang="en-US" altLang="ja-JP" sz="1200" b="1" dirty="0" smtClean="0">
              <a:solidFill>
                <a:schemeClr val="accent2"/>
              </a:solidFill>
            </a:endParaRPr>
          </a:p>
          <a:p>
            <a:r>
              <a:rPr lang="en-US" altLang="ja-JP" sz="1200" dirty="0" smtClean="0"/>
              <a:t>As explained here, however, it would be difficult to use UE-RF CAL in multiple-cell test cases considering the dynamic range requirement.</a:t>
            </a:r>
          </a:p>
          <a:p>
            <a:endParaRPr lang="en-US" altLang="ja-JP" sz="1200" b="1" dirty="0">
              <a:solidFill>
                <a:schemeClr val="accent2"/>
              </a:solidFill>
            </a:endParaRPr>
          </a:p>
          <a:p>
            <a:r>
              <a:rPr lang="en-US" altLang="ja-JP" sz="1200" b="1" dirty="0" smtClean="0">
                <a:solidFill>
                  <a:schemeClr val="accent2"/>
                </a:solidFill>
              </a:rPr>
              <a:t>We propose to define as in Table 8.1 the measurement point and calibration method for FR2 default powers in 6.2.2.2 of TS38.508-1</a:t>
            </a:r>
            <a:r>
              <a:rPr lang="en-US" altLang="ja-JP" sz="1200" dirty="0" smtClean="0"/>
              <a:t>.  In Table 8.1, the new condition of using RSRP reporting CAL has been added, while the original calibration method UE-RF CAL is kept as one of the selections for single-cell test cases.</a:t>
            </a:r>
          </a:p>
        </p:txBody>
      </p:sp>
    </p:spTree>
    <p:extLst>
      <p:ext uri="{BB962C8B-B14F-4D97-AF65-F5344CB8AC3E}">
        <p14:creationId xmlns:p14="http://schemas.microsoft.com/office/powerpoint/2010/main" val="1563215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コンテンツ プレースホルダー 2"/>
              <p:cNvSpPr>
                <a:spLocks noGrp="1"/>
              </p:cNvSpPr>
              <p:nvPr>
                <p:ph idx="1"/>
              </p:nvPr>
            </p:nvSpPr>
            <p:spPr>
              <a:xfrm>
                <a:off x="400754" y="629357"/>
                <a:ext cx="8393289" cy="5997221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altLang="ja-JP" sz="1900" dirty="0" smtClean="0">
                    <a:solidFill>
                      <a:schemeClr val="tx1"/>
                    </a:solidFill>
                  </a:rPr>
                  <a:t>Observations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uncertainty when using RSRP reporting CAL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𝑟𝑒𝑙</m:t>
                        </m:r>
                      </m:sub>
                    </m:sSub>
                  </m:oMath>
                </a14:m>
                <a:r>
                  <a:rPr lang="en-US" altLang="ja-JP" sz="1500" dirty="0">
                    <a:solidFill>
                      <a:schemeClr val="tx1"/>
                    </a:solidFill>
                  </a:rPr>
                  <a:t>) would be much smaller than the one when using UE-RF CAL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𝑎𝑏𝑠</m:t>
                        </m:r>
                      </m:sub>
                    </m:sSub>
                  </m:oMath>
                </a14:m>
                <a:r>
                  <a:rPr lang="en-US" altLang="ja-JP" sz="1500" dirty="0">
                    <a:solidFill>
                      <a:schemeClr val="tx1"/>
                    </a:solidFill>
                  </a:rPr>
                  <a:t>).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 smtClean="0">
                    <a:solidFill>
                      <a:schemeClr val="tx1"/>
                    </a:solidFill>
                  </a:rPr>
                  <a:t>If 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RAN4 determines the 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“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beamforming uncertainty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” and “RSRP linearity uncertainty”, 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we can estimate the uncertainty when using RSRP reporting CAL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5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500" b="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𝑟𝑒𝑙</m:t>
                        </m:r>
                      </m:sub>
                    </m:sSub>
                  </m:oMath>
                </a14:m>
                <a:r>
                  <a:rPr lang="en-US" altLang="ja-JP" sz="1500" dirty="0">
                    <a:solidFill>
                      <a:schemeClr val="tx1"/>
                    </a:solidFill>
                  </a:rPr>
                  <a:t>)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 smtClean="0">
                    <a:solidFill>
                      <a:schemeClr val="tx1"/>
                    </a:solidFill>
                  </a:rPr>
                  <a:t>Once </a:t>
                </a:r>
                <a:r>
                  <a:rPr lang="en-US" altLang="ja-JP" sz="1500" dirty="0" smtClean="0"/>
                  <a:t>we </a:t>
                </a:r>
                <a:r>
                  <a:rPr lang="en-US" altLang="ja-JP" sz="1500" dirty="0"/>
                  <a:t>adopt “RSRP reporting CAL” for multiple-cell test cases, the signal levels </a:t>
                </a:r>
                <a:r>
                  <a:rPr lang="en-US" altLang="ja-JP" sz="1500" dirty="0" smtClean="0"/>
                  <a:t>would be </a:t>
                </a:r>
                <a:r>
                  <a:rPr lang="en-US" altLang="ja-JP" sz="1500" dirty="0"/>
                  <a:t>specified as the power at RSRP measurement </a:t>
                </a:r>
                <a:r>
                  <a:rPr lang="en-US" altLang="ja-JP" sz="1500" dirty="0" smtClean="0"/>
                  <a:t>point (UE baseband).</a:t>
                </a:r>
                <a:endParaRPr lang="en-US" altLang="ja-JP" sz="1500" dirty="0" smtClean="0">
                  <a:solidFill>
                    <a:schemeClr val="tx1"/>
                  </a:solidFill>
                </a:endParaRP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 smtClean="0">
                    <a:solidFill>
                      <a:schemeClr val="tx1"/>
                    </a:solidFill>
                  </a:rPr>
                  <a:t>The 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near-field could also be used as long as wide enough dynamic range and small enough variable uncertainties are secured, if we adopt “RSRP reporting CAL”.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>
                    <a:solidFill>
                      <a:schemeClr val="tx1"/>
                    </a:solidFill>
                  </a:rPr>
                  <a:t>We need to think of measurement-distance conditions under which we can secure wide enough dynamic range and small enough variable uncertainties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/>
                  <a:t>Assuming that one test scenario only triggers one measurement-reporting event, the minimum required number of distinguishable levels shall be three.</a:t>
                </a:r>
                <a:endParaRPr lang="en-US" altLang="ja-JP" sz="1500" dirty="0" smtClean="0">
                  <a:solidFill>
                    <a:schemeClr val="tx1"/>
                  </a:solidFill>
                </a:endParaRP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>
                    <a:solidFill>
                      <a:schemeClr val="tx1"/>
                    </a:solidFill>
                  </a:rPr>
                  <a:t>When using UE-RF CAL, the estimated dynamic range may not be attained even with a high-power amplifier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>
                    <a:solidFill>
                      <a:schemeClr val="tx1"/>
                    </a:solidFill>
                  </a:rPr>
                  <a:t>When using RSRP reporting CAL, the required dynamic range would be small enough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dirty="0" smtClean="0">
                    <a:solidFill>
                      <a:schemeClr val="tx1"/>
                    </a:solidFill>
                  </a:rPr>
                  <a:t>It 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may be necessary to think about whether uncertainty in </a:t>
                </a:r>
                <a:r>
                  <a:rPr lang="en-US" altLang="ja-JP" sz="1500" dirty="0" err="1">
                    <a:solidFill>
                      <a:schemeClr val="tx1"/>
                    </a:solidFill>
                  </a:rPr>
                  <a:t>signalling</a:t>
                </a:r>
                <a:r>
                  <a:rPr lang="en-US" altLang="ja-JP" sz="1500" dirty="0">
                    <a:solidFill>
                      <a:schemeClr val="tx1"/>
                    </a:solidFill>
                  </a:rPr>
                  <a:t> tests can be calculated with 95% confidence level, because the 5%-probability of not triggering an event may not be low enough</a:t>
                </a:r>
                <a:r>
                  <a:rPr lang="en-US" altLang="ja-JP" sz="15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r>
                  <a:rPr lang="en-US" altLang="ja-JP" sz="1900" b="1" dirty="0" smtClean="0">
                    <a:solidFill>
                      <a:srgbClr val="FF0000"/>
                    </a:solidFill>
                  </a:rPr>
                  <a:t>Proposals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We propose to adopt “RSRP reporting CAL” for FR2 multiple-cell </a:t>
                </a:r>
                <a:r>
                  <a:rPr lang="en-US" altLang="ja-JP" sz="1500" b="1" dirty="0" err="1" smtClean="0">
                    <a:solidFill>
                      <a:srgbClr val="FF0000"/>
                    </a:solidFill>
                  </a:rPr>
                  <a:t>signalling</a:t>
                </a: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 test cases and to add a new option of using “</a:t>
                </a:r>
                <a:r>
                  <a:rPr lang="en-US" altLang="ja-JP" sz="1500" b="1" dirty="0">
                    <a:solidFill>
                      <a:srgbClr val="FF0000"/>
                    </a:solidFill>
                  </a:rPr>
                  <a:t>RSRP reporting CAL</a:t>
                </a: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” in FR2 single-cell </a:t>
                </a:r>
                <a:r>
                  <a:rPr lang="en-US" altLang="ja-JP" sz="1500" b="1" dirty="0" err="1" smtClean="0">
                    <a:solidFill>
                      <a:srgbClr val="FF0000"/>
                    </a:solidFill>
                  </a:rPr>
                  <a:t>signalling</a:t>
                </a: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 test cases.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It is proposed to ask RAN4 to determine </a:t>
                </a:r>
                <a:r>
                  <a:rPr lang="en-US" altLang="ja-JP" sz="1500" b="1" dirty="0">
                    <a:solidFill>
                      <a:srgbClr val="FF0000"/>
                    </a:solidFill>
                  </a:rPr>
                  <a:t>the “beamforming uncertainty” and “RSRP linearity uncertainty</a:t>
                </a:r>
                <a:r>
                  <a:rPr lang="en-US" altLang="ja-JP" sz="1500" b="1" dirty="0" smtClean="0">
                    <a:solidFill>
                      <a:srgbClr val="FF0000"/>
                    </a:solidFill>
                  </a:rPr>
                  <a:t>” to make it possible to estimate the uncertainty when using RSRP reporting CAL.</a:t>
                </a:r>
                <a:endParaRPr lang="en-US" altLang="ja-JP" sz="19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コンテンツ プレースホルダー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00754" y="629357"/>
                <a:ext cx="8393289" cy="5997221"/>
              </a:xfrm>
              <a:blipFill rotWithShape="1">
                <a:blip r:embed="rId2"/>
                <a:stretch>
                  <a:fillRect l="-581" t="-1016" r="-218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9.  Conclusions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9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References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8667" y="632178"/>
            <a:ext cx="846666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[1] R5-185131, “Reuse of demodulation setup for </a:t>
            </a: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tests in FR2”, Anritsu</a:t>
            </a:r>
          </a:p>
          <a:p>
            <a:r>
              <a:rPr lang="en-US" altLang="ja-JP" sz="1400" dirty="0" smtClean="0"/>
              <a:t>[2] R5-185132, “OTA Chamber requirements for 5G NR </a:t>
            </a:r>
            <a:r>
              <a:rPr lang="en-US" altLang="ja-JP" sz="1400" dirty="0" err="1" smtClean="0"/>
              <a:t>Signalling</a:t>
            </a:r>
            <a:r>
              <a:rPr lang="en-US" altLang="ja-JP" sz="1400" dirty="0" smtClean="0"/>
              <a:t> test cases”, </a:t>
            </a:r>
            <a:r>
              <a:rPr lang="en-US" altLang="ja-JP" sz="1400" dirty="0" err="1" smtClean="0"/>
              <a:t>Keysight</a:t>
            </a:r>
            <a:r>
              <a:rPr lang="en-US" altLang="ja-JP" sz="1400" dirty="0" smtClean="0"/>
              <a:t> Technologies UK</a:t>
            </a:r>
          </a:p>
          <a:p>
            <a:r>
              <a:rPr kumimoji="1" lang="en-US" altLang="ja-JP" sz="1400" dirty="0" smtClean="0"/>
              <a:t>[3] R5-185168, “Introduction of OTA </a:t>
            </a: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test environment”, </a:t>
            </a:r>
            <a:r>
              <a:rPr kumimoji="1" lang="en-US" altLang="ja-JP" sz="1400" dirty="0" err="1" smtClean="0"/>
              <a:t>Keysight</a:t>
            </a:r>
            <a:r>
              <a:rPr kumimoji="1" lang="en-US" altLang="ja-JP" sz="1400" dirty="0" smtClean="0"/>
              <a:t> Technologies UK Ltd, Anritsu Ltd</a:t>
            </a:r>
          </a:p>
          <a:p>
            <a:r>
              <a:rPr lang="en-US" altLang="ja-JP" sz="1400" dirty="0" smtClean="0"/>
              <a:t>[4] R4-1811913, “CR to TS38.133: Implementation of endorsed draft CRs from RAN4-AH-1807 and RAN4 #88”, Intel</a:t>
            </a:r>
          </a:p>
          <a:p>
            <a:r>
              <a:rPr kumimoji="1" lang="en-US" altLang="ja-JP" sz="1400" dirty="0" smtClean="0"/>
              <a:t>[5] TR38.810 v16.0.0, “Study on test methods”, RAN4, 2018-09</a:t>
            </a:r>
          </a:p>
          <a:p>
            <a:r>
              <a:rPr kumimoji="1" lang="en-US" altLang="ja-JP" sz="1400" dirty="0" smtClean="0"/>
              <a:t>[6] TS38.508-1 v15.1.0, “Part 1: Common test environment”, RAN5, 2018-09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6181706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Appendix A : Dynamic range of measurement system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393395"/>
              </p:ext>
            </p:extLst>
          </p:nvPr>
        </p:nvGraphicFramePr>
        <p:xfrm>
          <a:off x="621030" y="928981"/>
          <a:ext cx="2701291" cy="1123950"/>
        </p:xfrm>
        <a:graphic>
          <a:graphicData uri="http://schemas.openxmlformats.org/drawingml/2006/table">
            <a:tbl>
              <a:tblPr firstRow="1" firstCol="1" bandRow="1"/>
              <a:tblGrid>
                <a:gridCol w="826135"/>
                <a:gridCol w="659448"/>
                <a:gridCol w="659448"/>
                <a:gridCol w="556260"/>
              </a:tblGrid>
              <a:tr h="17145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24GHz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43GHz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UE Antenna Gain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7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dBi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NF(F_UE) 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10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Implementation loss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-10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-11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Nktb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-174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-174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 err="1">
                          <a:effectLst/>
                          <a:latin typeface="Times New Roman"/>
                          <a:ea typeface="Times New Roman"/>
                        </a:rPr>
                        <a:t>dBm</a:t>
                      </a: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/Hz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677863" y="547158"/>
            <a:ext cx="26757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A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-1: Assumed UE parameters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(copied from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B.3.1.1-1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in TR38.810)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7" name="表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567207"/>
              </p:ext>
            </p:extLst>
          </p:nvPr>
        </p:nvGraphicFramePr>
        <p:xfrm>
          <a:off x="564197" y="3113406"/>
          <a:ext cx="2948307" cy="1866900"/>
        </p:xfrm>
        <a:graphic>
          <a:graphicData uri="http://schemas.openxmlformats.org/drawingml/2006/table">
            <a:tbl>
              <a:tblPr firstRow="1" firstCol="1" bandRow="1"/>
              <a:tblGrid>
                <a:gridCol w="949643"/>
                <a:gridCol w="721202"/>
                <a:gridCol w="721202"/>
                <a:gridCol w="556260"/>
              </a:tblGrid>
              <a:tr h="17145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24GHz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43GHz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P1dB amplifier power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+23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+23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dBm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Backoff from P1dB 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-13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-13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Cable loss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-4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-7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Probe antenna gain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12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Power from Test antenna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+18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  <a:latin typeface="Times New Roman"/>
                          <a:ea typeface="Times New Roman"/>
                        </a:rPr>
                        <a:t>+15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dBm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Transmission bandwidth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100M, 200M, 400M, 800M, 1G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554038" y="2750633"/>
            <a:ext cx="294503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A-2: Assumed Test system parameters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(copied from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B.3.1.1-2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in TR38.810)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77090"/>
              </p:ext>
            </p:extLst>
          </p:nvPr>
        </p:nvGraphicFramePr>
        <p:xfrm>
          <a:off x="535622" y="5491956"/>
          <a:ext cx="2948307" cy="1085850"/>
        </p:xfrm>
        <a:graphic>
          <a:graphicData uri="http://schemas.openxmlformats.org/drawingml/2006/table">
            <a:tbl>
              <a:tblPr firstRow="1" firstCol="1" bandRow="1"/>
              <a:tblGrid>
                <a:gridCol w="949643"/>
                <a:gridCol w="721202"/>
                <a:gridCol w="721202"/>
                <a:gridCol w="556260"/>
              </a:tblGrid>
              <a:tr h="171450">
                <a:tc>
                  <a:txBody>
                    <a:bodyPr/>
                    <a:lstStyle/>
                    <a:p>
                      <a:endParaRPr lang="ja-JP" sz="1000" dirty="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24GHz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43GHz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@0.5m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Times New Roman"/>
                        </a:rPr>
                        <a:t>separation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-54.0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-59.1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@0.7m separation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-57.0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 dirty="0">
                          <a:effectLst/>
                          <a:latin typeface="Times New Roman"/>
                          <a:ea typeface="Times New Roman"/>
                        </a:rPr>
                        <a:t>-62.0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@1.0m separation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-60.1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-65.1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34988" y="5119658"/>
            <a:ext cx="267573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A-3: Free Space path loss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(copied from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B.3.1.1-3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 in TR38.810)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461853"/>
              </p:ext>
            </p:extLst>
          </p:nvPr>
        </p:nvGraphicFramePr>
        <p:xfrm>
          <a:off x="4505324" y="996156"/>
          <a:ext cx="4248151" cy="2019300"/>
        </p:xfrm>
        <a:graphic>
          <a:graphicData uri="http://schemas.openxmlformats.org/drawingml/2006/table">
            <a:tbl>
              <a:tblPr firstRow="1" firstCol="1" bandRow="1"/>
              <a:tblGrid>
                <a:gridCol w="2223467"/>
                <a:gridCol w="619218"/>
                <a:gridCol w="619218"/>
                <a:gridCol w="786248"/>
              </a:tblGrid>
              <a:tr h="171450"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Signal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Noise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ja-JP" sz="1000">
                        <a:effectLst/>
                        <a:latin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Power from Test antenna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+1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5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dBm/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400M</a:t>
                      </a: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Free space path loss @0.7m, 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43</a:t>
                      </a: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GHz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62.0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Scale power 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400MHz</a:t>
                      </a: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 to 1Hz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86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Maximum allocated RE ratio (100%)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0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UE Antenna Gain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+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8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UE Implementation loss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-1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1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Wanted powers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-1</a:t>
                      </a:r>
                      <a:r>
                        <a:rPr lang="en-GB" sz="1000" b="1">
                          <a:effectLst/>
                          <a:latin typeface="Times New Roman"/>
                          <a:ea typeface="ＭＳ 明朝"/>
                        </a:rPr>
                        <a:t>36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dBm/1Hz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Thermal Noise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-174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dBm/1Hz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UE Noise figure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+1</a:t>
                      </a:r>
                      <a:r>
                        <a:rPr lang="en-GB" sz="1000">
                          <a:effectLst/>
                          <a:latin typeface="Times New Roman"/>
                          <a:ea typeface="ＭＳ 明朝"/>
                        </a:rPr>
                        <a:t>2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Times New Roman"/>
                        </a:rPr>
                        <a:t>dB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50">
                <a:tc>
                  <a:txBody>
                    <a:bodyPr/>
                    <a:lstStyle/>
                    <a:p>
                      <a:pPr algn="r" latinLnBrk="1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UE Noise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b="1">
                          <a:effectLst/>
                          <a:latin typeface="Times New Roman"/>
                          <a:ea typeface="Times New Roman"/>
                        </a:rPr>
                        <a:t>-16</a:t>
                      </a:r>
                      <a:r>
                        <a:rPr lang="en-GB" sz="1000" b="1">
                          <a:effectLst/>
                          <a:latin typeface="Times New Roman"/>
                          <a:ea typeface="ＭＳ 明朝"/>
                        </a:rPr>
                        <a:t>2</a:t>
                      </a:r>
                      <a:endParaRPr lang="ja-JP" sz="10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000" b="1" dirty="0" err="1">
                          <a:effectLst/>
                          <a:latin typeface="Times New Roman"/>
                          <a:ea typeface="Times New Roman"/>
                        </a:rPr>
                        <a:t>dBm</a:t>
                      </a:r>
                      <a:r>
                        <a:rPr lang="en-GB" sz="1000" b="1" dirty="0">
                          <a:effectLst/>
                          <a:latin typeface="Times New Roman"/>
                          <a:ea typeface="Times New Roman"/>
                        </a:rPr>
                        <a:t>/1Hz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4791075" y="604808"/>
            <a:ext cx="330411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Table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A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4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: Example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signal level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calculation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for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400M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Hz BW, 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43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GHz, 0.7m</a:t>
            </a:r>
            <a:r>
              <a:rPr kumimoji="1" lang="en-GB" altLang="ja-JP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, allocation not-limited</a:t>
            </a:r>
            <a:endParaRPr kumimoji="1" lang="en-GB" altLang="ja-JP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5" name="角丸四角形吹き出し 14"/>
          <p:cNvSpPr/>
          <p:nvPr/>
        </p:nvSpPr>
        <p:spPr>
          <a:xfrm>
            <a:off x="1703671" y="2223435"/>
            <a:ext cx="2483318" cy="548640"/>
          </a:xfrm>
          <a:prstGeom prst="wedgeRoundRectCallout">
            <a:avLst>
              <a:gd name="adj1" fmla="val 873"/>
              <a:gd name="adj2" fmla="val 178290"/>
              <a:gd name="adj3" fmla="val 16667"/>
            </a:avLst>
          </a:prstGeom>
          <a:solidFill>
            <a:schemeClr val="accent2">
              <a:lumMod val="20000"/>
              <a:lumOff val="80000"/>
              <a:alpha val="32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1732547" y="2213812"/>
            <a:ext cx="2444817" cy="5561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200"/>
              </a:lnSpc>
            </a:pPr>
            <a:r>
              <a:rPr kumimoji="1" lang="en-US" altLang="ja-JP" sz="1200" dirty="0" smtClean="0"/>
              <a:t>The assumed maximum power in the table </a:t>
            </a:r>
            <a:r>
              <a:rPr lang="en-US" altLang="ja-JP" sz="1200" dirty="0" smtClean="0"/>
              <a:t>would require high power amplifier.</a:t>
            </a:r>
            <a:endParaRPr kumimoji="1" lang="ja-JP" altLang="en-US" sz="1200" dirty="0"/>
          </a:p>
        </p:txBody>
      </p:sp>
      <p:grpSp>
        <p:nvGrpSpPr>
          <p:cNvPr id="2" name="グループ化 1"/>
          <p:cNvGrpSpPr/>
          <p:nvPr/>
        </p:nvGrpSpPr>
        <p:grpSpPr>
          <a:xfrm>
            <a:off x="3878981" y="3513222"/>
            <a:ext cx="4937760" cy="2291492"/>
            <a:chOff x="3878981" y="3513222"/>
            <a:chExt cx="4937760" cy="2291492"/>
          </a:xfrm>
        </p:grpSpPr>
        <p:sp>
          <p:nvSpPr>
            <p:cNvPr id="13" name="角丸四角形吹き出し 12"/>
            <p:cNvSpPr/>
            <p:nvPr/>
          </p:nvSpPr>
          <p:spPr>
            <a:xfrm>
              <a:off x="3878981" y="3513222"/>
              <a:ext cx="4937760" cy="2226675"/>
            </a:xfrm>
            <a:prstGeom prst="wedgeRoundRectCallout">
              <a:avLst>
                <a:gd name="adj1" fmla="val -2828"/>
                <a:gd name="adj2" fmla="val -72001"/>
                <a:gd name="adj3" fmla="val 16667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テキスト ボックス 13"/>
            <p:cNvSpPr txBox="1"/>
            <p:nvPr/>
          </p:nvSpPr>
          <p:spPr>
            <a:xfrm>
              <a:off x="4019550" y="3619500"/>
              <a:ext cx="4686300" cy="21852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400" dirty="0" smtClean="0"/>
                <a:t>Dynamic range:</a:t>
              </a:r>
            </a:p>
            <a:p>
              <a:r>
                <a:rPr lang="en-GB" altLang="ja-JP" sz="1200" dirty="0"/>
                <a:t>If the value of the minimum required SNR to perform signalling testing is assumed tentatively to be </a:t>
              </a:r>
              <a:r>
                <a:rPr lang="en-GB" altLang="ja-JP" sz="1200" dirty="0" smtClean="0"/>
                <a:t>“                 [</a:t>
              </a:r>
              <a:r>
                <a:rPr lang="en-GB" altLang="ja-JP" sz="1200" dirty="0"/>
                <a:t>dB]”, the typical dynamic range </a:t>
              </a:r>
              <a:r>
                <a:rPr lang="en-GB" altLang="ja-JP" sz="1200" dirty="0" smtClean="0"/>
                <a:t>(        </a:t>
              </a:r>
              <a:r>
                <a:rPr lang="en-GB" altLang="ja-JP" sz="1200" dirty="0"/>
                <a:t>) can be calculated as below. Here, “typical” means the value derived without taking account of uncertainties.</a:t>
              </a:r>
              <a:endParaRPr lang="ja-JP" altLang="ja-JP" sz="1200" dirty="0"/>
            </a:p>
            <a:p>
              <a:r>
                <a:rPr kumimoji="1" lang="en-US" altLang="ja-JP" sz="1200" dirty="0" smtClean="0"/>
                <a:t>                                                                   ( with high power amplifier )</a:t>
              </a:r>
            </a:p>
            <a:p>
              <a:endParaRPr lang="en-US" altLang="ja-JP" sz="1200" dirty="0" smtClean="0"/>
            </a:p>
            <a:p>
              <a:r>
                <a:rPr lang="en-US" altLang="ja-JP" sz="1200" dirty="0" smtClean="0"/>
                <a:t>If we use a moderate output power amplifier, the maximum signal level would be around 10dB lower than the above case.</a:t>
              </a:r>
            </a:p>
            <a:p>
              <a:r>
                <a:rPr lang="en-US" altLang="ja-JP" sz="1200" dirty="0" smtClean="0"/>
                <a:t>                                                                  </a:t>
              </a:r>
              <a:r>
                <a:rPr lang="en-US" altLang="ja-JP" sz="1200" dirty="0"/>
                <a:t>( </a:t>
              </a:r>
              <a:r>
                <a:rPr lang="en-US" altLang="ja-JP" sz="1200" dirty="0" smtClean="0"/>
                <a:t>without </a:t>
              </a:r>
              <a:r>
                <a:rPr lang="en-US" altLang="ja-JP" sz="1200" dirty="0"/>
                <a:t>high power amplifier )</a:t>
              </a:r>
            </a:p>
            <a:p>
              <a:endParaRPr kumimoji="1" lang="ja-JP" altLang="en-US" sz="1400" dirty="0"/>
            </a:p>
          </p:txBody>
        </p:sp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10250" y="4071938"/>
              <a:ext cx="590550" cy="1619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5125" y="4279900"/>
              <a:ext cx="231775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98950" y="4629150"/>
              <a:ext cx="2012950" cy="158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7" name="テキスト ボックス 16"/>
                <p:cNvSpPr txBox="1"/>
                <p:nvPr/>
              </p:nvSpPr>
              <p:spPr>
                <a:xfrm>
                  <a:off x="4218924" y="5323442"/>
                  <a:ext cx="2308633" cy="25840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sSub>
                          <m:sSubPr>
                            <m:ctrlPr>
                              <a:rPr kumimoji="1" lang="en-US" altLang="ja-JP" sz="1000" i="1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kumimoji="1" lang="en-US" altLang="ja-JP" sz="1000" b="0" i="1" smtClean="0">
                                <a:latin typeface="Cambria Math"/>
                              </a:rPr>
                              <m:t>𝑍</m:t>
                            </m:r>
                          </m:e>
                          <m:sub>
                            <m:r>
                              <a:rPr kumimoji="1" lang="en-US" altLang="ja-JP" sz="1000" b="0" i="1" smtClean="0">
                                <a:latin typeface="Cambria Math"/>
                              </a:rPr>
                              <m:t>𝑡𝑦𝑝</m:t>
                            </m:r>
                          </m:sub>
                        </m:sSub>
                        <m:r>
                          <a:rPr kumimoji="1" lang="en-US" altLang="ja-JP" sz="1000" b="0" i="1" smtClean="0">
                            <a:latin typeface="Cambria Math"/>
                          </a:rPr>
                          <m:t>=−146−</m:t>
                        </m:r>
                        <m:d>
                          <m:dPr>
                            <m:ctrlPr>
                              <a:rPr kumimoji="1" lang="en-US" altLang="ja-JP" sz="1000" b="0" i="1" smtClean="0">
                                <a:latin typeface="Cambria Math"/>
                              </a:rPr>
                            </m:ctrlPr>
                          </m:dPr>
                          <m:e>
                            <m:r>
                              <a:rPr kumimoji="1" lang="en-US" altLang="ja-JP" sz="1000" b="0" i="1" smtClean="0">
                                <a:latin typeface="Cambria Math"/>
                              </a:rPr>
                              <m:t>−162</m:t>
                            </m:r>
                          </m:e>
                        </m:d>
                        <m:r>
                          <a:rPr kumimoji="1" lang="en-US" altLang="ja-JP" sz="1000" b="0" i="1" smtClean="0">
                            <a:latin typeface="Cambria Math"/>
                          </a:rPr>
                          <m:t>−6.0=10.0</m:t>
                        </m:r>
                      </m:oMath>
                    </m:oMathPara>
                  </a14:m>
                  <a:endParaRPr kumimoji="1" lang="ja-JP" altLang="en-US" sz="1000" dirty="0"/>
                </a:p>
              </p:txBody>
            </p:sp>
          </mc:Choice>
          <mc:Fallback xmlns="">
            <p:sp>
              <p:nvSpPr>
                <p:cNvPr id="17" name="テキスト ボックス 1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218924" y="5323442"/>
                  <a:ext cx="2308633" cy="258404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100111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Appendix B : An example of RSRP reporting CAL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テキスト ボックス 4"/>
              <p:cNvSpPr txBox="1"/>
              <p:nvPr/>
            </p:nvSpPr>
            <p:spPr>
              <a:xfrm>
                <a:off x="221673" y="600364"/>
                <a:ext cx="8589818" cy="489364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300" dirty="0" smtClean="0"/>
                  <a:t>Here is </a:t>
                </a:r>
                <a:r>
                  <a:rPr lang="en-US" altLang="ja-JP" sz="1300" dirty="0" smtClean="0"/>
                  <a:t>an example of how to trigger an Event A using RSRP reporting CAL.</a:t>
                </a:r>
              </a:p>
              <a:p>
                <a:pPr lvl="1"/>
                <a14:m>
                  <m:oMath xmlns:m="http://schemas.openxmlformats.org/officeDocument/2006/math">
                    <m:d>
                      <m:dPr>
                        <m:ctrlPr>
                          <a:rPr lang="en-US" altLang="ja-JP" sz="13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ja-JP" sz="1300" i="1">
                            <a:latin typeface="Cambria Math"/>
                          </a:rPr>
                          <m:t>𝑅𝑒𝑙𝑎𝑡𝑖𝑣𝑒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𝑙𝑒𝑣𝑒𝑙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𝑢𝑛𝑐𝑒𝑟𝑡𝑎𝑖𝑛𝑡𝑦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𝑖𝑛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𝑅𝑆𝑅𝑃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𝑟𝑒𝑝𝑜𝑟𝑡𝑖𝑛𝑔</m:t>
                        </m:r>
                        <m:r>
                          <a:rPr lang="en-US" altLang="ja-JP" sz="1300" i="1">
                            <a:latin typeface="Cambria Math"/>
                          </a:rPr>
                          <m:t> </m:t>
                        </m:r>
                        <m:r>
                          <a:rPr lang="en-US" altLang="ja-JP" sz="1300" i="1">
                            <a:latin typeface="Cambria Math"/>
                          </a:rPr>
                          <m:t>𝐶𝐴𝐿</m:t>
                        </m:r>
                        <m:r>
                          <a:rPr lang="en-US" altLang="ja-JP" sz="1300" i="1">
                            <a:latin typeface="Cambria Math"/>
                          </a:rPr>
                          <m:t>: </m:t>
                        </m:r>
                        <m:sSub>
                          <m:sSubPr>
                            <m:ctrlPr>
                              <a:rPr lang="en-US" altLang="ja-JP" sz="1300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ja-JP" sz="1300" i="1">
                                <a:latin typeface="Cambria Math"/>
                                <a:ea typeface="Cambria Math"/>
                              </a:rPr>
                              <m:t>∆</m:t>
                            </m:r>
                          </m:e>
                          <m:sub>
                            <m:r>
                              <a:rPr lang="en-US" altLang="ja-JP" sz="1300" i="1">
                                <a:latin typeface="Cambria Math"/>
                              </a:rPr>
                              <m:t>𝑟𝑒𝑙</m:t>
                            </m:r>
                          </m:sub>
                        </m:sSub>
                      </m:e>
                    </m:d>
                    <m:r>
                      <a:rPr lang="en-US" altLang="ja-JP" sz="1300" i="1">
                        <a:latin typeface="Cambria Math"/>
                      </a:rPr>
                      <m:t>=</m:t>
                    </m:r>
                  </m:oMath>
                </a14:m>
                <a:r>
                  <a:rPr lang="en-US" altLang="ja-JP" sz="1300" dirty="0" smtClean="0"/>
                  <a:t> 2.5[dB]</a:t>
                </a:r>
              </a:p>
              <a:p>
                <a:endParaRPr lang="en-US" altLang="ja-JP" sz="1300" dirty="0" smtClean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ja-JP" sz="1300" b="1" dirty="0" smtClean="0"/>
                  <a:t>Calibration Procedure 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kumimoji="1" lang="en-US" altLang="ja-JP" sz="1300" dirty="0" smtClean="0"/>
                  <a:t>Place a UE at the angle identified as the Rx-</a:t>
                </a:r>
                <a:r>
                  <a:rPr kumimoji="1" lang="en-US" altLang="ja-JP" sz="1300" dirty="0" err="1" smtClean="0"/>
                  <a:t>beampeak</a:t>
                </a:r>
                <a:r>
                  <a:rPr kumimoji="1" lang="en-US" altLang="ja-JP" sz="1300" dirty="0" smtClean="0"/>
                  <a:t> direction.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kumimoji="1" lang="en-US" altLang="ja-JP" sz="1300" dirty="0" smtClean="0"/>
                  <a:t>Transmit downlink signal with the power setting “-30dBm/SCS” from the serving cell. (X</a:t>
                </a:r>
                <a:r>
                  <a:rPr kumimoji="1" lang="en-US" altLang="ja-JP" sz="1300" baseline="-25000" dirty="0" smtClean="0"/>
                  <a:t>set0</a:t>
                </a:r>
                <a:r>
                  <a:rPr kumimoji="1" lang="en-US" altLang="ja-JP" sz="1300" dirty="0" smtClean="0"/>
                  <a:t> = -30dBm/SCS)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altLang="ja-JP" sz="1300" dirty="0" smtClean="0"/>
                  <a:t>Get an RSRP report from the UE. The reported value here is assumed to be “-70dBm/SCS”. (</a:t>
                </a:r>
                <a:r>
                  <a:rPr lang="en-US" altLang="ja-JP" sz="1300" dirty="0" err="1" smtClean="0"/>
                  <a:t>X</a:t>
                </a:r>
                <a:r>
                  <a:rPr lang="en-US" altLang="ja-JP" sz="1300" baseline="-25000" dirty="0" err="1" smtClean="0"/>
                  <a:t>ref</a:t>
                </a:r>
                <a:r>
                  <a:rPr lang="en-US" altLang="ja-JP" sz="1300" dirty="0" smtClean="0"/>
                  <a:t> = -70dBm/SCS)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kumimoji="1" lang="en-US" altLang="ja-JP" sz="1300" dirty="0"/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kumimoji="1" lang="en-US" altLang="ja-JP" sz="1300" b="1" dirty="0" smtClean="0"/>
                  <a:t>Scenario Execution :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altLang="ja-JP" sz="1300" dirty="0" smtClean="0"/>
                  <a:t>We assume to perform a scenario where Event A1 needs to be triggered with the power settings below.</a:t>
                </a:r>
                <a:endParaRPr kumimoji="1"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kumimoji="1"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endParaRPr lang="en-US" altLang="ja-JP" sz="1300" dirty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altLang="ja-JP" sz="1300" dirty="0" smtClean="0"/>
                  <a:t>Transmit downlink signal during the T1 time-frame with the power setting “-45dBm/SCS (=</a:t>
                </a:r>
                <a:r>
                  <a:rPr lang="en-US" altLang="ja-JP" sz="1300" dirty="0" err="1" smtClean="0"/>
                  <a:t>X</a:t>
                </a:r>
                <a:r>
                  <a:rPr lang="en-US" altLang="ja-JP" sz="1300" baseline="-25000" dirty="0" err="1" smtClean="0"/>
                  <a:t>set_t</a:t>
                </a:r>
                <a:r>
                  <a:rPr lang="en-US" altLang="ja-JP" sz="1300" dirty="0" smtClean="0"/>
                  <a:t>)” from the serving cell, aiming to make the UE recognize the downlink power as “-85dBm/SCS (=</a:t>
                </a:r>
                <a:r>
                  <a:rPr lang="en-US" altLang="ja-JP" sz="1300" dirty="0" err="1" smtClean="0"/>
                  <a:t>X</a:t>
                </a:r>
                <a:r>
                  <a:rPr lang="en-US" altLang="ja-JP" sz="1300" baseline="-25000" dirty="0" err="1" smtClean="0"/>
                  <a:t>t</a:t>
                </a:r>
                <a:r>
                  <a:rPr lang="en-US" altLang="ja-JP" sz="1300" dirty="0" smtClean="0"/>
                  <a:t>)”.</a:t>
                </a:r>
              </a:p>
              <a:p>
                <a:pPr lvl="1"/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set_t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= X</a:t>
                </a:r>
                <a:r>
                  <a:rPr lang="en-US" altLang="ja-JP" sz="1300" baseline="-25000" dirty="0">
                    <a:solidFill>
                      <a:schemeClr val="tx2"/>
                    </a:solidFill>
                  </a:rPr>
                  <a:t>set0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+ (</a:t>
                </a:r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t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– </a:t>
                </a:r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ref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) = -30 + (-85 + 70) = -</a:t>
                </a:r>
                <a:r>
                  <a:rPr lang="en-US" altLang="ja-JP" sz="1300" dirty="0" smtClean="0">
                    <a:solidFill>
                      <a:schemeClr val="tx2"/>
                    </a:solidFill>
                  </a:rPr>
                  <a:t>45 [</a:t>
                </a:r>
                <a:r>
                  <a:rPr lang="en-US" altLang="ja-JP" sz="1300" dirty="0" err="1" smtClean="0">
                    <a:solidFill>
                      <a:schemeClr val="tx2"/>
                    </a:solidFill>
                  </a:rPr>
                  <a:t>dBm</a:t>
                </a:r>
                <a:r>
                  <a:rPr lang="en-US" altLang="ja-JP" sz="1300" dirty="0" smtClean="0">
                    <a:solidFill>
                      <a:schemeClr val="tx2"/>
                    </a:solidFill>
                  </a:rPr>
                  <a:t>/SCS]</a:t>
                </a:r>
                <a:endParaRPr kumimoji="1"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altLang="ja-JP" sz="1300" dirty="0" smtClean="0"/>
                  <a:t>At the start timing of the T2 time-frame, transmit downlink signal with the power setting “-35dBm/SCS (=</a:t>
                </a:r>
                <a:r>
                  <a:rPr lang="en-US" altLang="ja-JP" sz="1300" dirty="0" err="1" smtClean="0"/>
                  <a:t>X</a:t>
                </a:r>
                <a:r>
                  <a:rPr lang="en-US" altLang="ja-JP" sz="1300" baseline="-25000" dirty="0" err="1" smtClean="0"/>
                  <a:t>set_t</a:t>
                </a:r>
                <a:r>
                  <a:rPr lang="en-US" altLang="ja-JP" sz="1300" dirty="0" smtClean="0"/>
                  <a:t>)” from the serving cell, aiming to make the UE recognize the downlink power as “-75dBm/SCS (=</a:t>
                </a:r>
                <a:r>
                  <a:rPr lang="en-US" altLang="ja-JP" sz="1300" dirty="0" err="1" smtClean="0"/>
                  <a:t>X</a:t>
                </a:r>
                <a:r>
                  <a:rPr lang="en-US" altLang="ja-JP" sz="1300" baseline="-25000" dirty="0" err="1" smtClean="0"/>
                  <a:t>t</a:t>
                </a:r>
                <a:r>
                  <a:rPr lang="en-US" altLang="ja-JP" sz="1300" dirty="0" smtClean="0"/>
                  <a:t>)”.</a:t>
                </a:r>
              </a:p>
              <a:p>
                <a:pPr lvl="1"/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set_t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= X</a:t>
                </a:r>
                <a:r>
                  <a:rPr lang="en-US" altLang="ja-JP" sz="1300" baseline="-25000" dirty="0">
                    <a:solidFill>
                      <a:schemeClr val="tx2"/>
                    </a:solidFill>
                  </a:rPr>
                  <a:t>set0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+ (</a:t>
                </a:r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t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 – </a:t>
                </a:r>
                <a:r>
                  <a:rPr lang="en-US" altLang="ja-JP" sz="13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300" baseline="-25000" dirty="0" err="1">
                    <a:solidFill>
                      <a:schemeClr val="tx2"/>
                    </a:solidFill>
                  </a:rPr>
                  <a:t>ref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) = -30 + </a:t>
                </a:r>
                <a:r>
                  <a:rPr lang="en-US" altLang="ja-JP" sz="1300" dirty="0" smtClean="0">
                    <a:solidFill>
                      <a:schemeClr val="tx2"/>
                    </a:solidFill>
                  </a:rPr>
                  <a:t>(-75 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+ 70) = </a:t>
                </a:r>
                <a:r>
                  <a:rPr lang="en-US" altLang="ja-JP" sz="1300" dirty="0" smtClean="0">
                    <a:solidFill>
                      <a:schemeClr val="tx2"/>
                    </a:solidFill>
                  </a:rPr>
                  <a:t>-35 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[</a:t>
                </a:r>
                <a:r>
                  <a:rPr lang="en-US" altLang="ja-JP" sz="1300" dirty="0" err="1">
                    <a:solidFill>
                      <a:schemeClr val="tx2"/>
                    </a:solidFill>
                  </a:rPr>
                  <a:t>dBm</a:t>
                </a:r>
                <a:r>
                  <a:rPr lang="en-US" altLang="ja-JP" sz="1300" dirty="0">
                    <a:solidFill>
                      <a:schemeClr val="tx2"/>
                    </a:solidFill>
                  </a:rPr>
                  <a:t>/SCS]</a:t>
                </a:r>
                <a:endParaRPr kumimoji="1" lang="en-US" altLang="ja-JP" sz="1300" dirty="0" smtClean="0"/>
              </a:p>
              <a:p>
                <a:pPr marL="342900" indent="-342900">
                  <a:buFont typeface="+mj-lt"/>
                  <a:buAutoNum type="arabicPeriod"/>
                </a:pPr>
                <a:r>
                  <a:rPr lang="en-US" altLang="ja-JP" sz="1300" dirty="0" smtClean="0"/>
                  <a:t>We can expect that the UE should detect the Event-A1 trigger </a:t>
                </a:r>
                <a:r>
                  <a:rPr lang="en-US" altLang="ja-JP" sz="1300" dirty="0" smtClean="0"/>
                  <a:t>at the transition timing between </a:t>
                </a:r>
                <a:r>
                  <a:rPr lang="en-US" altLang="ja-JP" sz="1300" dirty="0" smtClean="0"/>
                  <a:t>the T1 and T2 time-frames.</a:t>
                </a:r>
              </a:p>
              <a:p>
                <a:pPr marL="342900" indent="-342900">
                  <a:buFont typeface="+mj-lt"/>
                  <a:buAutoNum type="arabicPeriod"/>
                </a:pPr>
                <a:endParaRPr kumimoji="1" lang="en-US" altLang="ja-JP" sz="1300" dirty="0" smtClean="0"/>
              </a:p>
              <a:p>
                <a:endParaRPr kumimoji="1" lang="ja-JP" altLang="en-US" sz="1300" dirty="0"/>
              </a:p>
            </p:txBody>
          </p:sp>
        </mc:Choice>
        <mc:Fallback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1673" y="600364"/>
                <a:ext cx="8589818" cy="4893647"/>
              </a:xfrm>
              <a:prstGeom prst="rect">
                <a:avLst/>
              </a:prstGeom>
              <a:blipFill rotWithShape="1">
                <a:blip r:embed="rId2"/>
                <a:stretch>
                  <a:fillRect l="-71" t="-125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214310"/>
              </p:ext>
            </p:extLst>
          </p:nvPr>
        </p:nvGraphicFramePr>
        <p:xfrm>
          <a:off x="457198" y="2653147"/>
          <a:ext cx="8298876" cy="6096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0475"/>
                <a:gridCol w="2318327"/>
                <a:gridCol w="2600037"/>
                <a:gridCol w="2600037"/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Event Type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Event meaning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Level allocation at T1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Level allocation at T2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Event A1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</a:rPr>
                        <a:t>Serving cell becomes better than threshold</a:t>
                      </a:r>
                      <a:endParaRPr lang="ja-JP" sz="1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#</a:t>
                      </a:r>
                      <a:r>
                        <a:rPr lang="en-GB" sz="1000" dirty="0">
                          <a:effectLst/>
                        </a:rPr>
                        <a:t>3: </a:t>
                      </a:r>
                      <a:r>
                        <a:rPr lang="en-GB" sz="1000" dirty="0" smtClean="0">
                          <a:effectLst/>
                        </a:rPr>
                        <a:t>N/A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000" dirty="0" smtClean="0">
                          <a:effectLst/>
                        </a:rPr>
                        <a:t>#2: threshold (= -80dBm/SCS)</a:t>
                      </a:r>
                      <a:endParaRPr lang="ja-JP" altLang="ja-JP" sz="10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effectLst/>
                        </a:rPr>
                        <a:t>#1: Serving cell level (= -85dBm/SCS)</a:t>
                      </a:r>
                      <a:endParaRPr lang="ja-JP" altLang="ja-JP" sz="1000" dirty="0" smtClean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</a:rPr>
                        <a:t>#</a:t>
                      </a:r>
                      <a:r>
                        <a:rPr lang="en-GB" sz="1000" dirty="0">
                          <a:effectLst/>
                        </a:rPr>
                        <a:t>3: Serving cell </a:t>
                      </a:r>
                      <a:r>
                        <a:rPr lang="en-GB" sz="1000" dirty="0" smtClean="0">
                          <a:effectLst/>
                        </a:rPr>
                        <a:t>level (= -75dBm/SCS)</a:t>
                      </a: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altLang="ja-JP" sz="1000" dirty="0" smtClean="0">
                          <a:effectLst/>
                        </a:rPr>
                        <a:t>#2: threshold (= -80dBm/SCS)</a:t>
                      </a:r>
                      <a:endParaRPr lang="ja-JP" altLang="ja-JP" sz="1000" dirty="0" smtClean="0"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effectLst/>
                        </a:rPr>
                        <a:t>#1: N/A</a:t>
                      </a:r>
                      <a:endParaRPr lang="ja-JP" altLang="ja-JP" sz="1000" dirty="0" smtClean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778756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lang="en-US" altLang="ja-JP" sz="2600" dirty="0" smtClean="0">
                <a:solidFill>
                  <a:srgbClr val="00B050"/>
                </a:solidFill>
              </a:rPr>
              <a:t>0.  Background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93510" y="643467"/>
            <a:ext cx="8556979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In RAN5#80, OTA </a:t>
            </a: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test setups were discussed mainly focusing on single-cell test cases and it has been agreed as the following regarding single-cell </a:t>
            </a: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test cases. [2][3]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sz="1400" dirty="0"/>
              <a:t>The working assumption is that the DFF or IFF based OTA test methodologies defined in clause 5.2.1 and 5.2.3 respectively of TR </a:t>
            </a:r>
            <a:r>
              <a:rPr lang="en-GB" altLang="ja-JP" sz="1400" dirty="0" smtClean="0"/>
              <a:t>38.810 </a:t>
            </a:r>
            <a:r>
              <a:rPr lang="en-GB" altLang="ja-JP" sz="1400" dirty="0"/>
              <a:t>should be used for Signalling </a:t>
            </a:r>
            <a:r>
              <a:rPr lang="en-GB" altLang="ja-JP" sz="1400" dirty="0" smtClean="0"/>
              <a:t>test, although the switches can be removed to reduce the system complexity.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GB" altLang="ja-JP" sz="1400" dirty="0" smtClean="0"/>
              <a:t>This implicitly specifies that the same calibration method used in UE RF measurements outlined in 5.2.1.3.1 and 5.2.3.3.1 of TR 38.810 shall be used for single-cell test cases as a working assumption.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altLang="ja-JP" sz="1400" dirty="0"/>
              <a:t>Note:	For single cell test cases, which is the current scope for FR2 testing, usage of NF test methodology is not precluded</a:t>
            </a:r>
            <a:endParaRPr kumimoji="1" lang="en-US" altLang="ja-JP" sz="1400" dirty="0" smtClean="0"/>
          </a:p>
          <a:p>
            <a:r>
              <a:rPr kumimoji="1" lang="en-US" altLang="ja-JP" sz="1400" dirty="0" smtClean="0"/>
              <a:t>And we hav</a:t>
            </a:r>
            <a:r>
              <a:rPr lang="en-US" altLang="ja-JP" sz="1400" dirty="0" smtClean="0"/>
              <a:t>e also got the conclusion that the minimum number of distinguishable power levels required for FR2 SIG test cases to be further analyzed and proposed at the next meeting. [1]</a:t>
            </a:r>
            <a:endParaRPr kumimoji="1" lang="en-US" altLang="ja-JP" sz="1400" dirty="0" smtClean="0"/>
          </a:p>
          <a:p>
            <a:endParaRPr kumimoji="1" lang="ja-JP" altLang="en-US" sz="1600" dirty="0"/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329174" y="3971787"/>
            <a:ext cx="8229600" cy="3600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ja-JP" sz="2600" dirty="0" smtClean="0">
                <a:solidFill>
                  <a:srgbClr val="00B050"/>
                </a:solidFill>
              </a:rPr>
              <a:t>1.  Overview</a:t>
            </a:r>
            <a:endParaRPr lang="ja-JP" altLang="en-US" sz="2600" dirty="0">
              <a:solidFill>
                <a:srgbClr val="00B050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49956" y="4436533"/>
            <a:ext cx="841022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In this slide, having multiple-cell </a:t>
            </a:r>
            <a:r>
              <a:rPr kumimoji="1" lang="en-US" altLang="ja-JP" sz="1400" dirty="0" err="1" smtClean="0"/>
              <a:t>signalling</a:t>
            </a:r>
            <a:r>
              <a:rPr kumimoji="1" lang="en-US" altLang="ja-JP" sz="1400" dirty="0" smtClean="0"/>
              <a:t> test cases in mind, we think about the test-system dynamic range required to firmly </a:t>
            </a:r>
            <a:r>
              <a:rPr lang="en-US" altLang="ja-JP" sz="1400" dirty="0" smtClean="0"/>
              <a:t>trigger the measurement reporting event A1 to A6 under the condition that each of two calibration methods explained in section 2 is used. And the pros and cons of the two calibration methods are also discussed.</a:t>
            </a:r>
          </a:p>
          <a:p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660480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2.  Calibratio</a:t>
            </a:r>
            <a:r>
              <a:rPr lang="en-US" altLang="ja-JP" sz="2600" dirty="0" smtClean="0">
                <a:solidFill>
                  <a:srgbClr val="00B050"/>
                </a:solidFill>
              </a:rPr>
              <a:t>n methods for signaling tests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79134" y="721895"/>
            <a:ext cx="856648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In this slide, the followin</a:t>
            </a:r>
            <a:r>
              <a:rPr lang="en-US" altLang="ja-JP" sz="1400" dirty="0" smtClean="0"/>
              <a:t>g two calibration methods are compared.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400" b="1" dirty="0" smtClean="0"/>
              <a:t>The same calibration method as the one used in UE RF measurements (hereafter : UE-RF CAL)  : </a:t>
            </a:r>
            <a:r>
              <a:rPr kumimoji="1" lang="en-US" altLang="ja-JP" sz="1400" b="1" dirty="0" smtClean="0">
                <a:solidFill>
                  <a:schemeClr val="accent2"/>
                </a:solidFill>
              </a:rPr>
              <a:t>See section 3</a:t>
            </a:r>
          </a:p>
          <a:p>
            <a:pPr lvl="1"/>
            <a:r>
              <a:rPr lang="en-US" altLang="ja-JP" sz="1400" dirty="0"/>
              <a:t>The calibration method is specified in 5.2.1.3.1 and 5.2.3.3.1 </a:t>
            </a:r>
            <a:r>
              <a:rPr lang="en-US" altLang="ja-JP" sz="1400" dirty="0" smtClean="0"/>
              <a:t> of TR38.810</a:t>
            </a:r>
            <a:r>
              <a:rPr lang="en-US" altLang="ja-JP" sz="14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kumimoji="1" lang="en-US" altLang="ja-JP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400" b="1" dirty="0" smtClean="0"/>
              <a:t>The calibration method using RSRP measurement reporting (hereafter : RSRP reporting CAL) : </a:t>
            </a:r>
            <a:r>
              <a:rPr lang="en-US" altLang="ja-JP" sz="1400" b="1" dirty="0" smtClean="0">
                <a:solidFill>
                  <a:schemeClr val="accent2"/>
                </a:solidFill>
              </a:rPr>
              <a:t>See section 4</a:t>
            </a:r>
          </a:p>
          <a:p>
            <a:pPr lvl="1"/>
            <a:r>
              <a:rPr lang="en-US" altLang="ja-JP" sz="1400" dirty="0"/>
              <a:t>In signaling tests, we don’t need to care about an actual absolute physical power. What we need to care about is only whether we can make the DUT recognize a power according to a test scenario. The RSRP-measurement-reporting trigger should be based on RSRP-measurement results. So if we use an RSRP-measurement-reported level as a reference, we can adjust the DL-signal power so that the DUT recognize the signal level as a target level.</a:t>
            </a:r>
            <a:endParaRPr lang="ja-JP" altLang="ja-JP" sz="1400" dirty="0"/>
          </a:p>
          <a:p>
            <a:pPr lvl="1"/>
            <a:r>
              <a:rPr lang="en-US" altLang="ja-JP" sz="1400" dirty="0"/>
              <a:t>For example, we think about a situation where the DUT recognize a signal power as -50dBm(=</a:t>
            </a:r>
            <a:r>
              <a:rPr lang="en-US" altLang="ja-JP" sz="1400" dirty="0" err="1" smtClean="0"/>
              <a:t>X</a:t>
            </a:r>
            <a:r>
              <a:rPr lang="en-US" altLang="ja-JP" sz="1400" baseline="-25000" dirty="0" err="1" smtClean="0"/>
              <a:t>ref</a:t>
            </a:r>
            <a:r>
              <a:rPr lang="en-US" altLang="ja-JP" sz="1400" dirty="0" smtClean="0"/>
              <a:t>) </a:t>
            </a:r>
            <a:r>
              <a:rPr lang="en-US" altLang="ja-JP" sz="1400" dirty="0"/>
              <a:t>when </a:t>
            </a:r>
            <a:r>
              <a:rPr lang="en-US" altLang="ja-JP" sz="1400" dirty="0" smtClean="0"/>
              <a:t>output power setting is 0dBm(=X</a:t>
            </a:r>
            <a:r>
              <a:rPr lang="en-US" altLang="ja-JP" sz="1400" baseline="-25000" dirty="0" smtClean="0"/>
              <a:t>set0</a:t>
            </a:r>
            <a:r>
              <a:rPr lang="en-US" altLang="ja-JP" sz="1400" dirty="0" smtClean="0"/>
              <a:t>) at </a:t>
            </a:r>
            <a:r>
              <a:rPr lang="en-US" altLang="ja-JP" sz="1400" dirty="0"/>
              <a:t>the </a:t>
            </a:r>
            <a:r>
              <a:rPr lang="en-US" altLang="ja-JP" sz="1400" dirty="0" err="1"/>
              <a:t>gNB</a:t>
            </a:r>
            <a:r>
              <a:rPr lang="en-US" altLang="ja-JP" sz="1400" dirty="0"/>
              <a:t> emulator. In such a case, if a scenario specifies to output a signal level to be recognized as -60dBm(=</a:t>
            </a:r>
            <a:r>
              <a:rPr lang="en-US" altLang="ja-JP" sz="1400" dirty="0" err="1" smtClean="0"/>
              <a:t>X</a:t>
            </a:r>
            <a:r>
              <a:rPr lang="en-US" altLang="ja-JP" sz="1400" baseline="-25000" dirty="0" err="1" smtClean="0"/>
              <a:t>t</a:t>
            </a:r>
            <a:r>
              <a:rPr lang="en-US" altLang="ja-JP" sz="1400" dirty="0" smtClean="0"/>
              <a:t>), </a:t>
            </a:r>
            <a:r>
              <a:rPr lang="en-US" altLang="ja-JP" sz="1400" dirty="0"/>
              <a:t>we should know that outputting -</a:t>
            </a:r>
            <a:r>
              <a:rPr lang="en-US" altLang="ja-JP" sz="1400" dirty="0" smtClean="0"/>
              <a:t>10dBm(</a:t>
            </a:r>
            <a:r>
              <a:rPr lang="en-US" altLang="ja-JP" sz="1400" dirty="0" err="1"/>
              <a:t>X</a:t>
            </a:r>
            <a:r>
              <a:rPr lang="en-US" altLang="ja-JP" sz="1400" baseline="-25000" dirty="0" err="1"/>
              <a:t>t_set</a:t>
            </a:r>
            <a:r>
              <a:rPr lang="en-US" altLang="ja-JP" sz="1400" baseline="-25000" dirty="0"/>
              <a:t> </a:t>
            </a:r>
            <a:r>
              <a:rPr lang="en-US" altLang="ja-JP" sz="1400" dirty="0" smtClean="0"/>
              <a:t>= </a:t>
            </a:r>
            <a:r>
              <a:rPr lang="en-US" altLang="ja-JP" sz="1400" dirty="0"/>
              <a:t>X</a:t>
            </a:r>
            <a:r>
              <a:rPr lang="en-US" altLang="ja-JP" sz="1400" baseline="-25000" dirty="0"/>
              <a:t>set0 </a:t>
            </a:r>
            <a:r>
              <a:rPr lang="en-US" altLang="ja-JP" sz="1400" baseline="-25000" dirty="0" smtClean="0"/>
              <a:t> </a:t>
            </a:r>
            <a:r>
              <a:rPr lang="en-US" altLang="ja-JP" sz="1400" dirty="0" smtClean="0"/>
              <a:t>+ </a:t>
            </a:r>
            <a:r>
              <a:rPr lang="en-US" altLang="ja-JP" sz="1400" dirty="0" err="1"/>
              <a:t>X</a:t>
            </a:r>
            <a:r>
              <a:rPr lang="en-US" altLang="ja-JP" sz="1400" baseline="-25000" dirty="0" err="1"/>
              <a:t>t</a:t>
            </a:r>
            <a:r>
              <a:rPr lang="en-US" altLang="ja-JP" sz="1400" dirty="0" smtClean="0"/>
              <a:t> </a:t>
            </a:r>
            <a:r>
              <a:rPr lang="en-US" altLang="ja-JP" sz="1400" dirty="0"/>
              <a:t>– </a:t>
            </a:r>
            <a:r>
              <a:rPr lang="en-US" altLang="ja-JP" sz="1400" dirty="0" err="1"/>
              <a:t>X</a:t>
            </a:r>
            <a:r>
              <a:rPr lang="en-US" altLang="ja-JP" sz="1400" baseline="-25000" dirty="0" err="1"/>
              <a:t>ref</a:t>
            </a:r>
            <a:r>
              <a:rPr lang="en-US" altLang="ja-JP" sz="1400" dirty="0" smtClean="0"/>
              <a:t>) </a:t>
            </a:r>
            <a:r>
              <a:rPr lang="en-US" altLang="ja-JP" sz="1400" dirty="0"/>
              <a:t>from the </a:t>
            </a:r>
            <a:r>
              <a:rPr lang="en-US" altLang="ja-JP" sz="1400" dirty="0" err="1"/>
              <a:t>gNB</a:t>
            </a:r>
            <a:r>
              <a:rPr lang="en-US" altLang="ja-JP" sz="1400" dirty="0"/>
              <a:t> emulator should make the DUT recognize the signal power level as </a:t>
            </a:r>
            <a:r>
              <a:rPr lang="en-US" altLang="ja-JP" sz="1400" dirty="0" smtClean="0"/>
              <a:t>about -60dBm(=</a:t>
            </a:r>
            <a:r>
              <a:rPr lang="en-US" altLang="ja-JP" sz="1400" dirty="0"/>
              <a:t> </a:t>
            </a:r>
            <a:r>
              <a:rPr lang="en-US" altLang="ja-JP" sz="1400" dirty="0" err="1"/>
              <a:t>X</a:t>
            </a:r>
            <a:r>
              <a:rPr lang="en-US" altLang="ja-JP" sz="1400" baseline="-25000" dirty="0" err="1"/>
              <a:t>t</a:t>
            </a:r>
            <a:r>
              <a:rPr lang="en-US" altLang="ja-JP" sz="1400" dirty="0" smtClean="0"/>
              <a:t>).</a:t>
            </a:r>
            <a:r>
              <a:rPr lang="en-US" altLang="ja-JP" sz="1400" dirty="0"/>
              <a:t>  In this case, the uncertainty would be mainly determined by the </a:t>
            </a:r>
            <a:r>
              <a:rPr lang="en-US" altLang="ja-JP" sz="1400" dirty="0" smtClean="0"/>
              <a:t>linearity and variable uncertainties.</a:t>
            </a:r>
            <a:endParaRPr lang="en-US" altLang="ja-JP" sz="1400" dirty="0"/>
          </a:p>
          <a:p>
            <a:pPr lvl="1"/>
            <a:endParaRPr kumimoji="1" lang="en-US" altLang="ja-JP" sz="1400" dirty="0" smtClean="0"/>
          </a:p>
          <a:p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6792829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3. UE-RF CAL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pSp>
        <p:nvGrpSpPr>
          <p:cNvPr id="20" name="グループ化 19"/>
          <p:cNvGrpSpPr/>
          <p:nvPr/>
        </p:nvGrpSpPr>
        <p:grpSpPr>
          <a:xfrm>
            <a:off x="426155" y="2928787"/>
            <a:ext cx="8220075" cy="3517061"/>
            <a:chOff x="380999" y="2161135"/>
            <a:chExt cx="8220075" cy="3517061"/>
          </a:xfrm>
        </p:grpSpPr>
        <p:grpSp>
          <p:nvGrpSpPr>
            <p:cNvPr id="53" name="グループ化 52"/>
            <p:cNvGrpSpPr/>
            <p:nvPr/>
          </p:nvGrpSpPr>
          <p:grpSpPr>
            <a:xfrm>
              <a:off x="692150" y="2161135"/>
              <a:ext cx="7270045" cy="2433816"/>
              <a:chOff x="692150" y="456496"/>
              <a:chExt cx="7270045" cy="2433816"/>
            </a:xfrm>
          </p:grpSpPr>
          <p:grpSp>
            <p:nvGrpSpPr>
              <p:cNvPr id="7" name="グループ化 6"/>
              <p:cNvGrpSpPr/>
              <p:nvPr/>
            </p:nvGrpSpPr>
            <p:grpSpPr>
              <a:xfrm>
                <a:off x="2642604" y="1532245"/>
                <a:ext cx="587353" cy="432048"/>
                <a:chOff x="1392359" y="1196752"/>
                <a:chExt cx="587353" cy="432048"/>
              </a:xfrm>
            </p:grpSpPr>
            <p:sp>
              <p:nvSpPr>
                <p:cNvPr id="5" name="二等辺三角形 4"/>
                <p:cNvSpPr/>
                <p:nvPr/>
              </p:nvSpPr>
              <p:spPr>
                <a:xfrm rot="16200000">
                  <a:off x="1475656" y="1124744"/>
                  <a:ext cx="432048" cy="576064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6" name="正方形/長方形 5"/>
                <p:cNvSpPr/>
                <p:nvPr/>
              </p:nvSpPr>
              <p:spPr>
                <a:xfrm>
                  <a:off x="1392359" y="1306901"/>
                  <a:ext cx="360040" cy="21602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" name="正方形/長方形 7"/>
              <p:cNvSpPr/>
              <p:nvPr/>
            </p:nvSpPr>
            <p:spPr>
              <a:xfrm>
                <a:off x="692150" y="1862316"/>
                <a:ext cx="1049866" cy="72248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9" name="グループ化 18"/>
              <p:cNvGrpSpPr/>
              <p:nvPr/>
            </p:nvGrpSpPr>
            <p:grpSpPr>
              <a:xfrm>
                <a:off x="2300816" y="756004"/>
                <a:ext cx="428273" cy="2134308"/>
                <a:chOff x="2015066" y="936979"/>
                <a:chExt cx="428273" cy="2134308"/>
              </a:xfrm>
            </p:grpSpPr>
            <p:sp>
              <p:nvSpPr>
                <p:cNvPr id="9" name="二等辺三角形 8"/>
                <p:cNvSpPr/>
                <p:nvPr/>
              </p:nvSpPr>
              <p:spPr>
                <a:xfrm rot="5400000">
                  <a:off x="2104673" y="85795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0" name="二等辺三角形 9"/>
                <p:cNvSpPr/>
                <p:nvPr/>
              </p:nvSpPr>
              <p:spPr>
                <a:xfrm rot="5400000">
                  <a:off x="2094090" y="112324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1" name="二等辺三角形 10"/>
                <p:cNvSpPr/>
                <p:nvPr/>
              </p:nvSpPr>
              <p:spPr>
                <a:xfrm rot="5400000">
                  <a:off x="2094089" y="1394179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2" name="二等辺三角形 11"/>
                <p:cNvSpPr/>
                <p:nvPr/>
              </p:nvSpPr>
              <p:spPr>
                <a:xfrm rot="5400000">
                  <a:off x="2094795" y="1659469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" name="二等辺三角形 12"/>
                <p:cNvSpPr/>
                <p:nvPr/>
              </p:nvSpPr>
              <p:spPr>
                <a:xfrm rot="5400000">
                  <a:off x="2104673" y="1931107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4" name="二等辺三角形 13"/>
                <p:cNvSpPr/>
                <p:nvPr/>
              </p:nvSpPr>
              <p:spPr>
                <a:xfrm rot="5400000">
                  <a:off x="2094090" y="2196397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5" name="二等辺三角形 14"/>
                <p:cNvSpPr/>
                <p:nvPr/>
              </p:nvSpPr>
              <p:spPr>
                <a:xfrm rot="5400000">
                  <a:off x="2094089" y="2467330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" name="二等辺三角形 15"/>
                <p:cNvSpPr/>
                <p:nvPr/>
              </p:nvSpPr>
              <p:spPr>
                <a:xfrm rot="5400000">
                  <a:off x="2094795" y="2732620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7" name="テキスト ボックス 16"/>
              <p:cNvSpPr txBox="1"/>
              <p:nvPr/>
            </p:nvSpPr>
            <p:spPr>
              <a:xfrm>
                <a:off x="816328" y="2009071"/>
                <a:ext cx="778933" cy="383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SS</a:t>
                </a:r>
                <a:endParaRPr kumimoji="1" lang="ja-JP" altLang="en-US" dirty="0"/>
              </a:p>
            </p:txBody>
          </p:sp>
          <p:sp>
            <p:nvSpPr>
              <p:cNvPr id="18" name="テキスト ボックス 17"/>
              <p:cNvSpPr txBox="1"/>
              <p:nvPr/>
            </p:nvSpPr>
            <p:spPr>
              <a:xfrm>
                <a:off x="2673351" y="1946982"/>
                <a:ext cx="1337733" cy="453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/>
                  <a:t>measurement antenna</a:t>
                </a:r>
                <a:endParaRPr kumimoji="1" lang="ja-JP" altLang="en-US" sz="1400" dirty="0"/>
              </a:p>
            </p:txBody>
          </p:sp>
          <p:grpSp>
            <p:nvGrpSpPr>
              <p:cNvPr id="29" name="グループ化 28"/>
              <p:cNvGrpSpPr/>
              <p:nvPr/>
            </p:nvGrpSpPr>
            <p:grpSpPr>
              <a:xfrm>
                <a:off x="7543095" y="750360"/>
                <a:ext cx="419100" cy="2134308"/>
                <a:chOff x="6941253" y="931335"/>
                <a:chExt cx="419100" cy="2134308"/>
              </a:xfrm>
            </p:grpSpPr>
            <p:sp>
              <p:nvSpPr>
                <p:cNvPr id="21" name="二等辺三角形 20"/>
                <p:cNvSpPr/>
                <p:nvPr/>
              </p:nvSpPr>
              <p:spPr>
                <a:xfrm rot="16200000" flipH="1">
                  <a:off x="7021687" y="852312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二等辺三角形 21"/>
                <p:cNvSpPr/>
                <p:nvPr/>
              </p:nvSpPr>
              <p:spPr>
                <a:xfrm rot="16200000" flipH="1">
                  <a:off x="7020981" y="1117602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二等辺三角形 22"/>
                <p:cNvSpPr/>
                <p:nvPr/>
              </p:nvSpPr>
              <p:spPr>
                <a:xfrm rot="16200000" flipH="1">
                  <a:off x="7020982" y="1388535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二等辺三角形 23"/>
                <p:cNvSpPr/>
                <p:nvPr/>
              </p:nvSpPr>
              <p:spPr>
                <a:xfrm rot="16200000" flipH="1">
                  <a:off x="7020276" y="1653825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二等辺三角形 24"/>
                <p:cNvSpPr/>
                <p:nvPr/>
              </p:nvSpPr>
              <p:spPr>
                <a:xfrm rot="16200000" flipH="1">
                  <a:off x="7021687" y="1925463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6" name="二等辺三角形 25"/>
                <p:cNvSpPr/>
                <p:nvPr/>
              </p:nvSpPr>
              <p:spPr>
                <a:xfrm rot="16200000" flipH="1">
                  <a:off x="7020981" y="2190753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7" name="二等辺三角形 26"/>
                <p:cNvSpPr/>
                <p:nvPr/>
              </p:nvSpPr>
              <p:spPr>
                <a:xfrm rot="16200000" flipH="1">
                  <a:off x="7020982" y="246168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8" name="二等辺三角形 27"/>
                <p:cNvSpPr/>
                <p:nvPr/>
              </p:nvSpPr>
              <p:spPr>
                <a:xfrm rot="16200000" flipH="1">
                  <a:off x="7020276" y="272697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30" name="平行四辺形 29"/>
              <p:cNvSpPr/>
              <p:nvPr/>
            </p:nvSpPr>
            <p:spPr>
              <a:xfrm>
                <a:off x="5625398" y="1173691"/>
                <a:ext cx="1535288" cy="1219200"/>
              </a:xfrm>
              <a:prstGeom prst="parallelogram">
                <a:avLst/>
              </a:prstGeom>
              <a:solidFill>
                <a:srgbClr val="FFFF6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1" name="フリーフォーム 30"/>
              <p:cNvSpPr/>
              <p:nvPr/>
            </p:nvSpPr>
            <p:spPr>
              <a:xfrm>
                <a:off x="1742017" y="1749427"/>
                <a:ext cx="903111" cy="451555"/>
              </a:xfrm>
              <a:custGeom>
                <a:avLst/>
                <a:gdLst>
                  <a:gd name="connsiteX0" fmla="*/ 0 w 903111"/>
                  <a:gd name="connsiteY0" fmla="*/ 451555 h 451555"/>
                  <a:gd name="connsiteX1" fmla="*/ 327377 w 903111"/>
                  <a:gd name="connsiteY1" fmla="*/ 406400 h 451555"/>
                  <a:gd name="connsiteX2" fmla="*/ 237066 w 903111"/>
                  <a:gd name="connsiteY2" fmla="*/ 214489 h 451555"/>
                  <a:gd name="connsiteX3" fmla="*/ 282222 w 903111"/>
                  <a:gd name="connsiteY3" fmla="*/ 101600 h 451555"/>
                  <a:gd name="connsiteX4" fmla="*/ 903111 w 903111"/>
                  <a:gd name="connsiteY4" fmla="*/ 0 h 45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3111" h="451555">
                    <a:moveTo>
                      <a:pt x="0" y="451555"/>
                    </a:moveTo>
                    <a:cubicBezTo>
                      <a:pt x="143933" y="448733"/>
                      <a:pt x="287866" y="445911"/>
                      <a:pt x="327377" y="406400"/>
                    </a:cubicBezTo>
                    <a:cubicBezTo>
                      <a:pt x="366888" y="366889"/>
                      <a:pt x="244592" y="265289"/>
                      <a:pt x="237066" y="214489"/>
                    </a:cubicBezTo>
                    <a:cubicBezTo>
                      <a:pt x="229540" y="163689"/>
                      <a:pt x="171214" y="137348"/>
                      <a:pt x="282222" y="101600"/>
                    </a:cubicBezTo>
                    <a:cubicBezTo>
                      <a:pt x="393230" y="65852"/>
                      <a:pt x="648170" y="32926"/>
                      <a:pt x="903111" y="0"/>
                    </a:cubicBezTo>
                  </a:path>
                </a:pathLst>
              </a:cu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2" name="テキスト ボックス 31"/>
              <p:cNvSpPr txBox="1"/>
              <p:nvPr/>
            </p:nvSpPr>
            <p:spPr>
              <a:xfrm>
                <a:off x="6161621" y="851958"/>
                <a:ext cx="778933" cy="383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DUT</a:t>
                </a:r>
                <a:endParaRPr kumimoji="1" lang="ja-JP" altLang="en-US" dirty="0"/>
              </a:p>
            </p:txBody>
          </p:sp>
          <p:sp>
            <p:nvSpPr>
              <p:cNvPr id="33" name="平行四辺形 32"/>
              <p:cNvSpPr/>
              <p:nvPr/>
            </p:nvSpPr>
            <p:spPr>
              <a:xfrm>
                <a:off x="6155974" y="1230136"/>
                <a:ext cx="711200" cy="101599"/>
              </a:xfrm>
              <a:prstGeom prst="parallelogram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4" name="フリーフォーム 33"/>
              <p:cNvSpPr/>
              <p:nvPr/>
            </p:nvSpPr>
            <p:spPr>
              <a:xfrm>
                <a:off x="3266017" y="1373505"/>
                <a:ext cx="2468033" cy="353342"/>
              </a:xfrm>
              <a:custGeom>
                <a:avLst/>
                <a:gdLst>
                  <a:gd name="connsiteX0" fmla="*/ 0 w 2833511"/>
                  <a:gd name="connsiteY0" fmla="*/ 440266 h 440266"/>
                  <a:gd name="connsiteX1" fmla="*/ 2833511 w 2833511"/>
                  <a:gd name="connsiteY1" fmla="*/ 0 h 44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33511" h="440266">
                    <a:moveTo>
                      <a:pt x="0" y="440266"/>
                    </a:moveTo>
                    <a:lnTo>
                      <a:pt x="2833511" y="0"/>
                    </a:lnTo>
                  </a:path>
                </a:pathLst>
              </a:custGeom>
              <a:noFill/>
              <a:ln>
                <a:solidFill>
                  <a:srgbClr val="FF0000"/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5" name="テキスト ボックス 34"/>
              <p:cNvSpPr txBox="1"/>
              <p:nvPr/>
            </p:nvSpPr>
            <p:spPr>
              <a:xfrm>
                <a:off x="5011279" y="1148011"/>
                <a:ext cx="1337733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2"/>
                    </a:solidFill>
                  </a:rPr>
                  <a:t>array antenna</a:t>
                </a:r>
                <a:endParaRPr kumimoji="1" lang="ja-JP" altLang="en-US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36" name="平行四辺形 35"/>
              <p:cNvSpPr/>
              <p:nvPr/>
            </p:nvSpPr>
            <p:spPr>
              <a:xfrm>
                <a:off x="6167262" y="1523647"/>
                <a:ext cx="541866" cy="146756"/>
              </a:xfrm>
              <a:prstGeom prst="parallelogram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フリーフォーム 36"/>
              <p:cNvSpPr/>
              <p:nvPr/>
            </p:nvSpPr>
            <p:spPr>
              <a:xfrm>
                <a:off x="6438194" y="1343026"/>
                <a:ext cx="45719" cy="190499"/>
              </a:xfrm>
              <a:custGeom>
                <a:avLst/>
                <a:gdLst>
                  <a:gd name="connsiteX0" fmla="*/ 33867 w 33867"/>
                  <a:gd name="connsiteY0" fmla="*/ 0 h 169333"/>
                  <a:gd name="connsiteX1" fmla="*/ 0 w 33867"/>
                  <a:gd name="connsiteY1" fmla="*/ 169333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67" h="169333">
                    <a:moveTo>
                      <a:pt x="33867" y="0"/>
                    </a:moveTo>
                    <a:lnTo>
                      <a:pt x="0" y="169333"/>
                    </a:ln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テキスト ボックス 37"/>
              <p:cNvSpPr txBox="1"/>
              <p:nvPr/>
            </p:nvSpPr>
            <p:spPr>
              <a:xfrm>
                <a:off x="5849479" y="1475671"/>
                <a:ext cx="494171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1"/>
                    </a:solidFill>
                  </a:rPr>
                  <a:t>RF</a:t>
                </a:r>
                <a:endParaRPr kumimoji="1" lang="ja-JP" altLang="en-US" sz="14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9" name="フリーフォーム 38"/>
              <p:cNvSpPr/>
              <p:nvPr/>
            </p:nvSpPr>
            <p:spPr>
              <a:xfrm>
                <a:off x="6361994" y="1678306"/>
                <a:ext cx="45719" cy="190499"/>
              </a:xfrm>
              <a:custGeom>
                <a:avLst/>
                <a:gdLst>
                  <a:gd name="connsiteX0" fmla="*/ 33867 w 33867"/>
                  <a:gd name="connsiteY0" fmla="*/ 0 h 169333"/>
                  <a:gd name="connsiteX1" fmla="*/ 0 w 33867"/>
                  <a:gd name="connsiteY1" fmla="*/ 169333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67" h="169333">
                    <a:moveTo>
                      <a:pt x="33867" y="0"/>
                    </a:moveTo>
                    <a:lnTo>
                      <a:pt x="0" y="169333"/>
                    </a:ln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0" name="平行四辺形 39"/>
              <p:cNvSpPr/>
              <p:nvPr/>
            </p:nvSpPr>
            <p:spPr>
              <a:xfrm>
                <a:off x="6060582" y="1858927"/>
                <a:ext cx="541866" cy="284198"/>
              </a:xfrm>
              <a:prstGeom prst="parallelogram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1" name="テキスト ボックス 40"/>
              <p:cNvSpPr txBox="1"/>
              <p:nvPr/>
            </p:nvSpPr>
            <p:spPr>
              <a:xfrm>
                <a:off x="5200650" y="1818571"/>
                <a:ext cx="1051561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6"/>
                    </a:solidFill>
                  </a:rPr>
                  <a:t>Baseband</a:t>
                </a:r>
                <a:endParaRPr kumimoji="1" lang="ja-JP" altLang="en-US" sz="14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42" name="フリーフォーム 41"/>
              <p:cNvSpPr/>
              <p:nvPr/>
            </p:nvSpPr>
            <p:spPr>
              <a:xfrm>
                <a:off x="5829300" y="1914525"/>
                <a:ext cx="514350" cy="628650"/>
              </a:xfrm>
              <a:custGeom>
                <a:avLst/>
                <a:gdLst>
                  <a:gd name="connsiteX0" fmla="*/ 0 w 514350"/>
                  <a:gd name="connsiteY0" fmla="*/ 628650 h 628650"/>
                  <a:gd name="connsiteX1" fmla="*/ 514350 w 514350"/>
                  <a:gd name="connsiteY1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50" h="628650">
                    <a:moveTo>
                      <a:pt x="0" y="628650"/>
                    </a:moveTo>
                    <a:lnTo>
                      <a:pt x="514350" y="0"/>
                    </a:lnTo>
                  </a:path>
                </a:pathLst>
              </a:custGeom>
              <a:noFill/>
              <a:ln>
                <a:solidFill>
                  <a:schemeClr val="tx2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3" name="テキスト ボックス 42"/>
              <p:cNvSpPr txBox="1"/>
              <p:nvPr/>
            </p:nvSpPr>
            <p:spPr>
              <a:xfrm>
                <a:off x="4733925" y="2513896"/>
                <a:ext cx="232409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RSRP measurement point</a:t>
                </a:r>
                <a:endParaRPr kumimoji="1" lang="ja-JP" altLang="en-US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46" name="フリーフォーム 45"/>
              <p:cNvSpPr/>
              <p:nvPr/>
            </p:nvSpPr>
            <p:spPr>
              <a:xfrm>
                <a:off x="5289947" y="1235237"/>
                <a:ext cx="1170411" cy="355492"/>
              </a:xfrm>
              <a:custGeom>
                <a:avLst/>
                <a:gdLst>
                  <a:gd name="connsiteX0" fmla="*/ 1168003 w 1170411"/>
                  <a:gd name="connsiteY0" fmla="*/ 31588 h 355492"/>
                  <a:gd name="connsiteX1" fmla="*/ 244078 w 1170411"/>
                  <a:gd name="connsiteY1" fmla="*/ 12538 h 355492"/>
                  <a:gd name="connsiteX2" fmla="*/ 25003 w 1170411"/>
                  <a:gd name="connsiteY2" fmla="*/ 107788 h 355492"/>
                  <a:gd name="connsiteX3" fmla="*/ 5953 w 1170411"/>
                  <a:gd name="connsiteY3" fmla="*/ 203038 h 355492"/>
                  <a:gd name="connsiteX4" fmla="*/ 34528 w 1170411"/>
                  <a:gd name="connsiteY4" fmla="*/ 298288 h 355492"/>
                  <a:gd name="connsiteX5" fmla="*/ 196453 w 1170411"/>
                  <a:gd name="connsiteY5" fmla="*/ 355438 h 355492"/>
                  <a:gd name="connsiteX6" fmla="*/ 501253 w 1170411"/>
                  <a:gd name="connsiteY6" fmla="*/ 288763 h 355492"/>
                  <a:gd name="connsiteX7" fmla="*/ 1168003 w 1170411"/>
                  <a:gd name="connsiteY7" fmla="*/ 31588 h 35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0411" h="355492">
                    <a:moveTo>
                      <a:pt x="1168003" y="31588"/>
                    </a:moveTo>
                    <a:cubicBezTo>
                      <a:pt x="1125141" y="-14449"/>
                      <a:pt x="434578" y="-162"/>
                      <a:pt x="244078" y="12538"/>
                    </a:cubicBezTo>
                    <a:cubicBezTo>
                      <a:pt x="53578" y="25238"/>
                      <a:pt x="64690" y="76038"/>
                      <a:pt x="25003" y="107788"/>
                    </a:cubicBezTo>
                    <a:cubicBezTo>
                      <a:pt x="-14685" y="139538"/>
                      <a:pt x="4365" y="171288"/>
                      <a:pt x="5953" y="203038"/>
                    </a:cubicBezTo>
                    <a:cubicBezTo>
                      <a:pt x="7541" y="234788"/>
                      <a:pt x="2778" y="272888"/>
                      <a:pt x="34528" y="298288"/>
                    </a:cubicBezTo>
                    <a:cubicBezTo>
                      <a:pt x="66278" y="323688"/>
                      <a:pt x="118666" y="357025"/>
                      <a:pt x="196453" y="355438"/>
                    </a:cubicBezTo>
                    <a:cubicBezTo>
                      <a:pt x="274240" y="353851"/>
                      <a:pt x="332978" y="339563"/>
                      <a:pt x="501253" y="288763"/>
                    </a:cubicBezTo>
                    <a:cubicBezTo>
                      <a:pt x="669528" y="237963"/>
                      <a:pt x="1210865" y="77625"/>
                      <a:pt x="1168003" y="3158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47" name="下カーブ矢印 46"/>
              <p:cNvSpPr/>
              <p:nvPr/>
            </p:nvSpPr>
            <p:spPr>
              <a:xfrm rot="21013450">
                <a:off x="1265609" y="1024003"/>
                <a:ext cx="4482347" cy="466725"/>
              </a:xfrm>
              <a:prstGeom prst="curvedDownArrow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テキスト ボックス 47"/>
              <p:cNvSpPr txBox="1"/>
              <p:nvPr/>
            </p:nvSpPr>
            <p:spPr>
              <a:xfrm rot="21023248">
                <a:off x="2851813" y="771736"/>
                <a:ext cx="141558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EIS uncertainty</a:t>
                </a:r>
                <a:endParaRPr kumimoji="1" lang="ja-JP" altLang="en-US" sz="14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  <p:sp>
            <p:nvSpPr>
              <p:cNvPr id="49" name="曲折矢印 48"/>
              <p:cNvSpPr/>
              <p:nvPr/>
            </p:nvSpPr>
            <p:spPr>
              <a:xfrm rot="1770687">
                <a:off x="5719732" y="1020258"/>
                <a:ext cx="714435" cy="207386"/>
              </a:xfrm>
              <a:prstGeom prst="bentArrow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>
                <a:solidFill>
                  <a:schemeClr val="accent2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0" name="テキスト ボックス 49"/>
              <p:cNvSpPr txBox="1"/>
              <p:nvPr/>
            </p:nvSpPr>
            <p:spPr>
              <a:xfrm>
                <a:off x="5467350" y="456496"/>
                <a:ext cx="1390649" cy="556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kumimoji="1" lang="en-US" altLang="ja-JP" sz="1200" dirty="0" smtClean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rPr>
                  <a:t>Antenna gain and beamforming gain uncertainty</a:t>
                </a:r>
                <a:endParaRPr kumimoji="1" lang="ja-JP" altLang="en-US" sz="1200" dirty="0">
                  <a:solidFill>
                    <a:schemeClr val="accent2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51" name="下カーブ矢印 50"/>
              <p:cNvSpPr/>
              <p:nvPr/>
            </p:nvSpPr>
            <p:spPr>
              <a:xfrm rot="6593356">
                <a:off x="6295899" y="1506665"/>
                <a:ext cx="844703" cy="332505"/>
              </a:xfrm>
              <a:prstGeom prst="curvedDownArrow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52" name="テキスト ボックス 51"/>
              <p:cNvSpPr txBox="1"/>
              <p:nvPr/>
            </p:nvSpPr>
            <p:spPr>
              <a:xfrm>
                <a:off x="6619875" y="1913821"/>
                <a:ext cx="1219200" cy="402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200"/>
                  </a:lnSpc>
                </a:pPr>
                <a:r>
                  <a:rPr kumimoji="1" lang="en-US" altLang="ja-JP" sz="1200" dirty="0" smtClean="0">
                    <a:solidFill>
                      <a:schemeClr val="accent4"/>
                    </a:solidFill>
                  </a:rPr>
                  <a:t>RSRP absolute uncertainty</a:t>
                </a:r>
                <a:endParaRPr kumimoji="1" lang="ja-JP" altLang="en-US" sz="1200" dirty="0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54" name="角丸四角形 53"/>
            <p:cNvSpPr/>
            <p:nvPr/>
          </p:nvSpPr>
          <p:spPr>
            <a:xfrm>
              <a:off x="380999" y="4656331"/>
              <a:ext cx="8220075" cy="705891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5" name="テキスト ボックス 54"/>
            <p:cNvSpPr txBox="1"/>
            <p:nvPr/>
          </p:nvSpPr>
          <p:spPr>
            <a:xfrm>
              <a:off x="523873" y="4684201"/>
              <a:ext cx="7943851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kumimoji="1" lang="en-US" altLang="ja-JP" sz="1400" dirty="0" smtClean="0">
                  <a:solidFill>
                    <a:schemeClr val="tx2"/>
                  </a:solidFill>
                </a:rPr>
                <a:t>Calibration procedure :</a:t>
              </a:r>
            </a:p>
            <a:p>
              <a:pPr marL="285750" indent="-2857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lang="en-US" altLang="ja-JP" sz="1400" dirty="0" smtClean="0">
                  <a:solidFill>
                    <a:schemeClr val="tx2"/>
                  </a:solidFill>
                </a:rPr>
                <a:t>Calibration is performed by using a calibration antenna with known gain values, following the same method used in UE RF measurements. (Refer to 5.2.1.3.1 and 5.2.3.3.1.</a:t>
              </a:r>
              <a:r>
                <a:rPr lang="ja-JP" altLang="en-US" sz="1400" dirty="0">
                  <a:solidFill>
                    <a:schemeClr val="tx2"/>
                  </a:solidFill>
                </a:rPr>
                <a:t> </a:t>
              </a:r>
              <a:r>
                <a:rPr lang="en-US" altLang="ja-JP" sz="1400" dirty="0" smtClean="0">
                  <a:solidFill>
                    <a:schemeClr val="tx2"/>
                  </a:solidFill>
                </a:rPr>
                <a:t>of TR38.810 [5].)</a:t>
              </a:r>
            </a:p>
          </p:txBody>
        </p:sp>
        <p:sp>
          <p:nvSpPr>
            <p:cNvPr id="2" name="テキスト ボックス 1"/>
            <p:cNvSpPr txBox="1"/>
            <p:nvPr/>
          </p:nvSpPr>
          <p:spPr>
            <a:xfrm>
              <a:off x="2449693" y="5339642"/>
              <a:ext cx="415431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Figure 3.1  RSRP uncertainty in UE-RF CAL</a:t>
              </a:r>
              <a:endParaRPr kumimoji="1" lang="ja-JP" altLang="en-US" sz="1600" dirty="0"/>
            </a:p>
          </p:txBody>
        </p:sp>
      </p:grpSp>
      <p:sp>
        <p:nvSpPr>
          <p:cNvPr id="3" name="テキスト ボックス 2"/>
          <p:cNvSpPr txBox="1"/>
          <p:nvPr/>
        </p:nvSpPr>
        <p:spPr>
          <a:xfrm>
            <a:off x="338667" y="553155"/>
            <a:ext cx="8331200" cy="25083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 smtClean="0"/>
              <a:t>RSRP uncertainty </a:t>
            </a:r>
            <a:r>
              <a:rPr lang="en-US" altLang="ja-JP" sz="1400" b="1" dirty="0"/>
              <a:t>in </a:t>
            </a:r>
            <a:r>
              <a:rPr lang="en-US" altLang="ja-JP" sz="1400" b="1" dirty="0" smtClean="0"/>
              <a:t>UE-RF </a:t>
            </a:r>
            <a:r>
              <a:rPr lang="en-US" altLang="ja-JP" sz="1400" b="1" dirty="0"/>
              <a:t>CAL </a:t>
            </a:r>
            <a:endParaRPr kumimoji="1" lang="en-US" altLang="ja-JP" sz="1400" dirty="0" smtClean="0"/>
          </a:p>
          <a:p>
            <a:r>
              <a:rPr kumimoji="1" lang="en-US" altLang="ja-JP" sz="1300" dirty="0" smtClean="0"/>
              <a:t>In </a:t>
            </a:r>
            <a:r>
              <a:rPr kumimoji="1" lang="en-US" altLang="ja-JP" sz="1300" dirty="0" err="1" smtClean="0"/>
              <a:t>signalling</a:t>
            </a:r>
            <a:r>
              <a:rPr kumimoji="1" lang="en-US" altLang="ja-JP" sz="1300" dirty="0" smtClean="0"/>
              <a:t> tests, as the measurement events take place in a DUT referring to RSRP absolute levels, the uncertainty we need to care about is the uncertainty of RSRP absolute level recognized by the DUT.  Since UE-RS CAL adjusts the absolute power levels, the RSRP uncertainty when using UE-RF CAL can be estimated as the summation of the following absolute uncertainties.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300" dirty="0" smtClean="0"/>
              <a:t>EIS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300" dirty="0" smtClean="0"/>
              <a:t>Antenna gain and beamforming gain uncertainty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kumimoji="1" lang="en-US" altLang="ja-JP" sz="1300" dirty="0" smtClean="0"/>
              <a:t>RSRP absolute uncertainty</a:t>
            </a:r>
          </a:p>
          <a:p>
            <a:r>
              <a:rPr kumimoji="1" lang="en-US" altLang="ja-JP" sz="1300" dirty="0" smtClean="0"/>
              <a:t>If we assume the minimum and the maximum UE-antenna gain as shown in Table 3.1, the RSRP uncertainty when using UE-RF CAL can be estimated as shown in Table 3.2. Here</a:t>
            </a:r>
            <a:r>
              <a:rPr lang="en-US" altLang="ja-JP" sz="1300" dirty="0"/>
              <a:t>, </a:t>
            </a:r>
            <a:r>
              <a:rPr lang="en-US" altLang="ja-JP" sz="1300" dirty="0" smtClean="0"/>
              <a:t>as </a:t>
            </a:r>
            <a:r>
              <a:rPr lang="en-US" altLang="ja-JP" sz="1300" dirty="0"/>
              <a:t>the “Antenna gain and beamforming gain uncertainty” and “RSRP absolute uncertainty” are not 95%-confidence-level uncertainty but the specified </a:t>
            </a:r>
            <a:r>
              <a:rPr lang="en-US" altLang="ja-JP" sz="1300" dirty="0" smtClean="0"/>
              <a:t>ranges, </a:t>
            </a:r>
            <a:r>
              <a:rPr lang="en-US" altLang="ja-JP" sz="1300" dirty="0"/>
              <a:t>the total uncertainty </a:t>
            </a:r>
            <a:r>
              <a:rPr lang="en-US" altLang="ja-JP" sz="1300" dirty="0" smtClean="0"/>
              <a:t>in Table 3.2 </a:t>
            </a:r>
            <a:r>
              <a:rPr lang="en-US" altLang="ja-JP" sz="1300" dirty="0"/>
              <a:t>is calculated by simple summation (not by RSS).</a:t>
            </a:r>
            <a:endParaRPr kumimoji="1" lang="ja-JP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4333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lang="en-US" altLang="ja-JP" sz="2600" dirty="0">
                <a:solidFill>
                  <a:srgbClr val="00B050"/>
                </a:solidFill>
              </a:rPr>
              <a:t>3. </a:t>
            </a:r>
            <a:r>
              <a:rPr lang="en-US" altLang="ja-JP" sz="2600" dirty="0" smtClean="0">
                <a:solidFill>
                  <a:srgbClr val="00B050"/>
                </a:solidFill>
              </a:rPr>
              <a:t>UE-RF CAL (</a:t>
            </a:r>
            <a:r>
              <a:rPr lang="en-US" altLang="ja-JP" sz="2600" dirty="0">
                <a:solidFill>
                  <a:srgbClr val="00B050"/>
                </a:solidFill>
              </a:rPr>
              <a:t>Cont’d</a:t>
            </a:r>
            <a:r>
              <a:rPr kumimoji="1" lang="en-US" altLang="ja-JP" sz="2600" dirty="0" smtClean="0">
                <a:solidFill>
                  <a:srgbClr val="00B050"/>
                </a:solidFill>
              </a:rPr>
              <a:t>)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935202"/>
              </p:ext>
            </p:extLst>
          </p:nvPr>
        </p:nvGraphicFramePr>
        <p:xfrm>
          <a:off x="376019" y="1135509"/>
          <a:ext cx="6096000" cy="1243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8322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 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Minimum UE-antenna gain condition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ＭＳ Ｐゴシック"/>
                        </a:rPr>
                        <a:t>Maximum UE-antenna gain condition</a:t>
                      </a:r>
                      <a:endParaRPr lang="ja-JP" sz="1200" dirty="0">
                        <a:solidFill>
                          <a:schemeClr val="bg1"/>
                        </a:solidFill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2101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Array size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4x1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8x2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2101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Array gain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6.0 dB (=10*log10(4x1) )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12.0 dB (= 10*log10(8x2) )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2101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Element gain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1.0 </a:t>
                      </a:r>
                      <a:r>
                        <a:rPr lang="en-US" sz="1200" dirty="0" err="1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dBi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5.0 dBi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  <a:tr h="210194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Total UE-antenna gain</a:t>
                      </a:r>
                      <a:endParaRPr lang="ja-JP" sz="120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7.0 </a:t>
                      </a:r>
                      <a:r>
                        <a:rPr lang="en-US" sz="1200" dirty="0" err="1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dBi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  <a:spcAft>
                          <a:spcPts val="600"/>
                        </a:spcAft>
                      </a:pPr>
                      <a:r>
                        <a:rPr lang="en-US" sz="1200" dirty="0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17.0 </a:t>
                      </a:r>
                      <a:r>
                        <a:rPr lang="en-US" sz="1200" dirty="0" err="1">
                          <a:solidFill>
                            <a:srgbClr val="1F497D"/>
                          </a:solidFill>
                          <a:effectLst/>
                          <a:latin typeface="Arial"/>
                          <a:ea typeface="ＭＳ Ｐゴシック"/>
                        </a:rPr>
                        <a:t>dBi</a:t>
                      </a:r>
                      <a:endParaRPr lang="ja-JP" sz="1200" dirty="0">
                        <a:effectLst/>
                        <a:latin typeface="Arial"/>
                        <a:ea typeface="ＭＳ Ｐゴシック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表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4718389"/>
                  </p:ext>
                </p:extLst>
              </p:nvPr>
            </p:nvGraphicFramePr>
            <p:xfrm>
              <a:off x="349624" y="3228752"/>
              <a:ext cx="8513355" cy="202387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53100"/>
                    <a:gridCol w="995354"/>
                    <a:gridCol w="995354"/>
                    <a:gridCol w="3569547"/>
                  </a:tblGrid>
                  <a:tr h="24363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Uncertainty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DFF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IFF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Note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</a:tr>
                  <a:tr h="24363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EIS uncertainty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[6.66]</a:t>
                          </a:r>
                          <a:endParaRPr lang="ja-JP" sz="110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[6.49]</a:t>
                          </a:r>
                          <a:endParaRPr lang="ja-JP" sz="110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See Table B.1.1.3-2 and Table B.1.3.3-2 of [5].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40962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Antenna gain and beamforming gain uncertainty 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[5]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[5]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28600" indent="-228600"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See Table 3.1.</a:t>
                          </a:r>
                        </a:p>
                        <a:p>
                          <a:pPr marL="228600" indent="-228600"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Could 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be bigger as much as beamforming gain </a:t>
                          </a: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uncertainty.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</a:tr>
                  <a:tr h="24363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RSRP absolute uncertainty 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See Table 10.1.3.1.1-1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and Table 10.1.5.1.1-1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of [4].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24417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Total </a:t>
                          </a: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RSRP uncertainty (</a:t>
                          </a:r>
                          <a14:m>
                            <m:oMath xmlns:m="http://schemas.openxmlformats.org/officeDocument/2006/math">
                              <m:sSub>
                                <m:sSubPr>
                                  <m:ctrlPr>
                                    <a:rPr kumimoji="1" lang="en-US" altLang="ja-JP" sz="1100" i="1" smtClean="0">
                                      <a:solidFill>
                                        <a:schemeClr val="tx2"/>
                                      </a:solidFill>
                                      <a:latin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kumimoji="1" lang="en-US" altLang="ja-JP" sz="1100" i="1" smtClean="0">
                                      <a:solidFill>
                                        <a:schemeClr val="tx2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∆</m:t>
                                  </m:r>
                                </m:e>
                                <m:sub>
                                  <m:r>
                                    <a:rPr kumimoji="1" lang="en-US" altLang="ja-JP" sz="1100" b="0" i="1" smtClean="0">
                                      <a:solidFill>
                                        <a:schemeClr val="tx2"/>
                                      </a:solidFill>
                                      <a:latin typeface="Cambria Math"/>
                                    </a:rPr>
                                    <m:t>𝑎𝑏𝑠</m:t>
                                  </m:r>
                                </m:sub>
                              </m:sSub>
                            </m:oMath>
                          </a14:m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) [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[17.66]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[17.49]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+mn-ea"/>
                            </a:rPr>
                            <a:t>Simple summation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+mn-ea"/>
                            </a:rPr>
                            <a:t> (not RSS) of uncertainty elements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Times New Roman"/>
                          </a:endParaRPr>
                        </a:p>
                      </a:txBody>
                      <a:tcPr/>
                    </a:tc>
                  </a:tr>
                  <a:tr h="243639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Minimum required dynamic range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[35.32]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[34.98]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 </a:t>
                          </a: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See section 6.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表 5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844718389"/>
                  </p:ext>
                </p:extLst>
              </p:nvPr>
            </p:nvGraphicFramePr>
            <p:xfrm>
              <a:off x="349624" y="3228752"/>
              <a:ext cx="8513355" cy="19952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953100"/>
                    <a:gridCol w="995354"/>
                    <a:gridCol w="995354"/>
                    <a:gridCol w="3569547"/>
                  </a:tblGrid>
                  <a:tr h="2758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Uncertainty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DFF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IFF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b="1" dirty="0">
                              <a:solidFill>
                                <a:schemeClr val="bg1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Note</a:t>
                          </a:r>
                          <a:endParaRPr lang="ja-JP" sz="1100" dirty="0">
                            <a:solidFill>
                              <a:schemeClr val="bg1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</a:tr>
                  <a:tr h="2758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EIS uncertainty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[6.66]</a:t>
                          </a:r>
                          <a:endParaRPr lang="ja-JP" sz="110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[6.49]</a:t>
                          </a:r>
                          <a:endParaRPr lang="ja-JP" sz="110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See Table B.1.1.3-2 and Table B.1.3.3-2 of [5</a:t>
                          </a:r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].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630365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Antenna gain and beamforming gain uncertainty 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[5]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[5]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228600" indent="-228600"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See Table 3.1.</a:t>
                          </a:r>
                        </a:p>
                        <a:p>
                          <a:pPr marL="228600" indent="-228600"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  <a:buFont typeface="Arial" panose="020B0604020202020204" pitchFamily="34" charset="0"/>
                            <a:buChar char="•"/>
                          </a:pP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Could 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be bigger as much as beamforming gain </a:t>
                          </a: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uncertainty.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</a:tr>
                  <a:tr h="275844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RSRP absolute uncertainty 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Symbol"/>
                              <a:ea typeface="ＭＳ Ｐゴシック"/>
                            </a:rPr>
                            <a:t>±</a:t>
                          </a: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See Table 10.1.3.1.1-1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and Table 10.1.5.1.1-1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 of [4].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</a:tr>
                  <a:tr h="275844">
                    <a:tc>
                      <a:txBody>
                        <a:bodyPr/>
                        <a:lstStyle/>
                        <a:p>
                          <a:endParaRPr lang="ja-JP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33333" r="-188041" b="-11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[17.66]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ＭＳ Ｐゴシック"/>
                            </a:rPr>
                            <a:t>[17.49]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/>
                            <a:ea typeface="ＭＳ Ｐゴシック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altLang="ja-JP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+mn-ea"/>
                            </a:rPr>
                            <a:t>Simple summation</a:t>
                          </a:r>
                          <a:r>
                            <a:rPr lang="en-US" altLang="ja-JP" sz="1100" baseline="0" dirty="0" smtClean="0">
                              <a:solidFill>
                                <a:schemeClr val="tx2"/>
                              </a:solidFill>
                              <a:effectLst/>
                              <a:latin typeface="Arial"/>
                              <a:ea typeface="+mn-ea"/>
                            </a:rPr>
                            <a:t> (not RSS) of uncertainty elements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Times New Roman"/>
                          </a:endParaRPr>
                        </a:p>
                      </a:txBody>
                      <a:tcPr/>
                    </a:tc>
                  </a:tr>
                  <a:tr h="261557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Minimum required dynamic range [dB]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[35.32]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[34.98]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0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US" sz="1100" dirty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 </a:t>
                          </a:r>
                          <a:r>
                            <a:rPr lang="en-US" sz="1100" dirty="0" smtClean="0">
                              <a:solidFill>
                                <a:schemeClr val="tx2"/>
                              </a:solidFill>
                              <a:effectLst/>
                              <a:latin typeface="Arial" panose="020B0604020202020204" pitchFamily="34" charset="0"/>
                              <a:ea typeface="ＭＳ Ｐゴシック"/>
                              <a:cs typeface="Arial" panose="020B0604020202020204" pitchFamily="34" charset="0"/>
                            </a:rPr>
                            <a:t>See section 6.</a:t>
                          </a:r>
                          <a:endParaRPr lang="ja-JP" sz="1100" dirty="0">
                            <a:solidFill>
                              <a:schemeClr val="tx2"/>
                            </a:solidFill>
                            <a:effectLst/>
                            <a:latin typeface="Arial" panose="020B0604020202020204" pitchFamily="34" charset="0"/>
                            <a:ea typeface="ＭＳ Ｐゴシック"/>
                            <a:cs typeface="Arial" panose="020B0604020202020204" pitchFamily="34" charset="0"/>
                          </a:endParaRPr>
                        </a:p>
                      </a:txBody>
                      <a:tcPr>
                        <a:solidFill>
                          <a:srgbClr val="FFFF66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7" name="テキスト ボックス 6"/>
          <p:cNvSpPr txBox="1"/>
          <p:nvPr/>
        </p:nvSpPr>
        <p:spPr>
          <a:xfrm>
            <a:off x="1997804" y="2964313"/>
            <a:ext cx="512515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3.2  RSRP uncertainty estimation in UE-RF CAL</a:t>
            </a:r>
            <a:endParaRPr kumimoji="1" lang="ja-JP" altLang="en-US" sz="14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995088" y="879184"/>
            <a:ext cx="59548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Table 3.1  Assumed Minimum and Maximum UE-antenna gain</a:t>
            </a:r>
            <a:endParaRPr kumimoji="1" lang="ja-JP" altLang="en-US" sz="1400" dirty="0"/>
          </a:p>
        </p:txBody>
      </p:sp>
      <p:sp>
        <p:nvSpPr>
          <p:cNvPr id="9" name="角丸四角形吹き出し 8"/>
          <p:cNvSpPr/>
          <p:nvPr/>
        </p:nvSpPr>
        <p:spPr>
          <a:xfrm>
            <a:off x="6956813" y="1703941"/>
            <a:ext cx="1792740" cy="465521"/>
          </a:xfrm>
          <a:prstGeom prst="wedgeRoundRectCallout">
            <a:avLst>
              <a:gd name="adj1" fmla="val -96700"/>
              <a:gd name="adj2" fmla="val 69386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6972374" y="1675038"/>
            <a:ext cx="20135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400" dirty="0" smtClean="0"/>
              <a:t>Uncertainty: +/-5dB</a:t>
            </a:r>
          </a:p>
          <a:p>
            <a:r>
              <a:rPr kumimoji="1" lang="en-US" altLang="ja-JP" sz="1400" dirty="0" smtClean="0"/>
              <a:t>= (17.0-7.0)/2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40584743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4. RSRP reporting CAL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494337" y="1822275"/>
            <a:ext cx="8107800" cy="4600995"/>
            <a:chOff x="494337" y="2048055"/>
            <a:chExt cx="8107800" cy="4600995"/>
          </a:xfrm>
        </p:grpSpPr>
        <p:grpSp>
          <p:nvGrpSpPr>
            <p:cNvPr id="98" name="グループ化 97"/>
            <p:cNvGrpSpPr/>
            <p:nvPr/>
          </p:nvGrpSpPr>
          <p:grpSpPr>
            <a:xfrm>
              <a:off x="1042109" y="2089375"/>
              <a:ext cx="7270045" cy="2223351"/>
              <a:chOff x="692150" y="666961"/>
              <a:chExt cx="7270045" cy="2223351"/>
            </a:xfrm>
          </p:grpSpPr>
          <p:grpSp>
            <p:nvGrpSpPr>
              <p:cNvPr id="47" name="グループ化 46"/>
              <p:cNvGrpSpPr/>
              <p:nvPr/>
            </p:nvGrpSpPr>
            <p:grpSpPr>
              <a:xfrm>
                <a:off x="2642604" y="1532245"/>
                <a:ext cx="587353" cy="432048"/>
                <a:chOff x="1392359" y="1196752"/>
                <a:chExt cx="587353" cy="432048"/>
              </a:xfrm>
            </p:grpSpPr>
            <p:sp>
              <p:nvSpPr>
                <p:cNvPr id="90" name="二等辺三角形 89"/>
                <p:cNvSpPr/>
                <p:nvPr/>
              </p:nvSpPr>
              <p:spPr>
                <a:xfrm rot="16200000">
                  <a:off x="1475656" y="1124744"/>
                  <a:ext cx="432048" cy="576064"/>
                </a:xfrm>
                <a:prstGeom prst="triangl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1" name="正方形/長方形 90"/>
                <p:cNvSpPr/>
                <p:nvPr/>
              </p:nvSpPr>
              <p:spPr>
                <a:xfrm>
                  <a:off x="1392359" y="1306901"/>
                  <a:ext cx="360040" cy="216024"/>
                </a:xfrm>
                <a:prstGeom prst="rect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48" name="正方形/長方形 47"/>
              <p:cNvSpPr/>
              <p:nvPr/>
            </p:nvSpPr>
            <p:spPr>
              <a:xfrm>
                <a:off x="692150" y="1862316"/>
                <a:ext cx="1049866" cy="722488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49" name="グループ化 48"/>
              <p:cNvGrpSpPr/>
              <p:nvPr/>
            </p:nvGrpSpPr>
            <p:grpSpPr>
              <a:xfrm>
                <a:off x="2300816" y="756004"/>
                <a:ext cx="428273" cy="2134308"/>
                <a:chOff x="2015066" y="936979"/>
                <a:chExt cx="428273" cy="2134308"/>
              </a:xfrm>
            </p:grpSpPr>
            <p:sp>
              <p:nvSpPr>
                <p:cNvPr id="82" name="二等辺三角形 81"/>
                <p:cNvSpPr/>
                <p:nvPr/>
              </p:nvSpPr>
              <p:spPr>
                <a:xfrm rot="5400000">
                  <a:off x="2104673" y="85795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3" name="二等辺三角形 82"/>
                <p:cNvSpPr/>
                <p:nvPr/>
              </p:nvSpPr>
              <p:spPr>
                <a:xfrm rot="5400000">
                  <a:off x="2094090" y="112324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4" name="二等辺三角形 83"/>
                <p:cNvSpPr/>
                <p:nvPr/>
              </p:nvSpPr>
              <p:spPr>
                <a:xfrm rot="5400000">
                  <a:off x="2094089" y="1394179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5" name="二等辺三角形 84"/>
                <p:cNvSpPr/>
                <p:nvPr/>
              </p:nvSpPr>
              <p:spPr>
                <a:xfrm rot="5400000">
                  <a:off x="2094795" y="1659469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6" name="二等辺三角形 85"/>
                <p:cNvSpPr/>
                <p:nvPr/>
              </p:nvSpPr>
              <p:spPr>
                <a:xfrm rot="5400000">
                  <a:off x="2104673" y="1931107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7" name="二等辺三角形 86"/>
                <p:cNvSpPr/>
                <p:nvPr/>
              </p:nvSpPr>
              <p:spPr>
                <a:xfrm rot="5400000">
                  <a:off x="2094090" y="2196397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8" name="二等辺三角形 87"/>
                <p:cNvSpPr/>
                <p:nvPr/>
              </p:nvSpPr>
              <p:spPr>
                <a:xfrm rot="5400000">
                  <a:off x="2094089" y="2467330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9" name="二等辺三角形 88"/>
                <p:cNvSpPr/>
                <p:nvPr/>
              </p:nvSpPr>
              <p:spPr>
                <a:xfrm rot="5400000">
                  <a:off x="2094795" y="2732620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50" name="テキスト ボックス 49"/>
              <p:cNvSpPr txBox="1"/>
              <p:nvPr/>
            </p:nvSpPr>
            <p:spPr>
              <a:xfrm>
                <a:off x="816328" y="2009071"/>
                <a:ext cx="778933" cy="383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SS</a:t>
                </a:r>
                <a:endParaRPr kumimoji="1" lang="ja-JP" altLang="en-US" dirty="0"/>
              </a:p>
            </p:txBody>
          </p:sp>
          <p:sp>
            <p:nvSpPr>
              <p:cNvPr id="51" name="テキスト ボックス 50"/>
              <p:cNvSpPr txBox="1"/>
              <p:nvPr/>
            </p:nvSpPr>
            <p:spPr>
              <a:xfrm>
                <a:off x="2673351" y="1946982"/>
                <a:ext cx="1337733" cy="4539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/>
                  <a:t>measurement antenna</a:t>
                </a:r>
                <a:endParaRPr kumimoji="1" lang="ja-JP" altLang="en-US" sz="1400" dirty="0"/>
              </a:p>
            </p:txBody>
          </p:sp>
          <p:grpSp>
            <p:nvGrpSpPr>
              <p:cNvPr id="52" name="グループ化 51"/>
              <p:cNvGrpSpPr/>
              <p:nvPr/>
            </p:nvGrpSpPr>
            <p:grpSpPr>
              <a:xfrm>
                <a:off x="7543095" y="750360"/>
                <a:ext cx="419100" cy="2134308"/>
                <a:chOff x="6941253" y="931335"/>
                <a:chExt cx="419100" cy="2134308"/>
              </a:xfrm>
            </p:grpSpPr>
            <p:sp>
              <p:nvSpPr>
                <p:cNvPr id="74" name="二等辺三角形 73"/>
                <p:cNvSpPr/>
                <p:nvPr/>
              </p:nvSpPr>
              <p:spPr>
                <a:xfrm rot="16200000" flipH="1">
                  <a:off x="7021687" y="852312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5" name="二等辺三角形 74"/>
                <p:cNvSpPr/>
                <p:nvPr/>
              </p:nvSpPr>
              <p:spPr>
                <a:xfrm rot="16200000" flipH="1">
                  <a:off x="7020981" y="1117602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6" name="二等辺三角形 75"/>
                <p:cNvSpPr/>
                <p:nvPr/>
              </p:nvSpPr>
              <p:spPr>
                <a:xfrm rot="16200000" flipH="1">
                  <a:off x="7020982" y="1388535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7" name="二等辺三角形 76"/>
                <p:cNvSpPr/>
                <p:nvPr/>
              </p:nvSpPr>
              <p:spPr>
                <a:xfrm rot="16200000" flipH="1">
                  <a:off x="7020276" y="1653825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8" name="二等辺三角形 77"/>
                <p:cNvSpPr/>
                <p:nvPr/>
              </p:nvSpPr>
              <p:spPr>
                <a:xfrm rot="16200000" flipH="1">
                  <a:off x="7021687" y="1925463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79" name="二等辺三角形 78"/>
                <p:cNvSpPr/>
                <p:nvPr/>
              </p:nvSpPr>
              <p:spPr>
                <a:xfrm rot="16200000" flipH="1">
                  <a:off x="7020981" y="2190753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0" name="二等辺三角形 79"/>
                <p:cNvSpPr/>
                <p:nvPr/>
              </p:nvSpPr>
              <p:spPr>
                <a:xfrm rot="16200000" flipH="1">
                  <a:off x="7020982" y="246168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1" name="二等辺三角形 80"/>
                <p:cNvSpPr/>
                <p:nvPr/>
              </p:nvSpPr>
              <p:spPr>
                <a:xfrm rot="16200000" flipH="1">
                  <a:off x="7020276" y="2726976"/>
                  <a:ext cx="259644" cy="417689"/>
                </a:xfrm>
                <a:prstGeom prst="triangl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53" name="平行四辺形 52"/>
              <p:cNvSpPr/>
              <p:nvPr/>
            </p:nvSpPr>
            <p:spPr>
              <a:xfrm>
                <a:off x="5625398" y="1173691"/>
                <a:ext cx="1535288" cy="1219200"/>
              </a:xfrm>
              <a:prstGeom prst="parallelogram">
                <a:avLst/>
              </a:prstGeom>
              <a:solidFill>
                <a:srgbClr val="FFFF66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4" name="フリーフォーム 53"/>
              <p:cNvSpPr/>
              <p:nvPr/>
            </p:nvSpPr>
            <p:spPr>
              <a:xfrm>
                <a:off x="1742017" y="1749427"/>
                <a:ext cx="903111" cy="451555"/>
              </a:xfrm>
              <a:custGeom>
                <a:avLst/>
                <a:gdLst>
                  <a:gd name="connsiteX0" fmla="*/ 0 w 903111"/>
                  <a:gd name="connsiteY0" fmla="*/ 451555 h 451555"/>
                  <a:gd name="connsiteX1" fmla="*/ 327377 w 903111"/>
                  <a:gd name="connsiteY1" fmla="*/ 406400 h 451555"/>
                  <a:gd name="connsiteX2" fmla="*/ 237066 w 903111"/>
                  <a:gd name="connsiteY2" fmla="*/ 214489 h 451555"/>
                  <a:gd name="connsiteX3" fmla="*/ 282222 w 903111"/>
                  <a:gd name="connsiteY3" fmla="*/ 101600 h 451555"/>
                  <a:gd name="connsiteX4" fmla="*/ 903111 w 903111"/>
                  <a:gd name="connsiteY4" fmla="*/ 0 h 4515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03111" h="451555">
                    <a:moveTo>
                      <a:pt x="0" y="451555"/>
                    </a:moveTo>
                    <a:cubicBezTo>
                      <a:pt x="143933" y="448733"/>
                      <a:pt x="287866" y="445911"/>
                      <a:pt x="327377" y="406400"/>
                    </a:cubicBezTo>
                    <a:cubicBezTo>
                      <a:pt x="366888" y="366889"/>
                      <a:pt x="244592" y="265289"/>
                      <a:pt x="237066" y="214489"/>
                    </a:cubicBezTo>
                    <a:cubicBezTo>
                      <a:pt x="229540" y="163689"/>
                      <a:pt x="171214" y="137348"/>
                      <a:pt x="282222" y="101600"/>
                    </a:cubicBezTo>
                    <a:cubicBezTo>
                      <a:pt x="393230" y="65852"/>
                      <a:pt x="648170" y="32926"/>
                      <a:pt x="903111" y="0"/>
                    </a:cubicBezTo>
                  </a:path>
                </a:pathLst>
              </a:custGeom>
              <a:noFill/>
              <a:ln w="3810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5" name="テキスト ボックス 54"/>
              <p:cNvSpPr txBox="1"/>
              <p:nvPr/>
            </p:nvSpPr>
            <p:spPr>
              <a:xfrm>
                <a:off x="6161621" y="851958"/>
                <a:ext cx="778933" cy="383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dirty="0" smtClean="0"/>
                  <a:t>DUT</a:t>
                </a:r>
                <a:endParaRPr kumimoji="1" lang="ja-JP" altLang="en-US" dirty="0"/>
              </a:p>
            </p:txBody>
          </p:sp>
          <p:sp>
            <p:nvSpPr>
              <p:cNvPr id="56" name="平行四辺形 55"/>
              <p:cNvSpPr/>
              <p:nvPr/>
            </p:nvSpPr>
            <p:spPr>
              <a:xfrm>
                <a:off x="6155974" y="1230136"/>
                <a:ext cx="711200" cy="101599"/>
              </a:xfrm>
              <a:prstGeom prst="parallelogram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7" name="フリーフォーム 56"/>
              <p:cNvSpPr/>
              <p:nvPr/>
            </p:nvSpPr>
            <p:spPr>
              <a:xfrm>
                <a:off x="3266017" y="1373505"/>
                <a:ext cx="2468033" cy="353342"/>
              </a:xfrm>
              <a:custGeom>
                <a:avLst/>
                <a:gdLst>
                  <a:gd name="connsiteX0" fmla="*/ 0 w 2833511"/>
                  <a:gd name="connsiteY0" fmla="*/ 440266 h 440266"/>
                  <a:gd name="connsiteX1" fmla="*/ 2833511 w 2833511"/>
                  <a:gd name="connsiteY1" fmla="*/ 0 h 4402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833511" h="440266">
                    <a:moveTo>
                      <a:pt x="0" y="440266"/>
                    </a:moveTo>
                    <a:lnTo>
                      <a:pt x="2833511" y="0"/>
                    </a:lnTo>
                  </a:path>
                </a:pathLst>
              </a:custGeom>
              <a:noFill/>
              <a:ln>
                <a:solidFill>
                  <a:srgbClr val="FF0000"/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8" name="テキスト ボックス 57"/>
              <p:cNvSpPr txBox="1"/>
              <p:nvPr/>
            </p:nvSpPr>
            <p:spPr>
              <a:xfrm>
                <a:off x="5011279" y="1148011"/>
                <a:ext cx="1337733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2"/>
                    </a:solidFill>
                  </a:rPr>
                  <a:t>array antenna</a:t>
                </a:r>
                <a:endParaRPr kumimoji="1" lang="ja-JP" altLang="en-US" sz="1400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59" name="平行四辺形 58"/>
              <p:cNvSpPr/>
              <p:nvPr/>
            </p:nvSpPr>
            <p:spPr>
              <a:xfrm>
                <a:off x="6167262" y="1523647"/>
                <a:ext cx="541866" cy="146756"/>
              </a:xfrm>
              <a:prstGeom prst="parallelogram">
                <a:avLst/>
              </a:prstGeom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0" name="フリーフォーム 59"/>
              <p:cNvSpPr/>
              <p:nvPr/>
            </p:nvSpPr>
            <p:spPr>
              <a:xfrm>
                <a:off x="6438194" y="1343026"/>
                <a:ext cx="45719" cy="190499"/>
              </a:xfrm>
              <a:custGeom>
                <a:avLst/>
                <a:gdLst>
                  <a:gd name="connsiteX0" fmla="*/ 33867 w 33867"/>
                  <a:gd name="connsiteY0" fmla="*/ 0 h 169333"/>
                  <a:gd name="connsiteX1" fmla="*/ 0 w 33867"/>
                  <a:gd name="connsiteY1" fmla="*/ 169333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67" h="169333">
                    <a:moveTo>
                      <a:pt x="33867" y="0"/>
                    </a:moveTo>
                    <a:lnTo>
                      <a:pt x="0" y="169333"/>
                    </a:ln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1" name="テキスト ボックス 60"/>
              <p:cNvSpPr txBox="1"/>
              <p:nvPr/>
            </p:nvSpPr>
            <p:spPr>
              <a:xfrm>
                <a:off x="5849479" y="1475671"/>
                <a:ext cx="494171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1"/>
                    </a:solidFill>
                  </a:rPr>
                  <a:t>RF</a:t>
                </a:r>
                <a:endParaRPr kumimoji="1" lang="ja-JP" altLang="en-US" sz="1400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62" name="フリーフォーム 61"/>
              <p:cNvSpPr/>
              <p:nvPr/>
            </p:nvSpPr>
            <p:spPr>
              <a:xfrm>
                <a:off x="6361994" y="1678306"/>
                <a:ext cx="45719" cy="190499"/>
              </a:xfrm>
              <a:custGeom>
                <a:avLst/>
                <a:gdLst>
                  <a:gd name="connsiteX0" fmla="*/ 33867 w 33867"/>
                  <a:gd name="connsiteY0" fmla="*/ 0 h 169333"/>
                  <a:gd name="connsiteX1" fmla="*/ 0 w 33867"/>
                  <a:gd name="connsiteY1" fmla="*/ 169333 h 169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3867" h="169333">
                    <a:moveTo>
                      <a:pt x="33867" y="0"/>
                    </a:moveTo>
                    <a:lnTo>
                      <a:pt x="0" y="169333"/>
                    </a:lnTo>
                  </a:path>
                </a:pathLst>
              </a:custGeom>
              <a:noFill/>
              <a:ln>
                <a:solidFill>
                  <a:schemeClr val="accent4">
                    <a:lumMod val="75000"/>
                  </a:schemeClr>
                </a:solidFill>
                <a:tailEnd type="stealth" w="lg" len="lg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3" name="平行四辺形 62"/>
              <p:cNvSpPr/>
              <p:nvPr/>
            </p:nvSpPr>
            <p:spPr>
              <a:xfrm>
                <a:off x="6060582" y="1858927"/>
                <a:ext cx="541866" cy="284198"/>
              </a:xfrm>
              <a:prstGeom prst="parallelogram">
                <a:avLst/>
              </a:prstGeom>
              <a:solidFill>
                <a:schemeClr val="accent6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4" name="テキスト ボックス 63"/>
              <p:cNvSpPr txBox="1"/>
              <p:nvPr/>
            </p:nvSpPr>
            <p:spPr>
              <a:xfrm>
                <a:off x="5200650" y="1818571"/>
                <a:ext cx="1051561" cy="274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accent6"/>
                    </a:solidFill>
                  </a:rPr>
                  <a:t>Baseband</a:t>
                </a:r>
                <a:endParaRPr kumimoji="1" lang="ja-JP" altLang="en-US" sz="1400" dirty="0">
                  <a:solidFill>
                    <a:schemeClr val="accent6"/>
                  </a:solidFill>
                </a:endParaRPr>
              </a:p>
            </p:txBody>
          </p:sp>
          <p:sp>
            <p:nvSpPr>
              <p:cNvPr id="65" name="フリーフォーム 64"/>
              <p:cNvSpPr/>
              <p:nvPr/>
            </p:nvSpPr>
            <p:spPr>
              <a:xfrm>
                <a:off x="5829300" y="1914525"/>
                <a:ext cx="514350" cy="628650"/>
              </a:xfrm>
              <a:custGeom>
                <a:avLst/>
                <a:gdLst>
                  <a:gd name="connsiteX0" fmla="*/ 0 w 514350"/>
                  <a:gd name="connsiteY0" fmla="*/ 628650 h 628650"/>
                  <a:gd name="connsiteX1" fmla="*/ 514350 w 514350"/>
                  <a:gd name="connsiteY1" fmla="*/ 0 h 628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14350" h="628650">
                    <a:moveTo>
                      <a:pt x="0" y="628650"/>
                    </a:moveTo>
                    <a:lnTo>
                      <a:pt x="514350" y="0"/>
                    </a:lnTo>
                  </a:path>
                </a:pathLst>
              </a:custGeom>
              <a:noFill/>
              <a:ln>
                <a:solidFill>
                  <a:schemeClr val="tx2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6" name="テキスト ボックス 65"/>
              <p:cNvSpPr txBox="1"/>
              <p:nvPr/>
            </p:nvSpPr>
            <p:spPr>
              <a:xfrm>
                <a:off x="4733925" y="2513896"/>
                <a:ext cx="2324099" cy="2718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RSRP measurement point</a:t>
                </a:r>
                <a:endParaRPr kumimoji="1" lang="ja-JP" altLang="en-US" sz="1400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67" name="フリーフォーム 66"/>
              <p:cNvSpPr/>
              <p:nvPr/>
            </p:nvSpPr>
            <p:spPr>
              <a:xfrm>
                <a:off x="5289947" y="1235237"/>
                <a:ext cx="1170411" cy="355492"/>
              </a:xfrm>
              <a:custGeom>
                <a:avLst/>
                <a:gdLst>
                  <a:gd name="connsiteX0" fmla="*/ 1168003 w 1170411"/>
                  <a:gd name="connsiteY0" fmla="*/ 31588 h 355492"/>
                  <a:gd name="connsiteX1" fmla="*/ 244078 w 1170411"/>
                  <a:gd name="connsiteY1" fmla="*/ 12538 h 355492"/>
                  <a:gd name="connsiteX2" fmla="*/ 25003 w 1170411"/>
                  <a:gd name="connsiteY2" fmla="*/ 107788 h 355492"/>
                  <a:gd name="connsiteX3" fmla="*/ 5953 w 1170411"/>
                  <a:gd name="connsiteY3" fmla="*/ 203038 h 355492"/>
                  <a:gd name="connsiteX4" fmla="*/ 34528 w 1170411"/>
                  <a:gd name="connsiteY4" fmla="*/ 298288 h 355492"/>
                  <a:gd name="connsiteX5" fmla="*/ 196453 w 1170411"/>
                  <a:gd name="connsiteY5" fmla="*/ 355438 h 355492"/>
                  <a:gd name="connsiteX6" fmla="*/ 501253 w 1170411"/>
                  <a:gd name="connsiteY6" fmla="*/ 288763 h 355492"/>
                  <a:gd name="connsiteX7" fmla="*/ 1168003 w 1170411"/>
                  <a:gd name="connsiteY7" fmla="*/ 31588 h 355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70411" h="355492">
                    <a:moveTo>
                      <a:pt x="1168003" y="31588"/>
                    </a:moveTo>
                    <a:cubicBezTo>
                      <a:pt x="1125141" y="-14449"/>
                      <a:pt x="434578" y="-162"/>
                      <a:pt x="244078" y="12538"/>
                    </a:cubicBezTo>
                    <a:cubicBezTo>
                      <a:pt x="53578" y="25238"/>
                      <a:pt x="64690" y="76038"/>
                      <a:pt x="25003" y="107788"/>
                    </a:cubicBezTo>
                    <a:cubicBezTo>
                      <a:pt x="-14685" y="139538"/>
                      <a:pt x="4365" y="171288"/>
                      <a:pt x="5953" y="203038"/>
                    </a:cubicBezTo>
                    <a:cubicBezTo>
                      <a:pt x="7541" y="234788"/>
                      <a:pt x="2778" y="272888"/>
                      <a:pt x="34528" y="298288"/>
                    </a:cubicBezTo>
                    <a:cubicBezTo>
                      <a:pt x="66278" y="323688"/>
                      <a:pt x="118666" y="357025"/>
                      <a:pt x="196453" y="355438"/>
                    </a:cubicBezTo>
                    <a:cubicBezTo>
                      <a:pt x="274240" y="353851"/>
                      <a:pt x="332978" y="339563"/>
                      <a:pt x="501253" y="288763"/>
                    </a:cubicBezTo>
                    <a:cubicBezTo>
                      <a:pt x="669528" y="237963"/>
                      <a:pt x="1210865" y="77625"/>
                      <a:pt x="1168003" y="31588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68" name="下カーブ矢印 67"/>
              <p:cNvSpPr/>
              <p:nvPr/>
            </p:nvSpPr>
            <p:spPr>
              <a:xfrm>
                <a:off x="1465634" y="919228"/>
                <a:ext cx="5211391" cy="976247"/>
              </a:xfrm>
              <a:prstGeom prst="curvedDownArrow">
                <a:avLst/>
              </a:prstGeom>
              <a:solidFill>
                <a:schemeClr val="accent3">
                  <a:alpha val="32000"/>
                </a:schemeClr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69" name="テキスト ボックス 68"/>
              <p:cNvSpPr txBox="1"/>
              <p:nvPr/>
            </p:nvSpPr>
            <p:spPr>
              <a:xfrm>
                <a:off x="2771775" y="666961"/>
                <a:ext cx="329565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>
                    <a:solidFill>
                      <a:schemeClr val="accent3">
                        <a:lumMod val="75000"/>
                      </a:schemeClr>
                    </a:solidFill>
                  </a:rPr>
                  <a:t>stable uncertainty + variable uncertainty</a:t>
                </a:r>
                <a:endParaRPr kumimoji="1" lang="ja-JP" altLang="en-US" sz="1400" dirty="0">
                  <a:solidFill>
                    <a:schemeClr val="accent3">
                      <a:lumMod val="75000"/>
                    </a:schemeClr>
                  </a:solidFill>
                </a:endParaRPr>
              </a:p>
            </p:txBody>
          </p:sp>
        </p:grpSp>
        <p:sp>
          <p:nvSpPr>
            <p:cNvPr id="93" name="角丸四角形 92"/>
            <p:cNvSpPr/>
            <p:nvPr/>
          </p:nvSpPr>
          <p:spPr>
            <a:xfrm>
              <a:off x="518940" y="4475706"/>
              <a:ext cx="8083197" cy="1857375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2" name="テキスト ボックス 91"/>
            <p:cNvSpPr txBox="1"/>
            <p:nvPr/>
          </p:nvSpPr>
          <p:spPr>
            <a:xfrm>
              <a:off x="652256" y="4554468"/>
              <a:ext cx="7938591" cy="1604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400"/>
                </a:lnSpc>
              </a:pPr>
              <a:r>
                <a:rPr kumimoji="1" lang="en-US" altLang="ja-JP" sz="1400" dirty="0" smtClean="0">
                  <a:solidFill>
                    <a:schemeClr val="tx2"/>
                  </a:solidFill>
                </a:rPr>
                <a:t>Calibration procedure :</a:t>
              </a:r>
            </a:p>
            <a:p>
              <a:pPr marL="342900" indent="-342900">
                <a:lnSpc>
                  <a:spcPts val="1400"/>
                </a:lnSpc>
                <a:buFont typeface="+mj-lt"/>
                <a:buAutoNum type="arabicPeriod"/>
              </a:pPr>
              <a:r>
                <a:rPr kumimoji="1" lang="en-US" altLang="ja-JP" sz="1400" dirty="0" smtClean="0">
                  <a:solidFill>
                    <a:schemeClr val="tx2"/>
                  </a:solidFill>
                </a:rPr>
                <a:t>Establish connection between SS and DUT.</a:t>
              </a:r>
            </a:p>
            <a:p>
              <a:pPr marL="342900" indent="-342900">
                <a:lnSpc>
                  <a:spcPts val="1400"/>
                </a:lnSpc>
                <a:buFont typeface="+mj-lt"/>
                <a:buAutoNum type="arabicPeriod"/>
              </a:pPr>
              <a:r>
                <a:rPr lang="en-US" altLang="ja-JP" sz="1400" dirty="0" smtClean="0">
                  <a:solidFill>
                    <a:schemeClr val="tx2"/>
                  </a:solidFill>
                </a:rPr>
                <a:t>Adjust angle between measurement antenna and DUT to have Rx-beam peak.</a:t>
              </a:r>
              <a:endParaRPr kumimoji="1" lang="en-US" altLang="ja-JP" sz="1400" dirty="0" smtClean="0">
                <a:solidFill>
                  <a:schemeClr val="tx2"/>
                </a:solidFill>
              </a:endParaRPr>
            </a:p>
            <a:p>
              <a:pPr marL="342900" indent="-342900">
                <a:lnSpc>
                  <a:spcPts val="1400"/>
                </a:lnSpc>
                <a:buFont typeface="+mj-lt"/>
                <a:buAutoNum type="arabicPeriod"/>
              </a:pPr>
              <a:r>
                <a:rPr kumimoji="1" lang="en-US" altLang="ja-JP" sz="1400" dirty="0" smtClean="0">
                  <a:solidFill>
                    <a:schemeClr val="tx2"/>
                  </a:solidFill>
                </a:rPr>
                <a:t>Get an RSRP measurement report from DUT, where the reported level is denoted as 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X</a:t>
              </a:r>
              <a:r>
                <a:rPr kumimoji="1" lang="en-US" altLang="ja-JP" sz="1400" baseline="-25000" dirty="0" err="1" smtClean="0">
                  <a:solidFill>
                    <a:schemeClr val="tx2"/>
                  </a:solidFill>
                </a:rPr>
                <a:t>ref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 [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dBm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], while transmitting DL-signal with the power setting X</a:t>
              </a:r>
              <a:r>
                <a:rPr kumimoji="1" lang="en-US" altLang="ja-JP" sz="1400" baseline="-25000" dirty="0" smtClean="0">
                  <a:solidFill>
                    <a:schemeClr val="tx2"/>
                  </a:solidFill>
                </a:rPr>
                <a:t>set0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 [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dBm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] from SS.</a:t>
              </a:r>
            </a:p>
            <a:p>
              <a:pPr>
                <a:lnSpc>
                  <a:spcPts val="1400"/>
                </a:lnSpc>
              </a:pPr>
              <a:endParaRPr kumimoji="1" lang="en-US" altLang="ja-JP" sz="1400" dirty="0" smtClean="0">
                <a:solidFill>
                  <a:schemeClr val="tx2"/>
                </a:solidFill>
              </a:endParaRPr>
            </a:p>
            <a:p>
              <a:pPr>
                <a:lnSpc>
                  <a:spcPts val="1400"/>
                </a:lnSpc>
              </a:pPr>
              <a:r>
                <a:rPr lang="en-US" altLang="ja-JP" sz="1400" dirty="0" smtClean="0">
                  <a:solidFill>
                    <a:schemeClr val="tx2"/>
                  </a:solidFill>
                </a:rPr>
                <a:t>Calibrated signal transmission:</a:t>
              </a:r>
              <a:endParaRPr lang="en-US" altLang="ja-JP" sz="1400" dirty="0">
                <a:solidFill>
                  <a:schemeClr val="tx2"/>
                </a:solidFill>
              </a:endParaRPr>
            </a:p>
            <a:p>
              <a:pPr marL="285750" indent="-285750">
                <a:lnSpc>
                  <a:spcPts val="1400"/>
                </a:lnSpc>
                <a:buFont typeface="Arial" panose="020B0604020202020204" pitchFamily="34" charset="0"/>
                <a:buChar char="•"/>
              </a:pPr>
              <a:r>
                <a:rPr kumimoji="1" lang="en-US" altLang="ja-JP" sz="1400" dirty="0" smtClean="0">
                  <a:solidFill>
                    <a:schemeClr val="tx2"/>
                  </a:solidFill>
                </a:rPr>
                <a:t>When the target RSRP level is 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X</a:t>
              </a:r>
              <a:r>
                <a:rPr kumimoji="1" lang="en-US" altLang="ja-JP" sz="1400" baseline="-25000" dirty="0" err="1" smtClean="0">
                  <a:solidFill>
                    <a:schemeClr val="tx2"/>
                  </a:solidFill>
                </a:rPr>
                <a:t>t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 [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dBm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], transmit DL-signal with the power setting 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X</a:t>
              </a:r>
              <a:r>
                <a:rPr kumimoji="1" lang="en-US" altLang="ja-JP" sz="1400" baseline="-25000" dirty="0" err="1" smtClean="0">
                  <a:solidFill>
                    <a:schemeClr val="tx2"/>
                  </a:solidFill>
                </a:rPr>
                <a:t>set_t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 [</a:t>
              </a:r>
              <a:r>
                <a:rPr kumimoji="1" lang="en-US" altLang="ja-JP" sz="1400" dirty="0" err="1" smtClean="0">
                  <a:solidFill>
                    <a:schemeClr val="tx2"/>
                  </a:solidFill>
                </a:rPr>
                <a:t>dBm</a:t>
              </a:r>
              <a:r>
                <a:rPr kumimoji="1" lang="en-US" altLang="ja-JP" sz="1400" dirty="0" smtClean="0">
                  <a:solidFill>
                    <a:schemeClr val="tx2"/>
                  </a:solidFill>
                </a:rPr>
                <a:t>] from SS.</a:t>
              </a:r>
            </a:p>
            <a:p>
              <a:pPr lvl="1">
                <a:lnSpc>
                  <a:spcPts val="1400"/>
                </a:lnSpc>
              </a:pPr>
              <a:r>
                <a:rPr lang="en-US" altLang="ja-JP" sz="1400" dirty="0" err="1">
                  <a:solidFill>
                    <a:schemeClr val="tx2"/>
                  </a:solidFill>
                </a:rPr>
                <a:t>X</a:t>
              </a:r>
              <a:r>
                <a:rPr lang="en-US" altLang="ja-JP" sz="1400" baseline="-25000" dirty="0" err="1">
                  <a:solidFill>
                    <a:schemeClr val="tx2"/>
                  </a:solidFill>
                </a:rPr>
                <a:t>set_t</a:t>
              </a:r>
              <a:r>
                <a:rPr lang="en-US" altLang="ja-JP" sz="1400" dirty="0" smtClean="0">
                  <a:solidFill>
                    <a:schemeClr val="tx2"/>
                  </a:solidFill>
                </a:rPr>
                <a:t> = </a:t>
              </a:r>
              <a:r>
                <a:rPr lang="en-US" altLang="ja-JP" sz="1400" dirty="0">
                  <a:solidFill>
                    <a:schemeClr val="tx2"/>
                  </a:solidFill>
                </a:rPr>
                <a:t>X</a:t>
              </a:r>
              <a:r>
                <a:rPr lang="en-US" altLang="ja-JP" sz="1400" baseline="-25000" dirty="0">
                  <a:solidFill>
                    <a:schemeClr val="tx2"/>
                  </a:solidFill>
                </a:rPr>
                <a:t>set0</a:t>
              </a:r>
              <a:r>
                <a:rPr lang="en-US" altLang="ja-JP" sz="1400" dirty="0">
                  <a:solidFill>
                    <a:schemeClr val="tx2"/>
                  </a:solidFill>
                </a:rPr>
                <a:t> + (</a:t>
              </a:r>
              <a:r>
                <a:rPr lang="en-US" altLang="ja-JP" sz="1400" dirty="0" err="1">
                  <a:solidFill>
                    <a:schemeClr val="tx2"/>
                  </a:solidFill>
                </a:rPr>
                <a:t>X</a:t>
              </a:r>
              <a:r>
                <a:rPr lang="en-US" altLang="ja-JP" sz="1400" baseline="-25000" dirty="0" err="1">
                  <a:solidFill>
                    <a:schemeClr val="tx2"/>
                  </a:solidFill>
                </a:rPr>
                <a:t>t</a:t>
              </a:r>
              <a:r>
                <a:rPr lang="en-US" altLang="ja-JP" sz="1400" dirty="0">
                  <a:solidFill>
                    <a:schemeClr val="tx2"/>
                  </a:solidFill>
                </a:rPr>
                <a:t> – </a:t>
              </a:r>
              <a:r>
                <a:rPr lang="en-US" altLang="ja-JP" sz="1400" dirty="0" err="1">
                  <a:solidFill>
                    <a:schemeClr val="tx2"/>
                  </a:solidFill>
                </a:rPr>
                <a:t>X</a:t>
              </a:r>
              <a:r>
                <a:rPr lang="en-US" altLang="ja-JP" sz="1400" baseline="-25000" dirty="0" err="1">
                  <a:solidFill>
                    <a:schemeClr val="tx2"/>
                  </a:solidFill>
                </a:rPr>
                <a:t>ref</a:t>
              </a:r>
              <a:r>
                <a:rPr lang="en-US" altLang="ja-JP" sz="1400" dirty="0" smtClean="0">
                  <a:solidFill>
                    <a:schemeClr val="tx2"/>
                  </a:solidFill>
                </a:rPr>
                <a:t>)	(1)</a:t>
              </a:r>
              <a:endParaRPr kumimoji="1" lang="ja-JP" altLang="en-US" sz="1400" dirty="0">
                <a:solidFill>
                  <a:schemeClr val="tx2"/>
                </a:solidFill>
              </a:endParaRPr>
            </a:p>
          </p:txBody>
        </p:sp>
        <p:sp>
          <p:nvSpPr>
            <p:cNvPr id="2" name="角丸四角形吹き出し 1"/>
            <p:cNvSpPr/>
            <p:nvPr/>
          </p:nvSpPr>
          <p:spPr>
            <a:xfrm>
              <a:off x="494337" y="2048055"/>
              <a:ext cx="1790299" cy="924025"/>
            </a:xfrm>
            <a:prstGeom prst="wedgeRoundRectCallout">
              <a:avLst>
                <a:gd name="adj1" fmla="val 98860"/>
                <a:gd name="adj2" fmla="val -27935"/>
                <a:gd name="adj3" fmla="val 16667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テキスト ボックス 69"/>
            <p:cNvSpPr txBox="1"/>
            <p:nvPr/>
          </p:nvSpPr>
          <p:spPr>
            <a:xfrm>
              <a:off x="519136" y="2087630"/>
              <a:ext cx="1726999" cy="8639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altLang="ja-JP" sz="1200" dirty="0" smtClean="0"/>
                <a:t>The level uncertainties between SS and DUT can be categorized into stable and variable uncertainties.</a:t>
              </a:r>
              <a:endParaRPr kumimoji="1" lang="ja-JP" altLang="en-US" sz="1200" dirty="0"/>
            </a:p>
          </p:txBody>
        </p:sp>
        <p:sp>
          <p:nvSpPr>
            <p:cNvPr id="71" name="テキスト ボックス 70"/>
            <p:cNvSpPr txBox="1"/>
            <p:nvPr/>
          </p:nvSpPr>
          <p:spPr>
            <a:xfrm>
              <a:off x="2122310" y="6310496"/>
              <a:ext cx="47526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Figure 4.1  RSRP uncertainty in RSRP reporting CAL</a:t>
              </a:r>
              <a:endParaRPr kumimoji="1" lang="ja-JP" altLang="en-US" sz="1600" dirty="0"/>
            </a:p>
          </p:txBody>
        </p:sp>
      </p:grpSp>
      <p:sp>
        <p:nvSpPr>
          <p:cNvPr id="72" name="テキスト ボックス 71"/>
          <p:cNvSpPr txBox="1"/>
          <p:nvPr/>
        </p:nvSpPr>
        <p:spPr>
          <a:xfrm>
            <a:off x="270934" y="648449"/>
            <a:ext cx="85456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b="1" dirty="0"/>
              <a:t>RSRP uncertainty in </a:t>
            </a:r>
            <a:r>
              <a:rPr lang="en-US" altLang="ja-JP" sz="1400" b="1" dirty="0" smtClean="0"/>
              <a:t>RSRP reporting </a:t>
            </a:r>
            <a:r>
              <a:rPr lang="en-US" altLang="ja-JP" sz="1400" b="1" dirty="0"/>
              <a:t>CAL </a:t>
            </a:r>
            <a:endParaRPr lang="en-US" altLang="ja-JP" sz="1400" dirty="0"/>
          </a:p>
          <a:p>
            <a:r>
              <a:rPr kumimoji="1" lang="en-US" altLang="ja-JP" sz="1400" dirty="0" smtClean="0"/>
              <a:t>The calibration procedure </a:t>
            </a:r>
            <a:r>
              <a:rPr lang="en-US" altLang="ja-JP" sz="1400" dirty="0" smtClean="0"/>
              <a:t>is shown in Figure 4.1. Although the original uncertainty elements when using RSRP reporting CAL are the same as the ones when using UE-RF CAL, it is convenient to categorize those uncertainty elements into stable and variable uncertainties.</a:t>
            </a:r>
            <a:endParaRPr kumimoji="1" lang="en-US" altLang="ja-JP" sz="1400" dirty="0" smtClean="0"/>
          </a:p>
        </p:txBody>
      </p:sp>
    </p:spTree>
    <p:extLst>
      <p:ext uri="{BB962C8B-B14F-4D97-AF65-F5344CB8AC3E}">
        <p14:creationId xmlns:p14="http://schemas.microsoft.com/office/powerpoint/2010/main" val="220860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角丸四角形 3"/>
          <p:cNvSpPr/>
          <p:nvPr/>
        </p:nvSpPr>
        <p:spPr>
          <a:xfrm>
            <a:off x="225777" y="2124637"/>
            <a:ext cx="8742187" cy="3897471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テキスト ボックス 4"/>
              <p:cNvSpPr txBox="1"/>
              <p:nvPr/>
            </p:nvSpPr>
            <p:spPr>
              <a:xfrm>
                <a:off x="508000" y="2215652"/>
                <a:ext cx="8297334" cy="36855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Uncertainty analysis :</a:t>
                </a:r>
              </a:p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ref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= X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set0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G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MEASant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 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–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L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pathloss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G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UEant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E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stable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linearity1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E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var1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	      	(2)</a:t>
                </a: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t_act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= </a:t>
                </a: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set_t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+ </a:t>
                </a:r>
                <a:r>
                  <a:rPr lang="en-US" altLang="ja-JP" sz="1400" dirty="0" err="1">
                    <a:solidFill>
                      <a:schemeClr val="tx2"/>
                    </a:solidFill>
                  </a:rPr>
                  <a:t>G</a:t>
                </a:r>
                <a:r>
                  <a:rPr lang="en-US" altLang="ja-JP" sz="1400" baseline="-25000" dirty="0" err="1">
                    <a:solidFill>
                      <a:schemeClr val="tx2"/>
                    </a:solidFill>
                  </a:rPr>
                  <a:t>MEASant</a:t>
                </a:r>
                <a:r>
                  <a:rPr lang="en-US" altLang="ja-JP" sz="1400" baseline="-250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– </a:t>
                </a: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L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pathloss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+ </a:t>
                </a:r>
                <a:r>
                  <a:rPr lang="en-US" altLang="ja-JP" sz="1400" dirty="0" err="1">
                    <a:solidFill>
                      <a:schemeClr val="tx2"/>
                    </a:solidFill>
                  </a:rPr>
                  <a:t>G</a:t>
                </a:r>
                <a:r>
                  <a:rPr lang="en-US" altLang="ja-JP" sz="1400" baseline="-25000" dirty="0" err="1">
                    <a:solidFill>
                      <a:schemeClr val="tx2"/>
                    </a:solidFill>
                  </a:rPr>
                  <a:t>UEant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 err="1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err="1">
                    <a:solidFill>
                      <a:schemeClr val="tx2"/>
                    </a:solidFill>
                  </a:rPr>
                  <a:t>stable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+ 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+ 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        	(3)</a:t>
                </a:r>
                <a:endParaRPr kumimoji="1"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endParaRPr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Here, </a:t>
                </a:r>
              </a:p>
              <a:p>
                <a:pPr lvl="1">
                  <a:lnSpc>
                    <a:spcPts val="1400"/>
                  </a:lnSpc>
                </a:pP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t_act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     	: actual RSRP level when target is </a:t>
                </a:r>
                <a:r>
                  <a:rPr lang="en-US" altLang="ja-JP" sz="1400" dirty="0" err="1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400" baseline="-25000" dirty="0" err="1">
                    <a:solidFill>
                      <a:schemeClr val="tx2"/>
                    </a:solidFill>
                  </a:rPr>
                  <a:t>t</a:t>
                </a:r>
                <a:endParaRPr lang="en-US" altLang="ja-JP" sz="1400" dirty="0" smtClean="0">
                  <a:solidFill>
                    <a:schemeClr val="tx2"/>
                  </a:solidFill>
                </a:endParaRPr>
              </a:p>
              <a:p>
                <a:pPr lvl="1">
                  <a:lnSpc>
                    <a:spcPts val="1400"/>
                  </a:lnSpc>
                </a:pPr>
                <a:r>
                  <a:rPr lang="en-US" altLang="ja-JP" sz="1400" dirty="0" err="1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err="1" smtClean="0">
                    <a:solidFill>
                      <a:schemeClr val="tx2"/>
                    </a:solidFill>
                  </a:rPr>
                  <a:t>stable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     	: stable uncertainty</a:t>
                </a:r>
              </a:p>
              <a:p>
                <a:pPr lvl="1"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var1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, 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	: variable uncertainty</a:t>
                </a:r>
              </a:p>
              <a:p>
                <a:pPr lvl="1"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linearity1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,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linearity2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	: linearity uncertainty of the devises composing the test system and a DUT</a:t>
                </a:r>
                <a:endParaRPr lang="en-US" altLang="ja-JP" sz="1400" dirty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endParaRPr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The following equation derived by subtracting (2) from (3).</a:t>
                </a:r>
                <a:endParaRPr lang="en-US" altLang="ja-JP" sz="1400" dirty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t_act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–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ref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=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set_t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– X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set0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E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linearity2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– 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linearity1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E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var2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– E</a:t>
                </a:r>
                <a:r>
                  <a:rPr kumimoji="1" lang="en-US" altLang="ja-JP" sz="1400" baseline="-25000" dirty="0" smtClean="0">
                    <a:solidFill>
                      <a:schemeClr val="tx2"/>
                    </a:solidFill>
                  </a:rPr>
                  <a:t>var1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	          	(4)</a:t>
                </a:r>
              </a:p>
              <a:p>
                <a:pPr>
                  <a:lnSpc>
                    <a:spcPts val="1400"/>
                  </a:lnSpc>
                </a:pPr>
                <a:endParaRPr kumimoji="1"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Substituting (1) into (4) makes the following equation.</a:t>
                </a:r>
                <a:endParaRPr lang="en-US" altLang="ja-JP" sz="1400" dirty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t_act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= </a:t>
                </a:r>
                <a:r>
                  <a:rPr kumimoji="1" lang="en-US" altLang="ja-JP" sz="1400" dirty="0" err="1" smtClean="0">
                    <a:solidFill>
                      <a:schemeClr val="tx2"/>
                    </a:solidFill>
                  </a:rPr>
                  <a:t>X</a:t>
                </a:r>
                <a:r>
                  <a:rPr kumimoji="1" lang="en-US" altLang="ja-JP" sz="1400" baseline="-25000" dirty="0" err="1" smtClean="0">
                    <a:solidFill>
                      <a:schemeClr val="tx2"/>
                    </a:solidFill>
                  </a:rPr>
                  <a:t>t</a:t>
                </a:r>
                <a:r>
                  <a:rPr kumimoji="1" lang="en-US" altLang="ja-JP" sz="1400" dirty="0" smtClean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– 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linearity1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>
                    <a:solidFill>
                      <a:schemeClr val="tx2"/>
                    </a:solidFill>
                  </a:rPr>
                  <a:t>var2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–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var1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=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X</a:t>
                </a:r>
                <a:r>
                  <a:rPr lang="en-US" altLang="ja-JP" sz="1400" baseline="-25000" dirty="0" err="1">
                    <a:solidFill>
                      <a:schemeClr val="tx2"/>
                    </a:solidFill>
                  </a:rPr>
                  <a:t>t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 smtClean="0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𝑟𝑒𝑙</m:t>
                        </m:r>
                        <m:r>
                          <a:rPr lang="en-US" altLang="ja-JP" sz="1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sz="1400" b="0" i="1" smtClean="0">
                        <a:solidFill>
                          <a:schemeClr val="tx2"/>
                        </a:solidFill>
                        <a:latin typeface="Cambria Math"/>
                      </a:rPr>
                      <m:t>−</m:t>
                    </m:r>
                    <m:sSub>
                      <m:sSubPr>
                        <m:ctrlP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𝑟𝑒𝑙</m:t>
                        </m:r>
                        <m:r>
                          <a:rPr lang="en-US" altLang="ja-JP" sz="1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altLang="ja-JP" sz="1400" dirty="0" smtClean="0">
                    <a:solidFill>
                      <a:schemeClr val="tx2"/>
                    </a:solidFill>
                  </a:rPr>
                  <a:t>		(5)</a:t>
                </a:r>
                <a:endParaRPr kumimoji="1"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𝑟𝑒𝑙</m:t>
                        </m:r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ja-JP" sz="1400" b="0" i="1" smtClean="0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r>
                      <a:rPr lang="en-US" altLang="ja-JP" sz="1400" b="0" i="1" smtClean="0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≡ </m:t>
                    </m:r>
                  </m:oMath>
                </a14:m>
                <a:r>
                  <a:rPr lang="en-US" altLang="ja-JP" sz="1400" dirty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>
                    <a:solidFill>
                      <a:schemeClr val="tx2"/>
                    </a:solidFill>
                  </a:rPr>
                  <a:t>linearity1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 +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var1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 					(6)</a:t>
                </a:r>
                <a:endParaRPr kumimoji="1"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chemeClr val="tx2"/>
                            </a:solidFill>
                            <a:latin typeface="Cambria Math"/>
                          </a:rPr>
                          <m:t>𝑟𝑒𝑙</m:t>
                        </m:r>
                        <m:r>
                          <a:rPr lang="en-US" altLang="ja-JP" sz="1400" b="0" i="1" smtClean="0">
                            <a:solidFill>
                              <a:schemeClr val="tx2"/>
                            </a:solidFill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altLang="ja-JP" sz="1400" i="1">
                        <a:solidFill>
                          <a:schemeClr val="tx2"/>
                        </a:solidFill>
                        <a:latin typeface="Cambria Math"/>
                      </a:rPr>
                      <m:t> </m:t>
                    </m:r>
                    <m:r>
                      <a:rPr lang="en-US" altLang="ja-JP" sz="1400" i="1">
                        <a:solidFill>
                          <a:schemeClr val="tx2"/>
                        </a:solidFill>
                        <a:latin typeface="Cambria Math"/>
                        <a:ea typeface="Cambria Math"/>
                      </a:rPr>
                      <m:t>≡ </m:t>
                    </m:r>
                  </m:oMath>
                </a14:m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linearity2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+ 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E</a:t>
                </a:r>
                <a:r>
                  <a:rPr lang="en-US" altLang="ja-JP" sz="1400" baseline="-25000" dirty="0" smtClean="0">
                    <a:solidFill>
                      <a:schemeClr val="tx2"/>
                    </a:solidFill>
                  </a:rPr>
                  <a:t>var2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  </a:t>
                </a:r>
                <a:r>
                  <a:rPr lang="en-US" altLang="ja-JP" sz="1400" dirty="0">
                    <a:solidFill>
                      <a:schemeClr val="tx2"/>
                    </a:solidFill>
                  </a:rPr>
                  <a:t>					</a:t>
                </a:r>
                <a:r>
                  <a:rPr lang="en-US" altLang="ja-JP" sz="1400" dirty="0" smtClean="0">
                    <a:solidFill>
                      <a:schemeClr val="tx2"/>
                    </a:solidFill>
                  </a:rPr>
                  <a:t>(7)</a:t>
                </a:r>
                <a:endParaRPr lang="en-US" altLang="ja-JP" sz="1400" dirty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endParaRPr lang="en-US" altLang="ja-JP" sz="1400" dirty="0" smtClean="0">
                  <a:solidFill>
                    <a:schemeClr val="tx2"/>
                  </a:solidFill>
                </a:endParaRPr>
              </a:p>
              <a:p>
                <a:pPr>
                  <a:lnSpc>
                    <a:spcPts val="1400"/>
                  </a:lnSpc>
                </a:pPr>
                <a:r>
                  <a:rPr lang="en-US" altLang="ja-JP" sz="1400" dirty="0" smtClean="0">
                    <a:solidFill>
                      <a:schemeClr val="tx2"/>
                    </a:solidFill>
                  </a:rPr>
                  <a:t>In short, the uncertainty in a target RSRP measurement level shall be determined by variable uncertainties and linearity error.</a:t>
                </a:r>
                <a:endParaRPr lang="en-US" altLang="ja-JP" sz="1400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テキスト ボックス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000" y="2215652"/>
                <a:ext cx="8297334" cy="3685561"/>
              </a:xfrm>
              <a:prstGeom prst="rect">
                <a:avLst/>
              </a:prstGeom>
              <a:blipFill rotWithShape="1">
                <a:blip r:embed="rId2"/>
                <a:stretch>
                  <a:fillRect l="-147" t="-992" b="-66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テキスト ボックス 5"/>
          <p:cNvSpPr txBox="1"/>
          <p:nvPr/>
        </p:nvSpPr>
        <p:spPr>
          <a:xfrm>
            <a:off x="1670764" y="5978241"/>
            <a:ext cx="57686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600" dirty="0" smtClean="0"/>
              <a:t>Figure 4.2  RSRP uncertainty analysis in RSRP reporting CAL</a:t>
            </a:r>
            <a:endParaRPr kumimoji="1" lang="ja-JP" altLang="en-U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テキスト ボックス 6"/>
              <p:cNvSpPr txBox="1"/>
              <p:nvPr/>
            </p:nvSpPr>
            <p:spPr>
              <a:xfrm>
                <a:off x="270934" y="635700"/>
                <a:ext cx="8545688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dirty="0" smtClean="0"/>
                  <a:t>As shown in Figure 4.2, when using UE-RF CAL, the uncertainty of RSRP recognized by a DUT shall be determined only by the variable uncertainty and linearity uncertainty. As it is likely that most of the uncertainties are stable and the linearity uncertainty </a:t>
                </a:r>
                <a:r>
                  <a:rPr lang="en-US" altLang="ja-JP" sz="1400" dirty="0" smtClean="0"/>
                  <a:t>would be much smaller than the absolute-level uncertainties discussed in section 3</a:t>
                </a:r>
                <a:r>
                  <a:rPr kumimoji="1" lang="en-US" altLang="ja-JP" sz="1400" dirty="0" smtClean="0"/>
                  <a:t>, </a:t>
                </a:r>
                <a:r>
                  <a:rPr kumimoji="1" lang="en-US" altLang="ja-JP" sz="1400" b="1" dirty="0" smtClean="0">
                    <a:solidFill>
                      <a:schemeClr val="accent2"/>
                    </a:solidFill>
                  </a:rPr>
                  <a:t>the uncertainty </a:t>
                </a:r>
                <a:r>
                  <a:rPr lang="en-US" altLang="ja-JP" sz="1400" b="1" dirty="0" smtClean="0">
                    <a:solidFill>
                      <a:schemeClr val="accent2"/>
                    </a:solidFill>
                  </a:rPr>
                  <a:t>when using RSRP reporting CAL</a:t>
                </a:r>
                <a:r>
                  <a:rPr lang="en-US" altLang="ja-JP" sz="1400" b="1" dirty="0">
                    <a:solidFill>
                      <a:schemeClr val="accent2"/>
                    </a:solidFill>
                  </a:rPr>
                  <a:t> </a:t>
                </a:r>
                <a:r>
                  <a:rPr lang="en-US" altLang="ja-JP" sz="1400" dirty="0">
                    <a:solidFill>
                      <a:schemeClr val="accent2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>
                            <a:solidFill>
                              <a:schemeClr val="accent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chemeClr val="accent2"/>
                            </a:solidFill>
                            <a:latin typeface="Cambria Math"/>
                          </a:rPr>
                          <m:t>𝑟𝑒𝑙</m:t>
                        </m:r>
                      </m:sub>
                    </m:sSub>
                  </m:oMath>
                </a14:m>
                <a:r>
                  <a:rPr lang="en-US" altLang="ja-JP" sz="1400" dirty="0">
                    <a:solidFill>
                      <a:schemeClr val="accent2"/>
                    </a:solidFill>
                  </a:rPr>
                  <a:t>)</a:t>
                </a:r>
                <a:r>
                  <a:rPr lang="en-US" altLang="ja-JP" sz="1400" b="1" dirty="0" smtClean="0">
                    <a:solidFill>
                      <a:schemeClr val="accent2"/>
                    </a:solidFill>
                  </a:rPr>
                  <a:t> would be much smaller than the one when using UE-RF CAL</a:t>
                </a:r>
                <a:r>
                  <a:rPr lang="en-US" altLang="ja-JP" sz="1400" dirty="0" smtClean="0">
                    <a:solidFill>
                      <a:schemeClr val="accent2"/>
                    </a:solidFill>
                  </a:rPr>
                  <a:t>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40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400" i="1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400" i="1">
                            <a:solidFill>
                              <a:schemeClr val="accent2"/>
                            </a:solidFill>
                            <a:latin typeface="Cambria Math"/>
                          </a:rPr>
                          <m:t>𝑎𝑏𝑠</m:t>
                        </m:r>
                      </m:sub>
                    </m:sSub>
                  </m:oMath>
                </a14:m>
                <a:r>
                  <a:rPr lang="en-US" altLang="ja-JP" sz="1400" dirty="0" smtClean="0">
                    <a:solidFill>
                      <a:schemeClr val="accent2"/>
                    </a:solidFill>
                  </a:rPr>
                  <a:t>)</a:t>
                </a:r>
                <a:r>
                  <a:rPr lang="en-US" altLang="ja-JP" sz="1400" dirty="0" smtClean="0"/>
                  <a:t>.</a:t>
                </a:r>
              </a:p>
              <a:p>
                <a:endParaRPr kumimoji="1" lang="en-US" altLang="ja-JP" sz="1400" dirty="0" smtClean="0"/>
              </a:p>
            </p:txBody>
          </p:sp>
        </mc:Choice>
        <mc:Fallback xmlns="">
          <p:sp>
            <p:nvSpPr>
              <p:cNvPr id="7" name="テキスト ボックス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4" y="635700"/>
                <a:ext cx="8545688" cy="1384995"/>
              </a:xfrm>
              <a:prstGeom prst="rect">
                <a:avLst/>
              </a:prstGeom>
              <a:blipFill rotWithShape="1">
                <a:blip r:embed="rId3"/>
                <a:stretch>
                  <a:fillRect l="-143" t="-441" r="-214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4. RSRP reporting CAL (Cont’d)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290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テキスト ボックス 3"/>
              <p:cNvSpPr txBox="1"/>
              <p:nvPr/>
            </p:nvSpPr>
            <p:spPr>
              <a:xfrm>
                <a:off x="270934" y="499796"/>
                <a:ext cx="8545688" cy="37248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300" dirty="0" smtClean="0"/>
                  <a:t>The most of variable uncertainty is likely to come from “beamforming gain uncertainty”. As </a:t>
                </a:r>
                <a:r>
                  <a:rPr lang="en-US" altLang="ja-JP" sz="1300" dirty="0"/>
                  <a:t>the beamforming in an NR-UE would be controlled digitally, which means that the beam direction should have some finite resolution step, there should be </a:t>
                </a:r>
                <a:r>
                  <a:rPr lang="en-US" altLang="ja-JP" sz="1300" dirty="0" smtClean="0"/>
                  <a:t>at least two </a:t>
                </a:r>
                <a:r>
                  <a:rPr lang="en-US" altLang="ja-JP" sz="1300" dirty="0"/>
                  <a:t>possible beamforming controls at border angles. </a:t>
                </a:r>
                <a:r>
                  <a:rPr lang="en-US" altLang="ja-JP" sz="1300" dirty="0" smtClean="0"/>
                  <a:t>This </a:t>
                </a:r>
                <a:r>
                  <a:rPr lang="en-US" altLang="ja-JP" sz="1300" dirty="0"/>
                  <a:t>could be an unstable uncertainty source</a:t>
                </a:r>
                <a:r>
                  <a:rPr lang="en-US" altLang="ja-JP" sz="1300" dirty="0" smtClean="0"/>
                  <a:t>. So </a:t>
                </a:r>
                <a:r>
                  <a:rPr lang="en-US" altLang="ja-JP" sz="1300" b="1" dirty="0" smtClean="0">
                    <a:solidFill>
                      <a:schemeClr val="accent2"/>
                    </a:solidFill>
                  </a:rPr>
                  <a:t>if RAN4 determines the “beamforming gain uncertainty”, we can estimate the variable uncertainty </a:t>
                </a:r>
                <a:r>
                  <a:rPr lang="en-US" altLang="ja-JP" sz="1300" dirty="0" smtClean="0">
                    <a:solidFill>
                      <a:schemeClr val="accent2"/>
                    </a:solidFill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300" i="1">
                            <a:solidFill>
                              <a:schemeClr val="accent2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300" b="0" i="1" smtClean="0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  <m:t>𝐸</m:t>
                        </m:r>
                      </m:e>
                      <m:sub>
                        <m:r>
                          <a:rPr lang="en-US" altLang="ja-JP" sz="1300" b="0" i="1" smtClean="0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  <m:t>𝑣𝑎𝑟</m:t>
                        </m:r>
                      </m:sub>
                    </m:sSub>
                  </m:oMath>
                </a14:m>
                <a:r>
                  <a:rPr lang="en-US" altLang="ja-JP" sz="1300" dirty="0" smtClean="0">
                    <a:solidFill>
                      <a:schemeClr val="accent2"/>
                    </a:solidFill>
                  </a:rPr>
                  <a:t>) </a:t>
                </a:r>
                <a:r>
                  <a:rPr lang="en-US" altLang="ja-JP" sz="1300" b="1" dirty="0" smtClean="0">
                    <a:solidFill>
                      <a:schemeClr val="accent2"/>
                    </a:solidFill>
                  </a:rPr>
                  <a:t>as an uncertainty equal to or smaller than “beamforming gain uncertainty”</a:t>
                </a:r>
                <a:r>
                  <a:rPr lang="en-US" altLang="ja-JP" sz="1300" dirty="0" smtClean="0"/>
                  <a:t>. 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300" i="1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300" b="0" i="1" smtClean="0">
                              <a:latin typeface="Cambria Math"/>
                            </a:rPr>
                            <m:t>𝑣𝑎𝑟</m:t>
                          </m:r>
                        </m:sub>
                      </m:sSub>
                      <m:r>
                        <a:rPr lang="en-US" altLang="ja-JP" sz="1300" i="1">
                          <a:latin typeface="Cambria Math"/>
                          <a:ea typeface="Cambria Math"/>
                        </a:rPr>
                        <m:t>≤"</m:t>
                      </m:r>
                      <m:r>
                        <a:rPr lang="en-US" altLang="ja-JP" sz="1300" i="1">
                          <a:latin typeface="Cambria Math"/>
                          <a:ea typeface="Cambria Math"/>
                        </a:rPr>
                        <m:t>𝑏𝑒𝑎𝑚𝑓𝑜𝑟𝑚𝑖𝑛𝑔</m:t>
                      </m:r>
                      <m:r>
                        <a:rPr lang="en-US" altLang="ja-JP" sz="1300" b="0" i="1" smtClean="0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ja-JP" sz="1300" b="0" i="1" smtClean="0">
                          <a:latin typeface="Cambria Math"/>
                          <a:ea typeface="Cambria Math"/>
                        </a:rPr>
                        <m:t>𝑔𝑎𝑖𝑛</m:t>
                      </m:r>
                      <m:r>
                        <a:rPr lang="en-US" altLang="ja-JP" sz="1300" i="1">
                          <a:latin typeface="Cambria Math"/>
                          <a:ea typeface="Cambria Math"/>
                        </a:rPr>
                        <m:t> </m:t>
                      </m:r>
                      <m:r>
                        <a:rPr lang="en-US" altLang="ja-JP" sz="1300" i="1">
                          <a:latin typeface="Cambria Math"/>
                          <a:ea typeface="Cambria Math"/>
                        </a:rPr>
                        <m:t>𝑢𝑛𝑐𝑒𝑟𝑡𝑎𝑖𝑛𝑡𝑦</m:t>
                      </m:r>
                      <m:r>
                        <a:rPr lang="en-US" altLang="ja-JP" sz="1300" i="1">
                          <a:latin typeface="Cambria Math"/>
                          <a:ea typeface="Cambria Math"/>
                        </a:rPr>
                        <m:t>“</m:t>
                      </m:r>
                    </m:oMath>
                  </m:oMathPara>
                </a14:m>
                <a:endParaRPr lang="en-US" altLang="ja-JP" sz="1300" dirty="0" smtClean="0"/>
              </a:p>
              <a:p>
                <a:endParaRPr lang="en-US" altLang="ja-JP" sz="1300" dirty="0"/>
              </a:p>
              <a:p>
                <a:r>
                  <a:rPr lang="en-US" altLang="ja-JP" sz="1300" b="1" dirty="0" smtClean="0">
                    <a:solidFill>
                      <a:schemeClr val="accent2"/>
                    </a:solidFill>
                  </a:rPr>
                  <a:t>If RAN4 specifies “RSRP linearity uncertainty”, </a:t>
                </a:r>
                <a:r>
                  <a:rPr lang="en-US" altLang="ja-JP" sz="1300" dirty="0" smtClean="0"/>
                  <a:t>which is the linearity uncertainty in UE side, by summing it up with the linearity uncertainty in the test system side, </a:t>
                </a:r>
                <a:r>
                  <a:rPr lang="en-US" altLang="ja-JP" sz="1300" b="1" dirty="0" smtClean="0">
                    <a:solidFill>
                      <a:schemeClr val="accent2"/>
                    </a:solidFill>
                  </a:rPr>
                  <a:t>the linearity uncertainty would be estimated </a:t>
                </a:r>
                <a:r>
                  <a:rPr lang="en-US" altLang="ja-JP" sz="1300" dirty="0" smtClean="0"/>
                  <a:t>as below.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ja-JP" sz="13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altLang="ja-JP" sz="1300" b="0" i="1" smtClean="0">
                              <a:latin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300" b="0" i="1" smtClean="0">
                              <a:latin typeface="Cambria Math"/>
                            </a:rPr>
                            <m:t>𝑙𝑖𝑛𝑒𝑎𝑟𝑖𝑡𝑦</m:t>
                          </m:r>
                        </m:sub>
                      </m:sSub>
                      <m:r>
                        <a:rPr lang="en-US" altLang="ja-JP" sz="13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altLang="ja-JP" sz="13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ja-JP" sz="1300" b="0" i="1" smtClean="0">
                              <a:latin typeface="Cambria Math"/>
                            </a:rPr>
                            <m:t>𝑅𝑆𝑅𝑃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𝑙𝑖𝑛𝑒𝑎𝑟𝑖𝑡𝑦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𝑢𝑛𝑐𝑒𝑟𝑡𝑎𝑖𝑛𝑡𝑦</m:t>
                          </m:r>
                        </m:e>
                      </m:d>
                      <m:r>
                        <a:rPr lang="en-US" altLang="ja-JP" sz="1300" b="0" i="0" smtClean="0">
                          <a:latin typeface="Cambria Math"/>
                        </a:rPr>
                        <m:t>+ </m:t>
                      </m:r>
                      <m:d>
                        <m:dPr>
                          <m:ctrlPr>
                            <a:rPr lang="en-US" altLang="ja-JP" sz="13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ja-JP" sz="1300" b="0" i="1" smtClean="0">
                              <a:latin typeface="Cambria Math"/>
                            </a:rPr>
                            <m:t>𝑇𝑒𝑠𝑡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𝑠𝑦𝑠𝑡𝑒𝑚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𝑙𝑖𝑛𝑒𝑎𝑟𝑖𝑡𝑦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𝑢𝑛𝑐𝑒𝑟𝑡𝑎𝑖𝑛𝑡𝑦</m:t>
                          </m:r>
                        </m:e>
                      </m:d>
                    </m:oMath>
                  </m:oMathPara>
                </a14:m>
                <a:endParaRPr lang="en-US" altLang="ja-JP" sz="1300" dirty="0" smtClean="0"/>
              </a:p>
              <a:p>
                <a:endParaRPr lang="en-US" altLang="ja-JP" sz="1300" dirty="0" smtClean="0"/>
              </a:p>
              <a:p>
                <a:r>
                  <a:rPr lang="en-US" altLang="ja-JP" sz="1300" dirty="0" smtClean="0"/>
                  <a:t>Referring to (5) in Figure 4.2, the uncertainty in using “RSRP reporting CAL” can be estimated as the following.</a:t>
                </a:r>
              </a:p>
              <a:p>
                <a:pPr lvl="1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altLang="ja-JP" sz="13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altLang="ja-JP" sz="1300" b="0" i="1" smtClean="0">
                              <a:latin typeface="Cambria Math"/>
                            </a:rPr>
                            <m:t>𝑅𝑒𝑙𝑎𝑡𝑖𝑣𝑒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𝑙𝑒𝑣𝑒𝑙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𝑢𝑛𝑐𝑒𝑟𝑡𝑎𝑖𝑛𝑡𝑦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𝑖𝑛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𝑅𝑆𝑅𝑃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𝑟𝑒𝑝𝑜𝑟𝑡𝑖𝑛𝑔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 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𝐶𝐴𝐿</m:t>
                          </m:r>
                          <m:r>
                            <a:rPr lang="en-US" altLang="ja-JP" sz="1300" b="0" i="1" smtClean="0">
                              <a:latin typeface="Cambria Math"/>
                            </a:rPr>
                            <m:t>: </m:t>
                          </m:r>
                          <m:sSub>
                            <m:sSubPr>
                              <m:ctrlPr>
                                <a:rPr lang="en-US" altLang="ja-JP" sz="1300" i="1" smtClean="0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altLang="ja-JP" sz="1300" i="1">
                                  <a:solidFill>
                                    <a:schemeClr val="tx1"/>
                                  </a:solidFill>
                                  <a:latin typeface="Cambria Math"/>
                                  <a:ea typeface="Cambria Math"/>
                                </a:rPr>
                                <m:t>∆</m:t>
                              </m:r>
                            </m:e>
                            <m:sub>
                              <m:r>
                                <a:rPr lang="en-US" altLang="ja-JP" sz="13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𝑟𝑒𝑙</m:t>
                              </m:r>
                            </m:sub>
                          </m:sSub>
                        </m:e>
                      </m:d>
                      <m:r>
                        <a:rPr lang="en-US" altLang="ja-JP" sz="13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  <m:t>𝑣𝑎𝑟</m:t>
                          </m:r>
                        </m:sub>
                      </m:sSub>
                      <m:r>
                        <a:rPr lang="en-US" altLang="ja-JP" sz="1300" b="0" i="1" smtClean="0">
                          <a:latin typeface="Cambria Math"/>
                          <a:ea typeface="Cambria Math"/>
                        </a:rPr>
                        <m:t>+</m:t>
                      </m:r>
                      <m:sSub>
                        <m:sSubPr>
                          <m:ctrlP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  <m:t>𝐸</m:t>
                          </m:r>
                        </m:e>
                        <m:sub>
                          <m:r>
                            <a:rPr lang="en-US" altLang="ja-JP" sz="1300" b="0" i="1" smtClean="0">
                              <a:latin typeface="Cambria Math"/>
                              <a:ea typeface="Cambria Math"/>
                            </a:rPr>
                            <m:t>𝑙𝑖𝑛𝑒𝑎𝑟𝑖𝑡𝑦</m:t>
                          </m:r>
                        </m:sub>
                      </m:sSub>
                    </m:oMath>
                  </m:oMathPara>
                </a14:m>
                <a:endParaRPr lang="en-US" altLang="ja-JP" sz="1300" dirty="0" smtClean="0"/>
              </a:p>
              <a:p>
                <a:endParaRPr lang="en-US" altLang="ja-JP" sz="1300" dirty="0"/>
              </a:p>
              <a:p>
                <a:r>
                  <a:rPr lang="en-US" altLang="ja-JP" sz="1300" dirty="0" smtClean="0"/>
                  <a:t>Here, uncertainties are summed up by simple summation for the meantime. It would be necessary to consider which of “simple summation” and “RSS” is better for uncertainty calculations.</a:t>
                </a:r>
              </a:p>
              <a:p>
                <a:r>
                  <a:rPr lang="en-US" altLang="ja-JP" sz="1300" dirty="0" smtClean="0"/>
                  <a:t>Although the actual variable uncertainties and the linearity uncertainties could be dependent on various conditions, such as signal levels, the relative level uncertainty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ja-JP" sz="13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ja-JP" sz="1300" i="1">
                            <a:latin typeface="Cambria Math"/>
                            <a:ea typeface="Cambria Math"/>
                          </a:rPr>
                          <m:t>∆</m:t>
                        </m:r>
                      </m:e>
                      <m:sub>
                        <m:r>
                          <a:rPr lang="en-US" altLang="ja-JP" sz="1300" i="1">
                            <a:latin typeface="Cambria Math"/>
                          </a:rPr>
                          <m:t>𝑟𝑒𝑙</m:t>
                        </m:r>
                      </m:sub>
                    </m:sSub>
                  </m:oMath>
                </a14:m>
                <a:r>
                  <a:rPr lang="en-US" altLang="ja-JP" sz="1300" dirty="0" smtClean="0"/>
                  <a:t>) is assumed to be estimated as the worst case.</a:t>
                </a:r>
                <a:endParaRPr lang="en-US" altLang="ja-JP" sz="1300" dirty="0"/>
              </a:p>
            </p:txBody>
          </p:sp>
        </mc:Choice>
        <mc:Fallback xmlns="">
          <p:sp>
            <p:nvSpPr>
              <p:cNvPr id="4" name="テキスト ボックス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934" y="499796"/>
                <a:ext cx="8545688" cy="3724866"/>
              </a:xfrm>
              <a:prstGeom prst="rect">
                <a:avLst/>
              </a:prstGeom>
              <a:blipFill rotWithShape="1">
                <a:blip r:embed="rId2"/>
                <a:stretch>
                  <a:fillRect l="-71" t="-164" r="-143" b="-491"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229600" cy="360040"/>
          </a:xfrm>
        </p:spPr>
        <p:txBody>
          <a:bodyPr>
            <a:noAutofit/>
          </a:bodyPr>
          <a:lstStyle/>
          <a:p>
            <a:pPr algn="l"/>
            <a:r>
              <a:rPr kumimoji="1" lang="en-US" altLang="ja-JP" sz="2600" dirty="0" smtClean="0">
                <a:solidFill>
                  <a:srgbClr val="00B050"/>
                </a:solidFill>
              </a:rPr>
              <a:t>4. RSRP reporting CAL (Cont’d)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grpSp>
        <p:nvGrpSpPr>
          <p:cNvPr id="30" name="グループ化 29"/>
          <p:cNvGrpSpPr/>
          <p:nvPr/>
        </p:nvGrpSpPr>
        <p:grpSpPr>
          <a:xfrm>
            <a:off x="899893" y="4185663"/>
            <a:ext cx="7457705" cy="2584973"/>
            <a:chOff x="1163782" y="3047996"/>
            <a:chExt cx="7457705" cy="2584973"/>
          </a:xfrm>
        </p:grpSpPr>
        <p:sp>
          <p:nvSpPr>
            <p:cNvPr id="6" name="平行四辺形 5"/>
            <p:cNvSpPr/>
            <p:nvPr/>
          </p:nvSpPr>
          <p:spPr>
            <a:xfrm flipH="1">
              <a:off x="1163782" y="3954483"/>
              <a:ext cx="831273" cy="1045028"/>
            </a:xfrm>
            <a:prstGeom prst="parallelogram">
              <a:avLst/>
            </a:prstGeom>
            <a:solidFill>
              <a:srgbClr val="FFFF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1377537" y="4963885"/>
              <a:ext cx="79564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DUT</a:t>
              </a:r>
              <a:endParaRPr kumimoji="1" lang="ja-JP" altLang="en-US" sz="1600" dirty="0"/>
            </a:p>
          </p:txBody>
        </p:sp>
        <p:grpSp>
          <p:nvGrpSpPr>
            <p:cNvPr id="20" name="グループ化 19"/>
            <p:cNvGrpSpPr/>
            <p:nvPr/>
          </p:nvGrpSpPr>
          <p:grpSpPr>
            <a:xfrm flipH="1">
              <a:off x="7481429" y="3975784"/>
              <a:ext cx="587353" cy="432048"/>
              <a:chOff x="2992563" y="2728879"/>
              <a:chExt cx="587353" cy="432048"/>
            </a:xfrm>
          </p:grpSpPr>
          <p:sp>
            <p:nvSpPr>
              <p:cNvPr id="18" name="二等辺三角形 17"/>
              <p:cNvSpPr/>
              <p:nvPr/>
            </p:nvSpPr>
            <p:spPr>
              <a:xfrm rot="16200000">
                <a:off x="3075860" y="2656871"/>
                <a:ext cx="432048" cy="576064"/>
              </a:xfrm>
              <a:prstGeom prst="triangle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正方形/長方形 18"/>
              <p:cNvSpPr/>
              <p:nvPr/>
            </p:nvSpPr>
            <p:spPr>
              <a:xfrm>
                <a:off x="2992563" y="2839028"/>
                <a:ext cx="360040" cy="216024"/>
              </a:xfrm>
              <a:prstGeom prst="rect">
                <a:avLst/>
              </a:prstGeom>
              <a:solidFill>
                <a:srgbClr val="FFC000"/>
              </a:solidFill>
              <a:ln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grpSp>
          <p:nvGrpSpPr>
            <p:cNvPr id="25" name="グループ化 24"/>
            <p:cNvGrpSpPr/>
            <p:nvPr/>
          </p:nvGrpSpPr>
          <p:grpSpPr>
            <a:xfrm rot="339616">
              <a:off x="1518069" y="3333954"/>
              <a:ext cx="3289462" cy="1742742"/>
              <a:chOff x="1529944" y="3179579"/>
              <a:chExt cx="3289462" cy="1742742"/>
            </a:xfrm>
          </p:grpSpPr>
          <p:grpSp>
            <p:nvGrpSpPr>
              <p:cNvPr id="10" name="グループ化 9"/>
              <p:cNvGrpSpPr/>
              <p:nvPr/>
            </p:nvGrpSpPr>
            <p:grpSpPr>
              <a:xfrm>
                <a:off x="1603169" y="3430929"/>
                <a:ext cx="3194462" cy="984717"/>
                <a:chOff x="1603169" y="3430929"/>
                <a:chExt cx="3050208" cy="984717"/>
              </a:xfrm>
              <a:solidFill>
                <a:schemeClr val="accent6">
                  <a:lumMod val="40000"/>
                  <a:lumOff val="60000"/>
                  <a:alpha val="40000"/>
                </a:schemeClr>
              </a:solidFill>
            </p:grpSpPr>
            <p:sp>
              <p:nvSpPr>
                <p:cNvPr id="8" name="フリーフォーム 7"/>
                <p:cNvSpPr/>
                <p:nvPr/>
              </p:nvSpPr>
              <p:spPr>
                <a:xfrm rot="21363989">
                  <a:off x="1603169" y="3430929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9" name="フリーフォーム 8"/>
                <p:cNvSpPr/>
                <p:nvPr/>
              </p:nvSpPr>
              <p:spPr>
                <a:xfrm rot="20665780" flipV="1">
                  <a:off x="1660567" y="3761464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1" name="グループ化 10"/>
              <p:cNvGrpSpPr/>
              <p:nvPr/>
            </p:nvGrpSpPr>
            <p:grpSpPr>
              <a:xfrm rot="514557">
                <a:off x="1624944" y="3654579"/>
                <a:ext cx="3194462" cy="984717"/>
                <a:chOff x="1603169" y="3430929"/>
                <a:chExt cx="3050208" cy="984717"/>
              </a:xfrm>
              <a:solidFill>
                <a:schemeClr val="accent6">
                  <a:lumMod val="40000"/>
                  <a:lumOff val="60000"/>
                  <a:alpha val="40000"/>
                </a:schemeClr>
              </a:solidFill>
            </p:grpSpPr>
            <p:sp>
              <p:nvSpPr>
                <p:cNvPr id="12" name="フリーフォーム 11"/>
                <p:cNvSpPr/>
                <p:nvPr/>
              </p:nvSpPr>
              <p:spPr>
                <a:xfrm rot="21363989">
                  <a:off x="1603169" y="3430929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3" name="フリーフォーム 12"/>
                <p:cNvSpPr/>
                <p:nvPr/>
              </p:nvSpPr>
              <p:spPr>
                <a:xfrm rot="20665780" flipV="1">
                  <a:off x="1660567" y="3761464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4" name="グループ化 13"/>
              <p:cNvGrpSpPr/>
              <p:nvPr/>
            </p:nvGrpSpPr>
            <p:grpSpPr>
              <a:xfrm rot="21048832">
                <a:off x="1529944" y="3179579"/>
                <a:ext cx="3194462" cy="984717"/>
                <a:chOff x="1603169" y="3430929"/>
                <a:chExt cx="3050208" cy="984717"/>
              </a:xfrm>
              <a:solidFill>
                <a:schemeClr val="accent6">
                  <a:lumMod val="40000"/>
                  <a:lumOff val="60000"/>
                  <a:alpha val="40000"/>
                </a:schemeClr>
              </a:solidFill>
            </p:grpSpPr>
            <p:sp>
              <p:nvSpPr>
                <p:cNvPr id="15" name="フリーフォーム 14"/>
                <p:cNvSpPr/>
                <p:nvPr/>
              </p:nvSpPr>
              <p:spPr>
                <a:xfrm rot="21363989">
                  <a:off x="1603169" y="3430929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16" name="フリーフォーム 15"/>
                <p:cNvSpPr/>
                <p:nvPr/>
              </p:nvSpPr>
              <p:spPr>
                <a:xfrm rot="20665780" flipV="1">
                  <a:off x="1660567" y="3761464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22" name="グループ化 21"/>
              <p:cNvGrpSpPr/>
              <p:nvPr/>
            </p:nvGrpSpPr>
            <p:grpSpPr>
              <a:xfrm rot="1121883">
                <a:off x="1599219" y="3937604"/>
                <a:ext cx="3194462" cy="984717"/>
                <a:chOff x="1603169" y="3430929"/>
                <a:chExt cx="3050208" cy="984717"/>
              </a:xfrm>
              <a:solidFill>
                <a:schemeClr val="accent6">
                  <a:lumMod val="40000"/>
                  <a:lumOff val="60000"/>
                  <a:alpha val="40000"/>
                </a:schemeClr>
              </a:solidFill>
            </p:grpSpPr>
            <p:sp>
              <p:nvSpPr>
                <p:cNvPr id="23" name="フリーフォーム 22"/>
                <p:cNvSpPr/>
                <p:nvPr/>
              </p:nvSpPr>
              <p:spPr>
                <a:xfrm rot="21363989">
                  <a:off x="1603169" y="3430929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フリーフォーム 23"/>
                <p:cNvSpPr/>
                <p:nvPr/>
              </p:nvSpPr>
              <p:spPr>
                <a:xfrm rot="20665780" flipV="1">
                  <a:off x="1660567" y="3761464"/>
                  <a:ext cx="2992810" cy="654182"/>
                </a:xfrm>
                <a:custGeom>
                  <a:avLst/>
                  <a:gdLst>
                    <a:gd name="connsiteX0" fmla="*/ 0 w 2992810"/>
                    <a:gd name="connsiteY0" fmla="*/ 654182 h 654182"/>
                    <a:gd name="connsiteX1" fmla="*/ 1769423 w 2992810"/>
                    <a:gd name="connsiteY1" fmla="*/ 107917 h 654182"/>
                    <a:gd name="connsiteX2" fmla="*/ 2553195 w 2992810"/>
                    <a:gd name="connsiteY2" fmla="*/ 1040 h 654182"/>
                    <a:gd name="connsiteX3" fmla="*/ 2921330 w 2992810"/>
                    <a:gd name="connsiteY3" fmla="*/ 131668 h 654182"/>
                    <a:gd name="connsiteX4" fmla="*/ 2992582 w 2992810"/>
                    <a:gd name="connsiteY4" fmla="*/ 345424 h 65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2810" h="654182">
                      <a:moveTo>
                        <a:pt x="0" y="654182"/>
                      </a:moveTo>
                      <a:cubicBezTo>
                        <a:pt x="671945" y="435478"/>
                        <a:pt x="1343891" y="216774"/>
                        <a:pt x="1769423" y="107917"/>
                      </a:cubicBezTo>
                      <a:cubicBezTo>
                        <a:pt x="2194955" y="-940"/>
                        <a:pt x="2361211" y="-2919"/>
                        <a:pt x="2553195" y="1040"/>
                      </a:cubicBezTo>
                      <a:cubicBezTo>
                        <a:pt x="2745180" y="4998"/>
                        <a:pt x="2848099" y="74271"/>
                        <a:pt x="2921330" y="131668"/>
                      </a:cubicBezTo>
                      <a:cubicBezTo>
                        <a:pt x="2994561" y="189065"/>
                        <a:pt x="2993571" y="267244"/>
                        <a:pt x="2992582" y="345424"/>
                      </a:cubicBezTo>
                    </a:path>
                  </a:pathLst>
                </a:custGeom>
                <a:grpFill/>
                <a:ln>
                  <a:solidFill>
                    <a:schemeClr val="accent6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</p:grpSp>
        <p:sp>
          <p:nvSpPr>
            <p:cNvPr id="21" name="フリーフォーム 20"/>
            <p:cNvSpPr/>
            <p:nvPr/>
          </p:nvSpPr>
          <p:spPr>
            <a:xfrm>
              <a:off x="1603169" y="4191989"/>
              <a:ext cx="5878286" cy="0"/>
            </a:xfrm>
            <a:custGeom>
              <a:avLst/>
              <a:gdLst>
                <a:gd name="connsiteX0" fmla="*/ 0 w 5878286"/>
                <a:gd name="connsiteY0" fmla="*/ 0 h 0"/>
                <a:gd name="connsiteX1" fmla="*/ 5878286 w 5878286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878286">
                  <a:moveTo>
                    <a:pt x="0" y="0"/>
                  </a:moveTo>
                  <a:lnTo>
                    <a:pt x="5878286" y="0"/>
                  </a:lnTo>
                </a:path>
              </a:pathLst>
            </a:custGeom>
            <a:noFill/>
            <a:ln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6" name="テキスト ボックス 25"/>
            <p:cNvSpPr txBox="1"/>
            <p:nvPr/>
          </p:nvSpPr>
          <p:spPr>
            <a:xfrm>
              <a:off x="7172697" y="4391890"/>
              <a:ext cx="144879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Test antenna</a:t>
              </a:r>
            </a:p>
          </p:txBody>
        </p:sp>
        <p:sp>
          <p:nvSpPr>
            <p:cNvPr id="27" name="テキスト ボックス 26"/>
            <p:cNvSpPr txBox="1"/>
            <p:nvPr/>
          </p:nvSpPr>
          <p:spPr>
            <a:xfrm>
              <a:off x="2196938" y="5294415"/>
              <a:ext cx="52607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600" dirty="0" smtClean="0"/>
                <a:t>Figure 4.3  Instability of “beamforming gain uncertainty”</a:t>
              </a:r>
              <a:endParaRPr kumimoji="1" lang="ja-JP" altLang="en-US" sz="1600" dirty="0"/>
            </a:p>
          </p:txBody>
        </p:sp>
        <p:sp>
          <p:nvSpPr>
            <p:cNvPr id="28" name="角丸四角形吹き出し 27"/>
            <p:cNvSpPr/>
            <p:nvPr/>
          </p:nvSpPr>
          <p:spPr>
            <a:xfrm>
              <a:off x="4940135" y="3063830"/>
              <a:ext cx="3384466" cy="819397"/>
            </a:xfrm>
            <a:prstGeom prst="wedgeRoundRectCallout">
              <a:avLst>
                <a:gd name="adj1" fmla="val -56500"/>
                <a:gd name="adj2" fmla="val 87138"/>
                <a:gd name="adj3" fmla="val 16667"/>
              </a:avLst>
            </a:prstGeom>
            <a:solidFill>
              <a:schemeClr val="accent3">
                <a:lumMod val="40000"/>
                <a:lumOff val="60000"/>
              </a:schemeClr>
            </a:solidFill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4987634" y="3047996"/>
              <a:ext cx="31944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1200" dirty="0" smtClean="0"/>
                <a:t>At an angle around the border of beamforming-control-resolution steps, there could be multiple possible beamforming controls, which could be an unstable uncertainty source.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10134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15672" cy="360040"/>
          </a:xfrm>
        </p:spPr>
        <p:txBody>
          <a:bodyPr>
            <a:noAutofit/>
          </a:bodyPr>
          <a:lstStyle/>
          <a:p>
            <a:pPr algn="l"/>
            <a:r>
              <a:rPr lang="en-US" altLang="ja-JP" sz="2600" dirty="0">
                <a:solidFill>
                  <a:srgbClr val="00B050"/>
                </a:solidFill>
              </a:rPr>
              <a:t>4. </a:t>
            </a:r>
            <a:r>
              <a:rPr lang="en-US" altLang="ja-JP" sz="2600" dirty="0" smtClean="0">
                <a:solidFill>
                  <a:srgbClr val="00B050"/>
                </a:solidFill>
              </a:rPr>
              <a:t>RSRP </a:t>
            </a:r>
            <a:r>
              <a:rPr lang="en-US" altLang="ja-JP" sz="2600" dirty="0">
                <a:solidFill>
                  <a:srgbClr val="00B050"/>
                </a:solidFill>
              </a:rPr>
              <a:t>reporting CAL </a:t>
            </a:r>
            <a:r>
              <a:rPr kumimoji="1" lang="en-US" altLang="ja-JP" sz="2600" dirty="0" smtClean="0">
                <a:solidFill>
                  <a:srgbClr val="00B050"/>
                </a:solidFill>
              </a:rPr>
              <a:t>(Cont’d)</a:t>
            </a:r>
            <a:endParaRPr kumimoji="1" lang="ja-JP" altLang="en-US" sz="2600" dirty="0">
              <a:solidFill>
                <a:srgbClr val="00B050"/>
              </a:solidFill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177218" y="578466"/>
            <a:ext cx="8630605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 smtClean="0"/>
              <a:t>Measurement point of signal power</a:t>
            </a:r>
          </a:p>
          <a:p>
            <a:r>
              <a:rPr lang="en-US" altLang="ja-JP" sz="1300" dirty="0" smtClean="0"/>
              <a:t>Referring to 6.2.2.2 in the current TS38.508-1[6], the signal levels are specified as the power at Rx-antennas of a DUT. However, 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once we adopt “RSRP reporting CAL” for multiple-cell test cases, the signal levels would be specified as the power at RSRP measurement point (UE baseband).</a:t>
            </a:r>
            <a:r>
              <a:rPr lang="en-US" altLang="ja-JP" sz="1300" dirty="0" smtClean="0"/>
              <a:t> For further discussions on the definition of measurement point or the selection of calibration methods, please refer to section 8.</a:t>
            </a:r>
          </a:p>
          <a:p>
            <a:pPr lvl="1"/>
            <a:endParaRPr lang="en-US" altLang="ja-JP" sz="1400" dirty="0"/>
          </a:p>
          <a:p>
            <a:r>
              <a:rPr kumimoji="1" lang="en-US" altLang="ja-JP" sz="1600" b="1" dirty="0" smtClean="0"/>
              <a:t>Black-box approach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300" dirty="0" smtClean="0"/>
              <a:t>The uncertainty originating from Black-box approach, which is the path-loss and measurement-antenna-directivity uncertainty, shall be mostly stable.  So, those uncertainties can be cancelled out by RSRP reporting CAL as shown in Figure 4.2.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300" dirty="0" smtClean="0"/>
              <a:t>When the DFF setup for UE RF measurements is commonly used for signaling tests, as the DUT antenna size gets bigger in DUT-antenna configuration 1/2 or the range where antenna panels exist gets bigger in DUT-antenna configuration 3, the measurement distance could be in the range of near-field.  In the near-field, the radiation pattern of the DUT and the measurement antenna could be changed from the one in far-field.  However, as long as the gain deviation is stable, the uncertainty should be cancelled out by RSRP reporting CAL as shown in </a:t>
            </a:r>
            <a:r>
              <a:rPr lang="en-US" altLang="ja-JP" sz="1300" dirty="0"/>
              <a:t>Figure 4.2.</a:t>
            </a:r>
            <a:endParaRPr lang="en-US" altLang="ja-JP" sz="1300" dirty="0" smtClean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ja-JP" sz="1300" b="1" dirty="0" smtClean="0">
                <a:solidFill>
                  <a:schemeClr val="accent2"/>
                </a:solidFill>
              </a:rPr>
              <a:t>The near-field </a:t>
            </a:r>
            <a:r>
              <a:rPr lang="en-US" altLang="ja-JP" sz="1300" b="1" dirty="0">
                <a:solidFill>
                  <a:schemeClr val="accent2"/>
                </a:solidFill>
              </a:rPr>
              <a:t>could also be used as long as wide enough dynamic range and small enough 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variable </a:t>
            </a:r>
            <a:r>
              <a:rPr lang="en-US" altLang="ja-JP" sz="1300" b="1" dirty="0">
                <a:solidFill>
                  <a:schemeClr val="accent2"/>
                </a:solidFill>
              </a:rPr>
              <a:t>uncertainties are secured, if we adopt “RSRP reporting CAL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”.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altLang="ja-JP" sz="1300" b="1" dirty="0" smtClean="0">
                <a:solidFill>
                  <a:schemeClr val="accent2"/>
                </a:solidFill>
              </a:rPr>
              <a:t>We </a:t>
            </a:r>
            <a:r>
              <a:rPr lang="en-US" altLang="ja-JP" sz="1300" b="1" dirty="0">
                <a:solidFill>
                  <a:schemeClr val="accent2"/>
                </a:solidFill>
              </a:rPr>
              <a:t>need to think of 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measurement-distance conditions </a:t>
            </a:r>
            <a:r>
              <a:rPr lang="en-US" altLang="ja-JP" sz="1300" b="1" dirty="0">
                <a:solidFill>
                  <a:schemeClr val="accent2"/>
                </a:solidFill>
              </a:rPr>
              <a:t>under which we can secure wide enough dynamic range and small enough 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variable </a:t>
            </a:r>
            <a:r>
              <a:rPr lang="en-US" altLang="ja-JP" sz="1300" b="1" dirty="0">
                <a:solidFill>
                  <a:schemeClr val="accent2"/>
                </a:solidFill>
              </a:rPr>
              <a:t>uncertainties</a:t>
            </a:r>
            <a:r>
              <a:rPr lang="en-US" altLang="ja-JP" sz="1300" b="1" dirty="0" smtClean="0">
                <a:solidFill>
                  <a:schemeClr val="accent2"/>
                </a:solidFill>
              </a:rPr>
              <a:t>.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altLang="ja-JP" sz="1300" dirty="0"/>
              <a:t>Dynamic range could be smaller when UE-beam-steering pointing error gets bigger in near field</a:t>
            </a:r>
            <a:r>
              <a:rPr lang="en-US" altLang="ja-JP" sz="1300" dirty="0" smtClean="0"/>
              <a:t>.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en-US" altLang="ja-JP" sz="1300" dirty="0"/>
              <a:t>Random uncertainties could be bigger when the distance between a UE and the measurement antenna gets too small to keep the UE-beamforming stable</a:t>
            </a:r>
            <a:r>
              <a:rPr lang="en-US" altLang="ja-JP" sz="1300" dirty="0" smtClean="0"/>
              <a:t>.</a:t>
            </a:r>
          </a:p>
          <a:p>
            <a:endParaRPr lang="en-US" altLang="ja-JP" sz="1300" dirty="0"/>
          </a:p>
          <a:p>
            <a:r>
              <a:rPr lang="en-US" altLang="ja-JP" sz="1600" b="1" dirty="0" smtClean="0"/>
              <a:t>An example of RSRP reporting CAL</a:t>
            </a:r>
            <a:endParaRPr lang="en-US" altLang="ja-JP" sz="1600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sz="1300" dirty="0" smtClean="0"/>
              <a:t>Refer to Appendix B.</a:t>
            </a:r>
          </a:p>
          <a:p>
            <a:endParaRPr lang="en-US" altLang="ja-JP" sz="1300" dirty="0"/>
          </a:p>
        </p:txBody>
      </p:sp>
    </p:spTree>
    <p:extLst>
      <p:ext uri="{BB962C8B-B14F-4D97-AF65-F5344CB8AC3E}">
        <p14:creationId xmlns:p14="http://schemas.microsoft.com/office/powerpoint/2010/main" val="3035139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8480</TotalTime>
  <Words>3977</Words>
  <Application>Microsoft Office PowerPoint</Application>
  <PresentationFormat>画面に合わせる (4:3)</PresentationFormat>
  <Paragraphs>479</Paragraphs>
  <Slides>18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19" baseType="lpstr">
      <vt:lpstr>Office ​​テーマ</vt:lpstr>
      <vt:lpstr>PowerPoint プレゼンテーション</vt:lpstr>
      <vt:lpstr>0.  Background</vt:lpstr>
      <vt:lpstr>2.  Calibration methods for signaling tests</vt:lpstr>
      <vt:lpstr>3. UE-RF CAL</vt:lpstr>
      <vt:lpstr>3. UE-RF CAL (Cont’d)</vt:lpstr>
      <vt:lpstr>4. RSRP reporting CAL</vt:lpstr>
      <vt:lpstr>4. RSRP reporting CAL (Cont’d)</vt:lpstr>
      <vt:lpstr>4. RSRP reporting CAL (Cont’d)</vt:lpstr>
      <vt:lpstr>4. RSRP reporting CAL (Cont’d)</vt:lpstr>
      <vt:lpstr>5.  Number of distinguishable levels required to trigger measurement-reporting events</vt:lpstr>
      <vt:lpstr>6.  Dynamic range of measurement system required to firmly trigger measurement-reporting events</vt:lpstr>
      <vt:lpstr>6.  Dynamic range of measurement system required to firmly trigger measurement-reporting events (Cont’d)</vt:lpstr>
      <vt:lpstr>7.  Pros and Cons for each of the calibration methods</vt:lpstr>
      <vt:lpstr>8.  Calibration method selection</vt:lpstr>
      <vt:lpstr>9.  Conclusions</vt:lpstr>
      <vt:lpstr>References</vt:lpstr>
      <vt:lpstr>Appendix A : Dynamic range of measurement system</vt:lpstr>
      <vt:lpstr>Appendix B : An example of RSRP reporting CAL</vt:lpstr>
    </vt:vector>
  </TitlesOfParts>
  <Company>Anritsu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Required dynamic range  for OTA signaling testing</dc:title>
  <dc:creator>Anritsu</dc:creator>
  <cp:lastModifiedBy>Anritsu</cp:lastModifiedBy>
  <cp:revision>325</cp:revision>
  <dcterms:created xsi:type="dcterms:W3CDTF">2018-09-06T01:24:29Z</dcterms:created>
  <dcterms:modified xsi:type="dcterms:W3CDTF">2018-10-02T07:43:10Z</dcterms:modified>
</cp:coreProperties>
</file>