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ppt/tags/tag9.xml" ContentType="application/vnd.openxmlformats-officedocument.presentationml.tags+xml"/>
  <Override PartName="/ppt/notesSlides/notesSlide2.xml" ContentType="application/vnd.openxmlformats-officedocument.presentationml.notesSlide+xml"/>
  <Override PartName="/ppt/tags/tag10.xml" ContentType="application/vnd.openxmlformats-officedocument.presentationml.tags+xml"/>
  <Override PartName="/ppt/notesSlides/notesSlide3.xml" ContentType="application/vnd.openxmlformats-officedocument.presentationml.notesSlide+xml"/>
  <Override PartName="/ppt/tags/tag11.xml" ContentType="application/vnd.openxmlformats-officedocument.presentationml.tags+xml"/>
  <Override PartName="/ppt/notesSlides/notesSlide4.xml" ContentType="application/vnd.openxmlformats-officedocument.presentationml.notesSlide+xml"/>
  <Override PartName="/ppt/tags/tag12.xml" ContentType="application/vnd.openxmlformats-officedocument.presentationml.tags+xml"/>
  <Override PartName="/ppt/notesSlides/notesSlide5.xml" ContentType="application/vnd.openxmlformats-officedocument.presentationml.notesSlide+xml"/>
  <Override PartName="/ppt/tags/tag1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7"/>
  </p:notesMasterIdLst>
  <p:sldIdLst>
    <p:sldId id="256" r:id="rId5"/>
    <p:sldId id="406" r:id="rId6"/>
    <p:sldId id="408" r:id="rId7"/>
    <p:sldId id="409" r:id="rId8"/>
    <p:sldId id="418" r:id="rId9"/>
    <p:sldId id="410" r:id="rId10"/>
    <p:sldId id="414" r:id="rId11"/>
    <p:sldId id="412" r:id="rId12"/>
    <p:sldId id="421" r:id="rId13"/>
    <p:sldId id="419" r:id="rId14"/>
    <p:sldId id="416" r:id="rId15"/>
    <p:sldId id="420" r:id="rId16"/>
  </p:sldIdLst>
  <p:sldSz cx="9144000" cy="6858000" type="screen4x3"/>
  <p:notesSz cx="6858000" cy="9144000"/>
  <p:custDataLst>
    <p:tags r:id="rId18"/>
  </p:custDataLst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Bin Han" initials="BH" lastIdx="1" clrIdx="0">
    <p:extLst>
      <p:ext uri="{19B8F6BF-5375-455C-9EA6-DF929625EA0E}">
        <p15:presenceInfo xmlns:p15="http://schemas.microsoft.com/office/powerpoint/2012/main" userId="Bin Ha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F81B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6000" autoAdjust="0"/>
    <p:restoredTop sz="92169" autoAdjust="0"/>
  </p:normalViewPr>
  <p:slideViewPr>
    <p:cSldViewPr>
      <p:cViewPr varScale="1">
        <p:scale>
          <a:sx n="61" d="100"/>
          <a:sy n="61" d="100"/>
        </p:scale>
        <p:origin x="173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gs" Target="tags/tag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12.10.2018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7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343062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8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924221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9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406025414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10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24735527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11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884571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10/12/2018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Relationship Id="rId4" Type="http://schemas.openxmlformats.org/officeDocument/2006/relationships/image" Target="../media/image1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sz="4000" dirty="0"/>
              <a:t>Way forward on the remaining open issues for RRM test methods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</a:t>
            </a:r>
            <a:r>
              <a:rPr lang="en-US" altLang="en-US" sz="2800" dirty="0">
                <a:solidFill>
                  <a:srgbClr val="898989"/>
                </a:solidFill>
              </a:rPr>
              <a:t>Corporation, </a:t>
            </a:r>
            <a:r>
              <a:rPr lang="en-US" altLang="en-US" sz="2800" dirty="0" smtClean="0">
                <a:solidFill>
                  <a:srgbClr val="898989"/>
                </a:solidFill>
              </a:rPr>
              <a:t>Anritsu…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3785011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#88bis</a:t>
            </a:r>
          </a:p>
          <a:p>
            <a:pPr>
              <a:buNone/>
            </a:pPr>
            <a:r>
              <a:rPr lang="en-GB" sz="1800" b="1" dirty="0"/>
              <a:t>Chengdu, China, 8 – 12 October 2018</a:t>
            </a:r>
            <a:br>
              <a:rPr lang="en-GB" sz="1800" b="1" dirty="0"/>
            </a:br>
            <a:r>
              <a:rPr lang="en-US" altLang="zh-CN" sz="1800" b="1" dirty="0"/>
              <a:t>Agenda Item: </a:t>
            </a:r>
            <a:r>
              <a:rPr lang="en-GB" sz="1800" b="1" dirty="0"/>
              <a:t>10.1.1</a:t>
            </a:r>
            <a:endParaRPr lang="en-GB" sz="1800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479904" y="323850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smtClean="0"/>
              <a:t>R4-1814311</a:t>
            </a:r>
            <a:endParaRPr lang="zh-CN" altLang="en-US" sz="1800" b="1" dirty="0"/>
          </a:p>
        </p:txBody>
      </p:sp>
      <p:sp>
        <p:nvSpPr>
          <p:cNvPr id="3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2"/>
    </p:custData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8229600" cy="792162"/>
          </a:xfrm>
        </p:spPr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5562600" cy="4906963"/>
          </a:xfrm>
        </p:spPr>
        <p:txBody>
          <a:bodyPr/>
          <a:lstStyle/>
          <a:p>
            <a:r>
              <a:rPr lang="en-US" sz="1800" dirty="0" smtClean="0">
                <a:solidFill>
                  <a:srgbClr val="FF0000"/>
                </a:solidFill>
              </a:rPr>
              <a:t>Option </a:t>
            </a:r>
            <a:r>
              <a:rPr lang="en-US" sz="1800" dirty="0">
                <a:solidFill>
                  <a:srgbClr val="FF0000"/>
                </a:solidFill>
              </a:rPr>
              <a:t>2 </a:t>
            </a:r>
            <a:r>
              <a:rPr lang="en-US" sz="1800" dirty="0" smtClean="0">
                <a:solidFill>
                  <a:srgbClr val="FF0000"/>
                </a:solidFill>
              </a:rPr>
              <a:t>for </a:t>
            </a:r>
            <a:r>
              <a:rPr lang="en-US" sz="1800" dirty="0" err="1" smtClean="0">
                <a:solidFill>
                  <a:srgbClr val="FF0000"/>
                </a:solidFill>
              </a:rPr>
              <a:t>Noc</a:t>
            </a:r>
            <a:r>
              <a:rPr lang="en-US" sz="1800" dirty="0" smtClean="0">
                <a:solidFill>
                  <a:srgbClr val="FF0000"/>
                </a:solidFill>
              </a:rPr>
              <a:t> </a:t>
            </a:r>
            <a:r>
              <a:rPr lang="en-US" sz="1800" dirty="0">
                <a:solidFill>
                  <a:srgbClr val="FF0000"/>
                </a:solidFill>
              </a:rPr>
              <a:t>level definition and SNR </a:t>
            </a:r>
            <a:r>
              <a:rPr lang="en-US" sz="1800" dirty="0" smtClean="0">
                <a:solidFill>
                  <a:srgbClr val="FF0000"/>
                </a:solidFill>
              </a:rPr>
              <a:t>range using </a:t>
            </a:r>
            <a:r>
              <a:rPr lang="en-US" sz="1800" dirty="0">
                <a:solidFill>
                  <a:srgbClr val="FF0000"/>
                </a:solidFill>
              </a:rPr>
              <a:t>coverage </a:t>
            </a:r>
            <a:r>
              <a:rPr lang="en-US" sz="1800" dirty="0" smtClean="0">
                <a:solidFill>
                  <a:srgbClr val="FF0000"/>
                </a:solidFill>
              </a:rPr>
              <a:t>requirements</a:t>
            </a:r>
          </a:p>
          <a:p>
            <a:pPr lvl="1"/>
            <a:r>
              <a:rPr lang="en-GB" sz="1400" dirty="0" smtClean="0">
                <a:solidFill>
                  <a:srgbClr val="FF0000"/>
                </a:solidFill>
              </a:rPr>
              <a:t>Similar principle to </a:t>
            </a:r>
            <a:r>
              <a:rPr lang="en-GB" sz="1400" dirty="0">
                <a:solidFill>
                  <a:srgbClr val="FF0000"/>
                </a:solidFill>
              </a:rPr>
              <a:t>methodology used for UE demodulation </a:t>
            </a:r>
          </a:p>
          <a:p>
            <a:pPr lvl="2"/>
            <a:r>
              <a:rPr lang="en-GB" sz="1200" dirty="0" smtClean="0">
                <a:solidFill>
                  <a:srgbClr val="FF0000"/>
                </a:solidFill>
              </a:rPr>
              <a:t>Based on coverage requirements instead of on UE internal parameters such as noise figure, implementation loss..</a:t>
            </a:r>
          </a:p>
          <a:p>
            <a:pPr lvl="2"/>
            <a:r>
              <a:rPr lang="en-GB" sz="1200" dirty="0" smtClean="0">
                <a:solidFill>
                  <a:srgbClr val="FF0000"/>
                </a:solidFill>
              </a:rPr>
              <a:t>Can be adapted for other UE Power classes</a:t>
            </a:r>
            <a:endParaRPr lang="en-GB" sz="1200" dirty="0">
              <a:solidFill>
                <a:srgbClr val="FF0000"/>
              </a:solidFill>
            </a:endParaRPr>
          </a:p>
          <a:p>
            <a:endParaRPr lang="en-US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10</a:t>
            </a:fld>
            <a:endParaRPr lang="en-US" altLang="zh-CN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75531" y="98275"/>
            <a:ext cx="4385869" cy="6631667"/>
          </a:xfrm>
          <a:prstGeom prst="rect">
            <a:avLst/>
          </a:prstGeom>
        </p:spPr>
      </p:pic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11139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066800"/>
            <a:ext cx="8229600" cy="5943600"/>
          </a:xfrm>
        </p:spPr>
        <p:txBody>
          <a:bodyPr/>
          <a:lstStyle/>
          <a:p>
            <a:r>
              <a:rPr lang="en-GB" sz="1800" dirty="0" smtClean="0"/>
              <a:t>Further </a:t>
            </a:r>
            <a:r>
              <a:rPr lang="en-GB" sz="1800" dirty="0"/>
              <a:t>identify </a:t>
            </a:r>
            <a:r>
              <a:rPr lang="en-GB" sz="1800" dirty="0" smtClean="0"/>
              <a:t>assumptions on UE </a:t>
            </a:r>
            <a:r>
              <a:rPr lang="en-GB" sz="1800" dirty="0"/>
              <a:t>RX beam antenna gain </a:t>
            </a:r>
            <a:r>
              <a:rPr lang="en-GB" sz="1800" dirty="0" smtClean="0"/>
              <a:t>difference relative to the UE RX beam peak antenna gain </a:t>
            </a:r>
            <a:r>
              <a:rPr lang="en-GB" sz="1800" dirty="0"/>
              <a:t>for </a:t>
            </a:r>
            <a:r>
              <a:rPr lang="en-GB" sz="1800" dirty="0" err="1" smtClean="0"/>
              <a:t>Noc</a:t>
            </a:r>
            <a:r>
              <a:rPr lang="en-GB" sz="1800" dirty="0" smtClean="0"/>
              <a:t> definition under assumption of using “rough</a:t>
            </a:r>
            <a:r>
              <a:rPr lang="en-GB" sz="1800" dirty="0"/>
              <a:t>” beams</a:t>
            </a:r>
          </a:p>
          <a:p>
            <a:pPr lvl="1"/>
            <a:r>
              <a:rPr lang="en-US" sz="1600" dirty="0"/>
              <a:t>Companies are encouraged to bring comparison of the UE spherical coverage for “rough” and “fine” beams</a:t>
            </a:r>
          </a:p>
          <a:p>
            <a:pPr lvl="1"/>
            <a:r>
              <a:rPr lang="en-US" sz="1600" dirty="0"/>
              <a:t>Analysis can be done under assumption that UE </a:t>
            </a:r>
            <a:r>
              <a:rPr lang="en-US" sz="1600" dirty="0" smtClean="0"/>
              <a:t>supports [N] </a:t>
            </a:r>
            <a:r>
              <a:rPr lang="en-US" sz="1600" dirty="0"/>
              <a:t>beams codebook for “rough” UE RX </a:t>
            </a:r>
            <a:r>
              <a:rPr lang="en-US" sz="1600" dirty="0" smtClean="0"/>
              <a:t>beams</a:t>
            </a:r>
          </a:p>
          <a:p>
            <a:pPr lvl="2"/>
            <a:r>
              <a:rPr lang="en-US" sz="1400" dirty="0" smtClean="0"/>
              <a:t>Option 1: N = 4</a:t>
            </a:r>
          </a:p>
          <a:p>
            <a:pPr lvl="2"/>
            <a:r>
              <a:rPr lang="en-US" sz="1400" dirty="0" smtClean="0"/>
              <a:t>Option 2: N = 8</a:t>
            </a:r>
          </a:p>
          <a:p>
            <a:pPr lvl="2"/>
            <a:r>
              <a:rPr lang="en-US" sz="1400" dirty="0" smtClean="0"/>
              <a:t>Other options are not precluded</a:t>
            </a:r>
          </a:p>
          <a:p>
            <a:pPr lvl="2"/>
            <a:r>
              <a:rPr lang="en-US" sz="1400" dirty="0" smtClean="0"/>
              <a:t>Whichever option company chooses it is required to ensure that UE is compliant with RRM requirements</a:t>
            </a:r>
          </a:p>
          <a:p>
            <a:pPr lvl="1"/>
            <a:r>
              <a:rPr lang="en-US" sz="1600" dirty="0" smtClean="0"/>
              <a:t>Notes</a:t>
            </a:r>
            <a:r>
              <a:rPr lang="en-US" sz="1600" dirty="0"/>
              <a:t>: </a:t>
            </a:r>
          </a:p>
          <a:p>
            <a:pPr lvl="2"/>
            <a:r>
              <a:rPr lang="en-US" sz="1400" dirty="0"/>
              <a:t>Based on TR 38.133 section 9.2.5.1</a:t>
            </a:r>
          </a:p>
          <a:p>
            <a:pPr lvl="3"/>
            <a:r>
              <a:rPr lang="en-US" sz="1050" dirty="0" err="1" smtClean="0"/>
              <a:t>M</a:t>
            </a:r>
            <a:r>
              <a:rPr lang="en-US" sz="1050" baseline="-25000" dirty="0" err="1" smtClean="0"/>
              <a:t>pss</a:t>
            </a:r>
            <a:r>
              <a:rPr lang="en-US" sz="1050" baseline="-25000" dirty="0" smtClean="0"/>
              <a:t>/</a:t>
            </a:r>
            <a:r>
              <a:rPr lang="en-US" sz="1050" baseline="-25000" dirty="0" err="1" smtClean="0"/>
              <a:t>sss_sync_w</a:t>
            </a:r>
            <a:r>
              <a:rPr lang="en-US" sz="1050" baseline="-25000" dirty="0" smtClean="0"/>
              <a:t>/</a:t>
            </a:r>
            <a:r>
              <a:rPr lang="en-US" sz="1050" baseline="-25000" dirty="0" err="1" smtClean="0"/>
              <a:t>o_gaps</a:t>
            </a:r>
            <a:r>
              <a:rPr lang="en-US" sz="1050" dirty="0" smtClean="0"/>
              <a:t> </a:t>
            </a:r>
            <a:r>
              <a:rPr lang="en-US" sz="1050" dirty="0"/>
              <a:t>: For a UE supporting power class 1(fixed wireless access), </a:t>
            </a:r>
            <a:r>
              <a:rPr lang="en-US" sz="1050" dirty="0" err="1"/>
              <a:t>M</a:t>
            </a:r>
            <a:r>
              <a:rPr lang="en-US" sz="1050" baseline="-25000" dirty="0" err="1"/>
              <a:t>pss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sss_sync</a:t>
            </a:r>
            <a:r>
              <a:rPr lang="en-US" sz="1050" dirty="0"/>
              <a:t>=40. For a UE supporting power class 2(vehicle mounted), </a:t>
            </a:r>
            <a:r>
              <a:rPr lang="en-US" sz="1050" dirty="0" err="1"/>
              <a:t>M</a:t>
            </a:r>
            <a:r>
              <a:rPr lang="en-US" sz="1050" baseline="-25000" dirty="0" err="1"/>
              <a:t>pss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sss_sync_w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=[24].  </a:t>
            </a:r>
            <a:r>
              <a:rPr lang="en-US" sz="1050" b="1" dirty="0">
                <a:solidFill>
                  <a:srgbClr val="FF0000"/>
                </a:solidFill>
              </a:rPr>
              <a:t>For a UE supporting power class 3(handheld), </a:t>
            </a:r>
            <a:r>
              <a:rPr lang="en-US" sz="1050" b="1" dirty="0" err="1">
                <a:solidFill>
                  <a:srgbClr val="FF0000"/>
                </a:solidFill>
              </a:rPr>
              <a:t>M</a:t>
            </a:r>
            <a:r>
              <a:rPr lang="en-US" sz="1050" b="1" baseline="-25000" dirty="0" err="1">
                <a:solidFill>
                  <a:srgbClr val="FF0000"/>
                </a:solidFill>
              </a:rPr>
              <a:t>pss</a:t>
            </a:r>
            <a:r>
              <a:rPr lang="en-US" sz="1050" b="1" baseline="-25000" dirty="0">
                <a:solidFill>
                  <a:srgbClr val="FF0000"/>
                </a:solidFill>
              </a:rPr>
              <a:t>/</a:t>
            </a:r>
            <a:r>
              <a:rPr lang="en-US" sz="1050" b="1" baseline="-25000" dirty="0" err="1">
                <a:solidFill>
                  <a:srgbClr val="FF0000"/>
                </a:solidFill>
              </a:rPr>
              <a:t>sss_sync_w</a:t>
            </a:r>
            <a:r>
              <a:rPr lang="en-US" sz="1050" b="1" baseline="-25000" dirty="0">
                <a:solidFill>
                  <a:srgbClr val="FF0000"/>
                </a:solidFill>
              </a:rPr>
              <a:t>/</a:t>
            </a:r>
            <a:r>
              <a:rPr lang="en-US" sz="1050" b="1" baseline="-25000" dirty="0" err="1">
                <a:solidFill>
                  <a:srgbClr val="FF0000"/>
                </a:solidFill>
              </a:rPr>
              <a:t>o_gaps</a:t>
            </a:r>
            <a:r>
              <a:rPr lang="en-US" sz="1050" b="1" dirty="0">
                <a:solidFill>
                  <a:srgbClr val="FF0000"/>
                </a:solidFill>
              </a:rPr>
              <a:t> =[24]. </a:t>
            </a:r>
            <a:r>
              <a:rPr lang="en-US" sz="1050" dirty="0"/>
              <a:t>For a UE supporting power class 4, </a:t>
            </a:r>
            <a:r>
              <a:rPr lang="en-US" sz="1050" dirty="0" err="1"/>
              <a:t>M</a:t>
            </a:r>
            <a:r>
              <a:rPr lang="en-US" sz="1050" baseline="-25000" dirty="0" err="1"/>
              <a:t>pss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sss_sync_w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=TBD </a:t>
            </a:r>
            <a:endParaRPr lang="en-GB" sz="1050" dirty="0"/>
          </a:p>
          <a:p>
            <a:pPr lvl="3"/>
            <a:r>
              <a:rPr lang="en-US" sz="1050" dirty="0" err="1"/>
              <a:t>M</a:t>
            </a:r>
            <a:r>
              <a:rPr lang="en-US" sz="1050" baseline="-25000" dirty="0" err="1"/>
              <a:t>meas_period_w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: For a UE supporting power class 1 (fixed wireless access), </a:t>
            </a:r>
            <a:r>
              <a:rPr lang="en-US" sz="1050" dirty="0" err="1"/>
              <a:t>M</a:t>
            </a:r>
            <a:r>
              <a:rPr lang="en-US" sz="1050" baseline="-25000" dirty="0" err="1"/>
              <a:t>meas_period_w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=40. For a UE supporting power class 2 (vehicle mounted), </a:t>
            </a:r>
            <a:r>
              <a:rPr lang="en-US" sz="1050" dirty="0" err="1"/>
              <a:t>M</a:t>
            </a:r>
            <a:r>
              <a:rPr lang="en-US" sz="1050" baseline="-25000" dirty="0" err="1"/>
              <a:t>meas_period_w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=[24]. </a:t>
            </a:r>
            <a:r>
              <a:rPr lang="en-US" sz="1050" b="1" dirty="0">
                <a:solidFill>
                  <a:srgbClr val="FF0000"/>
                </a:solidFill>
              </a:rPr>
              <a:t>For a UE supporting power class 3 (handheld), </a:t>
            </a:r>
            <a:r>
              <a:rPr lang="en-US" sz="1050" b="1" dirty="0" err="1">
                <a:solidFill>
                  <a:srgbClr val="FF0000"/>
                </a:solidFill>
              </a:rPr>
              <a:t>M</a:t>
            </a:r>
            <a:r>
              <a:rPr lang="en-US" sz="1050" b="1" baseline="-25000" dirty="0" err="1">
                <a:solidFill>
                  <a:srgbClr val="FF0000"/>
                </a:solidFill>
              </a:rPr>
              <a:t>meas_period_w</a:t>
            </a:r>
            <a:r>
              <a:rPr lang="en-US" sz="1050" b="1" baseline="-25000" dirty="0">
                <a:solidFill>
                  <a:srgbClr val="FF0000"/>
                </a:solidFill>
              </a:rPr>
              <a:t>/</a:t>
            </a:r>
            <a:r>
              <a:rPr lang="en-US" sz="1050" b="1" baseline="-25000" dirty="0" err="1">
                <a:solidFill>
                  <a:srgbClr val="FF0000"/>
                </a:solidFill>
              </a:rPr>
              <a:t>o_gaps</a:t>
            </a:r>
            <a:r>
              <a:rPr lang="en-US" sz="1050" b="1" dirty="0">
                <a:solidFill>
                  <a:srgbClr val="FF0000"/>
                </a:solidFill>
              </a:rPr>
              <a:t> =[24]</a:t>
            </a:r>
            <a:r>
              <a:rPr lang="en-US" sz="1050" b="1" dirty="0"/>
              <a:t>.</a:t>
            </a:r>
            <a:r>
              <a:rPr lang="en-US" sz="1050" dirty="0"/>
              <a:t> For a UE supporting power class 4, </a:t>
            </a:r>
            <a:r>
              <a:rPr lang="en-US" sz="1050" dirty="0" err="1"/>
              <a:t>M</a:t>
            </a:r>
            <a:r>
              <a:rPr lang="en-US" sz="1050" baseline="-25000" dirty="0" err="1"/>
              <a:t>meas_period_w</a:t>
            </a:r>
            <a:r>
              <a:rPr lang="en-US" sz="1050" baseline="-25000" dirty="0"/>
              <a:t>/</a:t>
            </a:r>
            <a:r>
              <a:rPr lang="en-US" sz="1050" baseline="-25000" dirty="0" err="1"/>
              <a:t>o_gaps</a:t>
            </a:r>
            <a:r>
              <a:rPr lang="en-US" sz="1050" dirty="0"/>
              <a:t> =TBD</a:t>
            </a:r>
            <a:r>
              <a:rPr lang="en-US" sz="1050" dirty="0" smtClean="0"/>
              <a:t>.</a:t>
            </a:r>
            <a:endParaRPr lang="en-US" sz="105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11</a:t>
            </a:fld>
            <a:endParaRPr lang="en-US" altLang="zh-CN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9988526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open issues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 err="1">
                <a:solidFill>
                  <a:srgbClr val="0070C0"/>
                </a:solidFill>
              </a:rPr>
              <a:t>Noc</a:t>
            </a:r>
            <a:r>
              <a:rPr lang="en-GB" dirty="0">
                <a:solidFill>
                  <a:srgbClr val="0070C0"/>
                </a:solidFill>
              </a:rPr>
              <a:t> level </a:t>
            </a:r>
            <a:r>
              <a:rPr lang="en-GB" dirty="0" smtClean="0">
                <a:solidFill>
                  <a:srgbClr val="0070C0"/>
                </a:solidFill>
              </a:rPr>
              <a:t>for scenario 3 </a:t>
            </a:r>
            <a:r>
              <a:rPr lang="en-GB" dirty="0">
                <a:solidFill>
                  <a:srgbClr val="0070C0"/>
                </a:solidFill>
              </a:rPr>
              <a:t>and Mode 1 (TE transmits desired signal and artificial noise)</a:t>
            </a:r>
          </a:p>
          <a:p>
            <a:r>
              <a:rPr lang="en-GB" dirty="0" smtClean="0">
                <a:solidFill>
                  <a:srgbClr val="0070C0"/>
                </a:solidFill>
              </a:rPr>
              <a:t>How </a:t>
            </a:r>
            <a:r>
              <a:rPr lang="en-GB" dirty="0">
                <a:solidFill>
                  <a:srgbClr val="0070C0"/>
                </a:solidFill>
              </a:rPr>
              <a:t>to select the tested direction for Scenario 2 and 3 is FFS</a:t>
            </a:r>
            <a:endParaRPr lang="en-GB" dirty="0" smtClean="0">
              <a:solidFill>
                <a:srgbClr val="0070C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12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304698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Ad-hoc Agreements (1)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dirty="0">
                <a:solidFill>
                  <a:srgbClr val="00B050"/>
                </a:solidFill>
              </a:rPr>
              <a:t>UE beam lock assumptions for RRM Test Methods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From testability perspective UE beam lock may or may not be applied. </a:t>
            </a:r>
          </a:p>
          <a:p>
            <a:pPr lvl="1"/>
            <a:r>
              <a:rPr lang="en-GB" dirty="0">
                <a:solidFill>
                  <a:srgbClr val="00B050"/>
                </a:solidFill>
              </a:rPr>
              <a:t>UE beam lock assumptions can be defined for each RRM test case for 1 </a:t>
            </a:r>
            <a:r>
              <a:rPr lang="en-GB" dirty="0" err="1">
                <a:solidFill>
                  <a:srgbClr val="00B050"/>
                </a:solidFill>
              </a:rPr>
              <a:t>AoA</a:t>
            </a:r>
            <a:endParaRPr lang="en-GB" dirty="0">
              <a:solidFill>
                <a:srgbClr val="00B050"/>
              </a:solidFill>
            </a:endParaRPr>
          </a:p>
          <a:p>
            <a:pPr lvl="1"/>
            <a:r>
              <a:rPr lang="en-GB" dirty="0">
                <a:solidFill>
                  <a:srgbClr val="00B050"/>
                </a:solidFill>
              </a:rPr>
              <a:t>UE beam lock is not applied for 2 </a:t>
            </a:r>
            <a:r>
              <a:rPr lang="en-GB" dirty="0" err="1">
                <a:solidFill>
                  <a:srgbClr val="00B050"/>
                </a:solidFill>
              </a:rPr>
              <a:t>AoA</a:t>
            </a:r>
            <a:r>
              <a:rPr lang="en-GB" dirty="0">
                <a:solidFill>
                  <a:srgbClr val="00B050"/>
                </a:solidFill>
              </a:rPr>
              <a:t> case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859556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Ad-hoc Agreements (2)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000" dirty="0">
                <a:solidFill>
                  <a:srgbClr val="00B050"/>
                </a:solidFill>
              </a:rPr>
              <a:t>Scenario #1: 1 </a:t>
            </a:r>
            <a:r>
              <a:rPr lang="en-GB" sz="2000" dirty="0" err="1">
                <a:solidFill>
                  <a:srgbClr val="00B050"/>
                </a:solidFill>
              </a:rPr>
              <a:t>AoA</a:t>
            </a:r>
            <a:r>
              <a:rPr lang="en-GB" sz="2000" dirty="0">
                <a:solidFill>
                  <a:srgbClr val="00B050"/>
                </a:solidFill>
              </a:rPr>
              <a:t> with signal coming from the RX beam peak direction</a:t>
            </a:r>
          </a:p>
          <a:p>
            <a:pPr lvl="1"/>
            <a:r>
              <a:rPr lang="en-GB" sz="1800" dirty="0">
                <a:solidFill>
                  <a:srgbClr val="00B050"/>
                </a:solidFill>
              </a:rPr>
              <a:t>Detailed procedure and SNR for 1 </a:t>
            </a:r>
            <a:r>
              <a:rPr lang="en-GB" sz="1800" dirty="0" err="1">
                <a:solidFill>
                  <a:srgbClr val="00B050"/>
                </a:solidFill>
              </a:rPr>
              <a:t>AoA</a:t>
            </a:r>
            <a:r>
              <a:rPr lang="en-GB" sz="1800" dirty="0">
                <a:solidFill>
                  <a:srgbClr val="00B050"/>
                </a:solidFill>
              </a:rPr>
              <a:t> from global UE Rx beam peak direction will be defined in TR 38.810</a:t>
            </a:r>
          </a:p>
          <a:p>
            <a:pPr lvl="1"/>
            <a:r>
              <a:rPr lang="en-GB" sz="1800" dirty="0">
                <a:solidFill>
                  <a:srgbClr val="00B050"/>
                </a:solidFill>
              </a:rPr>
              <a:t>Global UE RX beam peak is the RX beam peak defined for the UE RF in TS 38.101-2 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UE RX beam peak direction can be different from the beam peak directions of beams which UE is using for RRM measurements. FFS how to account for this difference.</a:t>
            </a:r>
          </a:p>
          <a:p>
            <a:pPr lvl="1"/>
            <a:r>
              <a:rPr lang="en-GB" sz="1800" dirty="0">
                <a:solidFill>
                  <a:srgbClr val="00B050"/>
                </a:solidFill>
              </a:rPr>
              <a:t>Scenario #1 can be used for 2 types of RRM test cases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Type 1 test cases: RRM test cases which assume that UE is using “fine” UE RX beams (i.e. beams used in UE RF requirements)</a:t>
            </a:r>
          </a:p>
          <a:p>
            <a:pPr lvl="3"/>
            <a:r>
              <a:rPr lang="en-GB" sz="1400" dirty="0">
                <a:solidFill>
                  <a:srgbClr val="00B050"/>
                </a:solidFill>
              </a:rPr>
              <a:t>For Type 1, UE demodulation methodology is used to define the </a:t>
            </a:r>
            <a:r>
              <a:rPr lang="en-GB" sz="1400" dirty="0" err="1">
                <a:solidFill>
                  <a:srgbClr val="00B050"/>
                </a:solidFill>
              </a:rPr>
              <a:t>Noc</a:t>
            </a:r>
            <a:r>
              <a:rPr lang="en-GB" sz="1400" dirty="0">
                <a:solidFill>
                  <a:srgbClr val="00B050"/>
                </a:solidFill>
              </a:rPr>
              <a:t> levels and SNR range, using parameters for Far-Field setup</a:t>
            </a:r>
          </a:p>
          <a:p>
            <a:pPr lvl="2"/>
            <a:r>
              <a:rPr lang="en-GB" sz="1600" dirty="0">
                <a:solidFill>
                  <a:srgbClr val="00B050"/>
                </a:solidFill>
              </a:rPr>
              <a:t>Type 2 test cases: RRM test case which assume that UE is using “rough” UE RX beams (i.e. beams which UE is using for RRM measurements)</a:t>
            </a:r>
          </a:p>
          <a:p>
            <a:pPr lvl="1"/>
            <a:endParaRPr lang="en-GB" sz="18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62129408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Ad-hoc Agreements (3)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sz="1600" dirty="0">
                <a:solidFill>
                  <a:srgbClr val="00B050"/>
                </a:solidFill>
              </a:rPr>
              <a:t>Scenario #1: 1 </a:t>
            </a:r>
            <a:r>
              <a:rPr lang="en-GB" sz="1600" dirty="0" err="1">
                <a:solidFill>
                  <a:srgbClr val="00B050"/>
                </a:solidFill>
              </a:rPr>
              <a:t>AoA</a:t>
            </a:r>
            <a:r>
              <a:rPr lang="en-GB" sz="1600" dirty="0">
                <a:solidFill>
                  <a:srgbClr val="00B050"/>
                </a:solidFill>
              </a:rPr>
              <a:t> with signal coming from the RX beam peak direction</a:t>
            </a:r>
          </a:p>
          <a:p>
            <a:r>
              <a:rPr lang="en-GB" sz="1400" dirty="0">
                <a:solidFill>
                  <a:srgbClr val="00B050"/>
                </a:solidFill>
              </a:rPr>
              <a:t>Types of side conditions emulation:</a:t>
            </a:r>
          </a:p>
          <a:p>
            <a:pPr lvl="1"/>
            <a:r>
              <a:rPr lang="en-GB" sz="1100" dirty="0">
                <a:solidFill>
                  <a:srgbClr val="00B050"/>
                </a:solidFill>
              </a:rPr>
              <a:t>TE emulates artificial noise and target SNR conditions in the reference point</a:t>
            </a:r>
          </a:p>
          <a:p>
            <a:pPr lvl="2"/>
            <a:r>
              <a:rPr lang="en-GB" sz="1100" dirty="0">
                <a:solidFill>
                  <a:srgbClr val="00B050"/>
                </a:solidFill>
              </a:rPr>
              <a:t>Noise power level Noc1 is defined close UE noise floor such that SNR</a:t>
            </a:r>
            <a:r>
              <a:rPr lang="en-GB" sz="1100" baseline="-25000" dirty="0">
                <a:solidFill>
                  <a:srgbClr val="00B050"/>
                </a:solidFill>
              </a:rPr>
              <a:t>RP</a:t>
            </a:r>
            <a:r>
              <a:rPr lang="en-GB" sz="1100" dirty="0">
                <a:solidFill>
                  <a:srgbClr val="00B050"/>
                </a:solidFill>
              </a:rPr>
              <a:t> = SNR</a:t>
            </a:r>
            <a:r>
              <a:rPr lang="en-GB" sz="1100" baseline="-25000" dirty="0">
                <a:solidFill>
                  <a:srgbClr val="00B050"/>
                </a:solidFill>
              </a:rPr>
              <a:t>BB</a:t>
            </a:r>
            <a:r>
              <a:rPr lang="en-GB" sz="1100" dirty="0">
                <a:solidFill>
                  <a:srgbClr val="00B050"/>
                </a:solidFill>
              </a:rPr>
              <a:t> + [X] dB</a:t>
            </a:r>
          </a:p>
          <a:p>
            <a:pPr lvl="3"/>
            <a:r>
              <a:rPr lang="en-GB" sz="1050" dirty="0">
                <a:solidFill>
                  <a:srgbClr val="00B050"/>
                </a:solidFill>
              </a:rPr>
              <a:t>X value</a:t>
            </a:r>
            <a:endParaRPr lang="en-GB" sz="700" dirty="0">
              <a:solidFill>
                <a:srgbClr val="00B050"/>
              </a:solidFill>
            </a:endParaRPr>
          </a:p>
          <a:p>
            <a:pPr lvl="4"/>
            <a:r>
              <a:rPr lang="en-GB" sz="1050" dirty="0">
                <a:solidFill>
                  <a:srgbClr val="00B050"/>
                </a:solidFill>
              </a:rPr>
              <a:t>Option 1: X = 1 dB</a:t>
            </a:r>
          </a:p>
          <a:p>
            <a:pPr lvl="4"/>
            <a:r>
              <a:rPr lang="en-GB" sz="1050" dirty="0">
                <a:solidFill>
                  <a:srgbClr val="00B050"/>
                </a:solidFill>
              </a:rPr>
              <a:t>Option 2: other values are not precluded. Companies can bring proposals.</a:t>
            </a:r>
          </a:p>
          <a:p>
            <a:pPr lvl="3"/>
            <a:r>
              <a:rPr lang="en-GB" sz="1050" dirty="0" err="1">
                <a:solidFill>
                  <a:srgbClr val="00B050"/>
                </a:solidFill>
              </a:rPr>
              <a:t>Noc</a:t>
            </a:r>
            <a:r>
              <a:rPr lang="en-GB" sz="1050" dirty="0">
                <a:solidFill>
                  <a:srgbClr val="00B050"/>
                </a:solidFill>
              </a:rPr>
              <a:t> definition</a:t>
            </a:r>
          </a:p>
          <a:p>
            <a:pPr lvl="4"/>
            <a:r>
              <a:rPr lang="en-GB" sz="1050" dirty="0">
                <a:solidFill>
                  <a:srgbClr val="00B050"/>
                </a:solidFill>
              </a:rPr>
              <a:t>Type 1 test cases: UE demodulation methodology is used to define the </a:t>
            </a:r>
            <a:r>
              <a:rPr lang="en-GB" sz="1050" dirty="0" err="1">
                <a:solidFill>
                  <a:srgbClr val="00B050"/>
                </a:solidFill>
              </a:rPr>
              <a:t>Noc</a:t>
            </a:r>
            <a:r>
              <a:rPr lang="en-GB" sz="1050" dirty="0">
                <a:solidFill>
                  <a:srgbClr val="00B050"/>
                </a:solidFill>
              </a:rPr>
              <a:t> levels and SNR range</a:t>
            </a:r>
          </a:p>
          <a:p>
            <a:pPr lvl="4"/>
            <a:r>
              <a:rPr lang="en-GB" sz="1050" dirty="0">
                <a:solidFill>
                  <a:srgbClr val="00B050"/>
                </a:solidFill>
              </a:rPr>
              <a:t>Type 2 test cases: </a:t>
            </a:r>
          </a:p>
          <a:p>
            <a:pPr lvl="5" hangingPunct="0"/>
            <a:r>
              <a:rPr lang="en-GB" sz="1050" dirty="0" err="1">
                <a:solidFill>
                  <a:srgbClr val="00B050"/>
                </a:solidFill>
              </a:rPr>
              <a:t>Noc</a:t>
            </a:r>
            <a:r>
              <a:rPr lang="en-GB" sz="1050" dirty="0">
                <a:solidFill>
                  <a:srgbClr val="00B050"/>
                </a:solidFill>
              </a:rPr>
              <a:t> level shall be defined taking into account difference in antenna gains for UE RX beam peak and for [spherical coverage] for the UE RF and RRM requirements. </a:t>
            </a:r>
          </a:p>
          <a:p>
            <a:pPr lvl="5" hangingPunct="0"/>
            <a:r>
              <a:rPr lang="en-GB" sz="1050" dirty="0">
                <a:solidFill>
                  <a:srgbClr val="00B050"/>
                </a:solidFill>
              </a:rPr>
              <a:t>Antenna gain difference is FFS. Companies to bring analysis on the values in RAN4 #89 to finalize the </a:t>
            </a:r>
            <a:r>
              <a:rPr lang="en-GB" sz="1050" dirty="0" err="1">
                <a:solidFill>
                  <a:srgbClr val="00B050"/>
                </a:solidFill>
              </a:rPr>
              <a:t>Noc</a:t>
            </a:r>
            <a:r>
              <a:rPr lang="en-GB" sz="1050" dirty="0">
                <a:solidFill>
                  <a:srgbClr val="00B050"/>
                </a:solidFill>
              </a:rPr>
              <a:t> definition.</a:t>
            </a:r>
          </a:p>
          <a:p>
            <a:pPr lvl="2"/>
            <a:r>
              <a:rPr lang="en-GB" sz="1100" dirty="0">
                <a:solidFill>
                  <a:srgbClr val="00B050"/>
                </a:solidFill>
              </a:rPr>
              <a:t>Whether </a:t>
            </a:r>
            <a:r>
              <a:rPr lang="en-GB" sz="1100" dirty="0" err="1">
                <a:solidFill>
                  <a:srgbClr val="00B050"/>
                </a:solidFill>
              </a:rPr>
              <a:t>Noc</a:t>
            </a:r>
            <a:r>
              <a:rPr lang="en-GB" sz="1100" dirty="0">
                <a:solidFill>
                  <a:srgbClr val="00B050"/>
                </a:solidFill>
              </a:rPr>
              <a:t> level Noc2 &gt; Noc1 shall be supported can be discussed in the RRM test cases and not precluded from testability perspective. (Note: feasible SNR range can be smaller than for the case of Noc1) </a:t>
            </a:r>
          </a:p>
          <a:p>
            <a:pPr marL="0" indent="0">
              <a:buNone/>
            </a:pPr>
            <a:r>
              <a:rPr lang="en-GB" sz="1600" dirty="0">
                <a:solidFill>
                  <a:srgbClr val="00B050"/>
                </a:solidFill>
              </a:rPr>
              <a:t>Next steps:</a:t>
            </a:r>
          </a:p>
          <a:p>
            <a:r>
              <a:rPr lang="en-GB" sz="1400" dirty="0">
                <a:solidFill>
                  <a:srgbClr val="00B050"/>
                </a:solidFill>
              </a:rPr>
              <a:t>Further define UE RX beam assumptions for “rough” beams (used for RRM measurements) to identify antenna gain and spherical coverage characteristics (to be provided by UE vendors)</a:t>
            </a:r>
          </a:p>
          <a:p>
            <a:pPr lvl="1"/>
            <a:r>
              <a:rPr lang="en-GB" sz="1100" dirty="0">
                <a:solidFill>
                  <a:srgbClr val="00B050"/>
                </a:solidFill>
              </a:rPr>
              <a:t>Note: analysis is applicable to all scenarios</a:t>
            </a:r>
          </a:p>
          <a:p>
            <a:r>
              <a:rPr lang="en-GB" sz="1400" dirty="0">
                <a:solidFill>
                  <a:srgbClr val="00B050"/>
                </a:solidFill>
              </a:rPr>
              <a:t>Further discuss the </a:t>
            </a:r>
            <a:r>
              <a:rPr lang="en-GB" sz="1400" dirty="0" err="1">
                <a:solidFill>
                  <a:srgbClr val="00B050"/>
                </a:solidFill>
              </a:rPr>
              <a:t>Noc</a:t>
            </a:r>
            <a:r>
              <a:rPr lang="en-GB" sz="1400" dirty="0">
                <a:solidFill>
                  <a:srgbClr val="00B050"/>
                </a:solidFill>
              </a:rPr>
              <a:t> / SNR methodology for the remaining scenarios</a:t>
            </a:r>
          </a:p>
          <a:p>
            <a:pPr lvl="1"/>
            <a:r>
              <a:rPr lang="en-GB" sz="1100" dirty="0">
                <a:solidFill>
                  <a:srgbClr val="00B050"/>
                </a:solidFill>
              </a:rPr>
              <a:t>Scenario #2: 1 </a:t>
            </a:r>
            <a:r>
              <a:rPr lang="en-GB" sz="1100" dirty="0" err="1">
                <a:solidFill>
                  <a:srgbClr val="00B050"/>
                </a:solidFill>
              </a:rPr>
              <a:t>AoA</a:t>
            </a:r>
            <a:r>
              <a:rPr lang="en-GB" sz="1100" dirty="0">
                <a:solidFill>
                  <a:srgbClr val="00B050"/>
                </a:solidFill>
              </a:rPr>
              <a:t> with signal coming from the non RX beam peak direction</a:t>
            </a:r>
          </a:p>
          <a:p>
            <a:pPr lvl="1"/>
            <a:r>
              <a:rPr lang="en-GB" sz="1100" dirty="0">
                <a:solidFill>
                  <a:srgbClr val="00B050"/>
                </a:solidFill>
              </a:rPr>
              <a:t>Scenario #3: 2 </a:t>
            </a:r>
            <a:r>
              <a:rPr lang="en-GB" sz="1100" dirty="0" err="1" smtClean="0">
                <a:solidFill>
                  <a:srgbClr val="00B050"/>
                </a:solidFill>
              </a:rPr>
              <a:t>AoA</a:t>
            </a:r>
            <a:endParaRPr lang="en-GB" sz="1200" dirty="0">
              <a:solidFill>
                <a:srgbClr val="00B050"/>
              </a:solidFill>
            </a:endParaRPr>
          </a:p>
          <a:p>
            <a:pPr lvl="1"/>
            <a:endParaRPr lang="en-GB" sz="14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8659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Background: </a:t>
            </a:r>
            <a:r>
              <a:rPr lang="en-US" dirty="0" err="1"/>
              <a:t>Tdocs</a:t>
            </a:r>
            <a:r>
              <a:rPr lang="en-US" dirty="0"/>
              <a:t> at RAN4#88bis </a:t>
            </a:r>
            <a:r>
              <a:rPr lang="en-US" dirty="0" smtClean="0"/>
              <a:t>in </a:t>
            </a:r>
            <a:r>
              <a:rPr lang="en-US" dirty="0" err="1" smtClean="0"/>
              <a:t>Noc</a:t>
            </a:r>
            <a:r>
              <a:rPr lang="en-US" dirty="0" smtClean="0"/>
              <a:t> level and SNR range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1800" dirty="0">
                <a:solidFill>
                  <a:srgbClr val="00B050"/>
                </a:solidFill>
              </a:rPr>
              <a:t>Anritsu R4-1812087</a:t>
            </a:r>
            <a:endParaRPr lang="en-US" sz="1800" dirty="0">
              <a:solidFill>
                <a:srgbClr val="00B050"/>
              </a:solidFill>
            </a:endParaRP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Rx beam peak direction: 18dB max SNR, 100MHz max </a:t>
            </a:r>
            <a:r>
              <a:rPr lang="en-GB" sz="1600" dirty="0" err="1">
                <a:solidFill>
                  <a:srgbClr val="00B050"/>
                </a:solidFill>
              </a:rPr>
              <a:t>Ch</a:t>
            </a:r>
            <a:r>
              <a:rPr lang="en-GB" sz="1600" dirty="0">
                <a:solidFill>
                  <a:srgbClr val="00B050"/>
                </a:solidFill>
              </a:rPr>
              <a:t> BW, DFF</a:t>
            </a: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Non-beam-peak direction: 7dB max SNR, 100MHz max </a:t>
            </a:r>
            <a:r>
              <a:rPr lang="en-GB" sz="1600" dirty="0" err="1">
                <a:solidFill>
                  <a:srgbClr val="00B050"/>
                </a:solidFill>
              </a:rPr>
              <a:t>Ch</a:t>
            </a:r>
            <a:r>
              <a:rPr lang="en-GB" sz="1600" dirty="0">
                <a:solidFill>
                  <a:srgbClr val="00B050"/>
                </a:solidFill>
              </a:rPr>
              <a:t> BW, DFF</a:t>
            </a: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Based on 11dB spherical coverage ∆</a:t>
            </a:r>
          </a:p>
          <a:p>
            <a:pPr marL="557213" lvl="1" indent="-214313"/>
            <a:r>
              <a:rPr lang="en-GB" sz="1600" dirty="0" err="1">
                <a:solidFill>
                  <a:srgbClr val="00B050"/>
                </a:solidFill>
              </a:rPr>
              <a:t>Noc</a:t>
            </a:r>
            <a:r>
              <a:rPr lang="en-GB" sz="1600" dirty="0">
                <a:solidFill>
                  <a:srgbClr val="00B050"/>
                </a:solidFill>
              </a:rPr>
              <a:t>: </a:t>
            </a:r>
            <a:r>
              <a:rPr lang="en-US" sz="1600" dirty="0">
                <a:solidFill>
                  <a:srgbClr val="00B050"/>
                </a:solidFill>
              </a:rPr>
              <a:t>-153dBm/Hz beam peak direction, -142dBm/Hz non-beam-peak direction </a:t>
            </a:r>
          </a:p>
          <a:p>
            <a:r>
              <a:rPr lang="en-GB" sz="1800" dirty="0">
                <a:solidFill>
                  <a:srgbClr val="00B050"/>
                </a:solidFill>
              </a:rPr>
              <a:t>Qualcomm R4-1813264</a:t>
            </a:r>
            <a:endParaRPr lang="en-US" sz="1800" dirty="0">
              <a:solidFill>
                <a:srgbClr val="00B050"/>
              </a:solidFill>
            </a:endParaRPr>
          </a:p>
          <a:p>
            <a:pPr marL="557213" lvl="1" indent="-214313"/>
            <a:r>
              <a:rPr lang="en-GB" sz="1600" dirty="0" smtClean="0">
                <a:solidFill>
                  <a:srgbClr val="00B050"/>
                </a:solidFill>
              </a:rPr>
              <a:t>Non-beam-peak </a:t>
            </a:r>
            <a:r>
              <a:rPr lang="en-GB" sz="1600" dirty="0">
                <a:solidFill>
                  <a:srgbClr val="00B050"/>
                </a:solidFill>
              </a:rPr>
              <a:t>direction: 2.4dB max SNR, 100MHz max </a:t>
            </a:r>
            <a:r>
              <a:rPr lang="en-GB" sz="1600" dirty="0" err="1">
                <a:solidFill>
                  <a:srgbClr val="00B050"/>
                </a:solidFill>
              </a:rPr>
              <a:t>Ch</a:t>
            </a:r>
            <a:r>
              <a:rPr lang="en-GB" sz="1600" dirty="0">
                <a:solidFill>
                  <a:srgbClr val="00B050"/>
                </a:solidFill>
              </a:rPr>
              <a:t> BW, DFF</a:t>
            </a: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Based on 12.6dB spherical coverage ∆</a:t>
            </a:r>
          </a:p>
          <a:p>
            <a:pPr marL="557213" lvl="1" indent="-214313"/>
            <a:r>
              <a:rPr lang="en-GB" sz="1600" dirty="0" err="1">
                <a:solidFill>
                  <a:srgbClr val="00B050"/>
                </a:solidFill>
              </a:rPr>
              <a:t>Noc</a:t>
            </a:r>
            <a:r>
              <a:rPr lang="en-GB" sz="1600" dirty="0">
                <a:solidFill>
                  <a:srgbClr val="00B050"/>
                </a:solidFill>
              </a:rPr>
              <a:t>: </a:t>
            </a:r>
            <a:r>
              <a:rPr lang="en-US" sz="1600" dirty="0">
                <a:solidFill>
                  <a:srgbClr val="00B050"/>
                </a:solidFill>
              </a:rPr>
              <a:t>-140.5dBm/Hz non-beam-peak direction</a:t>
            </a:r>
            <a:r>
              <a:rPr lang="en-GB" sz="1600" dirty="0">
                <a:solidFill>
                  <a:srgbClr val="00B050"/>
                </a:solidFill>
              </a:rPr>
              <a:t>  </a:t>
            </a:r>
            <a:endParaRPr lang="en-US" sz="1600" dirty="0">
              <a:solidFill>
                <a:srgbClr val="00B050"/>
              </a:solidFill>
            </a:endParaRPr>
          </a:p>
          <a:p>
            <a:r>
              <a:rPr lang="en-GB" sz="1800" dirty="0">
                <a:solidFill>
                  <a:srgbClr val="00B050"/>
                </a:solidFill>
              </a:rPr>
              <a:t>Intel R4-1812208</a:t>
            </a:r>
            <a:endParaRPr lang="en-US" sz="1800" dirty="0">
              <a:solidFill>
                <a:srgbClr val="00B050"/>
              </a:solidFill>
            </a:endParaRPr>
          </a:p>
          <a:p>
            <a:pPr marL="557213" lvl="1" indent="-214313"/>
            <a:r>
              <a:rPr lang="en-GB" sz="1600" dirty="0">
                <a:solidFill>
                  <a:srgbClr val="00B050"/>
                </a:solidFill>
              </a:rPr>
              <a:t>Similar principle: “The </a:t>
            </a:r>
            <a:r>
              <a:rPr lang="en-GB" sz="1600" dirty="0" err="1">
                <a:solidFill>
                  <a:srgbClr val="00B050"/>
                </a:solidFill>
              </a:rPr>
              <a:t>Noc</a:t>
            </a:r>
            <a:r>
              <a:rPr lang="en-GB" sz="1600" dirty="0">
                <a:solidFill>
                  <a:srgbClr val="00B050"/>
                </a:solidFill>
              </a:rPr>
              <a:t> level for signals coming from the non-beam peak direction.. shall be adjusted to take into account the difference in antenna gains in the beam peak and non beam peak directions”</a:t>
            </a:r>
          </a:p>
          <a:p>
            <a:endParaRPr lang="en-US" sz="1800" dirty="0">
              <a:solidFill>
                <a:srgbClr val="00B050"/>
              </a:solidFill>
            </a:endParaRPr>
          </a:p>
          <a:p>
            <a:pPr marL="342900" lvl="1" indent="0">
              <a:buNone/>
            </a:pPr>
            <a:endParaRPr lang="en-US" sz="1600" dirty="0">
              <a:solidFill>
                <a:srgbClr val="00B050"/>
              </a:solidFill>
            </a:endParaRPr>
          </a:p>
          <a:p>
            <a:endParaRPr lang="en-GB" sz="1800" dirty="0">
              <a:solidFill>
                <a:srgbClr val="00B050"/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9660424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600" dirty="0"/>
              <a:t>UE RX beam types definitions</a:t>
            </a:r>
          </a:p>
          <a:p>
            <a:pPr lvl="1"/>
            <a:r>
              <a:rPr lang="en-US" sz="1400" dirty="0"/>
              <a:t>“Fine” UE RX beams - </a:t>
            </a:r>
            <a:r>
              <a:rPr lang="en-GB" sz="1400" dirty="0"/>
              <a:t>beams used to define UE RF requirements (e.g. EIS, EIS spherical coverage)</a:t>
            </a:r>
          </a:p>
          <a:p>
            <a:pPr lvl="1"/>
            <a:r>
              <a:rPr lang="en-GB" sz="1400" dirty="0"/>
              <a:t>“Rough” UE RX beams - beams which UE is using for RRM measurements (e.g. for SSB measurements) </a:t>
            </a:r>
          </a:p>
          <a:p>
            <a:pPr lvl="1"/>
            <a:r>
              <a:rPr lang="en-US" sz="1400" dirty="0"/>
              <a:t>Note: The beam peak directions, antenna gains and spherical coverage for “fine” and “rough” beams can be different. The number of beams in the respective codebooks can be different.</a:t>
            </a:r>
            <a:endParaRPr lang="en-GB" sz="1400" dirty="0"/>
          </a:p>
          <a:p>
            <a:r>
              <a:rPr lang="en-GB" sz="1600" dirty="0"/>
              <a:t>Beam peak definition</a:t>
            </a:r>
          </a:p>
          <a:p>
            <a:pPr lvl="1"/>
            <a:r>
              <a:rPr lang="en-GB" sz="1400" dirty="0"/>
              <a:t>UE RX beam peak is the RX beam peak defined for the UE RF in TS 38.101-2 (i.e. beam peak corresponding to the “fine” beams)</a:t>
            </a:r>
          </a:p>
          <a:p>
            <a:r>
              <a:rPr lang="en-US" sz="1600" dirty="0"/>
              <a:t>SNR definition</a:t>
            </a:r>
            <a:endParaRPr lang="en-GB" sz="1600" dirty="0"/>
          </a:p>
          <a:p>
            <a:pPr lvl="1"/>
            <a:r>
              <a:rPr lang="en-GB" sz="1400" dirty="0"/>
              <a:t>SNR</a:t>
            </a:r>
            <a:r>
              <a:rPr lang="en-GB" sz="1400" baseline="-25000" dirty="0"/>
              <a:t>RP</a:t>
            </a:r>
            <a:r>
              <a:rPr lang="en-GB" sz="1400" dirty="0"/>
              <a:t> – </a:t>
            </a:r>
            <a:r>
              <a:rPr lang="en-US" sz="1400" dirty="0"/>
              <a:t>OTA </a:t>
            </a:r>
            <a:r>
              <a:rPr lang="en-GB" sz="1400" dirty="0"/>
              <a:t>reference point SNR</a:t>
            </a:r>
          </a:p>
          <a:p>
            <a:pPr lvl="1"/>
            <a:r>
              <a:rPr lang="en-GB" sz="1400" dirty="0"/>
              <a:t>SNR</a:t>
            </a:r>
            <a:r>
              <a:rPr lang="en-GB" sz="1400" baseline="-25000" dirty="0"/>
              <a:t>BB </a:t>
            </a:r>
            <a:r>
              <a:rPr lang="en-GB" sz="1400" dirty="0"/>
              <a:t>– baseband SNR</a:t>
            </a:r>
          </a:p>
          <a:p>
            <a:r>
              <a:rPr lang="en-GB" sz="1600" dirty="0"/>
              <a:t>The following types of RRM test cases</a:t>
            </a:r>
            <a:r>
              <a:rPr lang="en-US" sz="1600" dirty="0"/>
              <a:t> can be supported by the NR Test Methods</a:t>
            </a:r>
            <a:endParaRPr lang="en-GB" sz="1600" dirty="0"/>
          </a:p>
          <a:p>
            <a:pPr lvl="1"/>
            <a:r>
              <a:rPr lang="en-GB" sz="1400" dirty="0"/>
              <a:t>Type 1 RRM test cases: RRM test cases are designed under assumption that UE is using “fine” UE RX beams </a:t>
            </a:r>
          </a:p>
          <a:p>
            <a:pPr lvl="1"/>
            <a:r>
              <a:rPr lang="en-GB" sz="1400" dirty="0"/>
              <a:t>Type 2 RRM test cases: RRM test case are designed under assumption that UE is using “rough” UE RX beams</a:t>
            </a:r>
          </a:p>
          <a:p>
            <a:pPr lvl="1"/>
            <a:r>
              <a:rPr lang="en-US" sz="1400" dirty="0"/>
              <a:t>Note: It is up to RRM room to identify which test cases are Type 1 or </a:t>
            </a:r>
            <a:r>
              <a:rPr lang="en-US" sz="1400" dirty="0" smtClean="0"/>
              <a:t>2</a:t>
            </a:r>
            <a:endParaRPr lang="en-GB" sz="1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7686975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Scenarios for RRM test cases which can be supported by the NR Test Methods</a:t>
            </a:r>
          </a:p>
          <a:p>
            <a:pPr lvl="1"/>
            <a:r>
              <a:rPr lang="en-GB" sz="1400" dirty="0"/>
              <a:t>Scenario #1: 1 </a:t>
            </a:r>
            <a:r>
              <a:rPr lang="en-GB" sz="1400" dirty="0" err="1"/>
              <a:t>AoA</a:t>
            </a:r>
            <a:r>
              <a:rPr lang="en-GB" sz="1400" dirty="0"/>
              <a:t> with signal coming from the UE RX beam peak direction</a:t>
            </a:r>
            <a:endParaRPr lang="en-US" sz="1400" dirty="0"/>
          </a:p>
          <a:p>
            <a:pPr lvl="1"/>
            <a:r>
              <a:rPr lang="en-GB" sz="1400" dirty="0" smtClean="0"/>
              <a:t>Scenario </a:t>
            </a:r>
            <a:r>
              <a:rPr lang="en-GB" sz="1400" dirty="0"/>
              <a:t>#2: 1 </a:t>
            </a:r>
            <a:r>
              <a:rPr lang="en-GB" sz="1400" dirty="0" err="1"/>
              <a:t>AoA</a:t>
            </a:r>
            <a:r>
              <a:rPr lang="en-GB" sz="1400" dirty="0"/>
              <a:t> with signal coming from the non UE RX beam peak direction</a:t>
            </a:r>
            <a:endParaRPr lang="en-US" sz="1400" dirty="0"/>
          </a:p>
          <a:p>
            <a:pPr lvl="1"/>
            <a:r>
              <a:rPr lang="en-GB" sz="1400" dirty="0" smtClean="0"/>
              <a:t>Scenario </a:t>
            </a:r>
            <a:r>
              <a:rPr lang="en-GB" sz="1400" dirty="0"/>
              <a:t>#</a:t>
            </a:r>
            <a:r>
              <a:rPr lang="en-GB" sz="1400" dirty="0" smtClean="0"/>
              <a:t>3: </a:t>
            </a:r>
            <a:r>
              <a:rPr lang="en-GB" sz="1400" dirty="0"/>
              <a:t>2 </a:t>
            </a:r>
            <a:r>
              <a:rPr lang="en-GB" sz="1400" dirty="0" err="1"/>
              <a:t>AoA</a:t>
            </a:r>
            <a:endParaRPr lang="en-US" sz="1400" dirty="0"/>
          </a:p>
          <a:p>
            <a:pPr lvl="2"/>
            <a:r>
              <a:rPr lang="en-US" sz="1400" dirty="0" smtClean="0"/>
              <a:t>Signal </a:t>
            </a:r>
            <a:r>
              <a:rPr lang="en-US" sz="1400" dirty="0"/>
              <a:t>directions</a:t>
            </a:r>
          </a:p>
          <a:p>
            <a:pPr lvl="3"/>
            <a:r>
              <a:rPr lang="en-US" sz="1200" dirty="0"/>
              <a:t>Option 1: One signal comes from the UE RX beam peak direction. The other signal comes from the non RX beam peak direction</a:t>
            </a:r>
          </a:p>
          <a:p>
            <a:pPr lvl="3"/>
            <a:r>
              <a:rPr lang="en-US" sz="1200" dirty="0"/>
              <a:t>Option 2: Both signals come from the non-beam peak </a:t>
            </a:r>
            <a:r>
              <a:rPr lang="en-US" sz="1200" dirty="0" smtClean="0"/>
              <a:t>directions</a:t>
            </a:r>
          </a:p>
          <a:p>
            <a:pPr lvl="3"/>
            <a:r>
              <a:rPr lang="en-US" sz="1200" dirty="0" smtClean="0">
                <a:solidFill>
                  <a:srgbClr val="FF0000"/>
                </a:solidFill>
              </a:rPr>
              <a:t>Assumption is that the respective signal and noise levels per </a:t>
            </a:r>
            <a:r>
              <a:rPr lang="en-US" sz="1200" dirty="0" err="1" smtClean="0">
                <a:solidFill>
                  <a:srgbClr val="FF0000"/>
                </a:solidFill>
              </a:rPr>
              <a:t>AoA</a:t>
            </a:r>
            <a:r>
              <a:rPr lang="en-US" sz="1200" dirty="0" smtClean="0">
                <a:solidFill>
                  <a:srgbClr val="FF0000"/>
                </a:solidFill>
              </a:rPr>
              <a:t> at the reference point will be defined in the test description</a:t>
            </a:r>
            <a:endParaRPr lang="en-GB" sz="1200" dirty="0" smtClean="0">
              <a:solidFill>
                <a:srgbClr val="FF0000"/>
              </a:solidFill>
            </a:endParaRPr>
          </a:p>
          <a:p>
            <a:pPr lvl="1"/>
            <a:r>
              <a:rPr lang="en-US" sz="1600" dirty="0" smtClean="0"/>
              <a:t>Note 1: </a:t>
            </a:r>
            <a:r>
              <a:rPr lang="en-GB" sz="1600" dirty="0" smtClean="0"/>
              <a:t>Type 1 and Type 2  RRM test cases can be used for either scenario</a:t>
            </a:r>
          </a:p>
          <a:p>
            <a:pPr lvl="1"/>
            <a:r>
              <a:rPr lang="en-US" sz="1600" dirty="0" smtClean="0"/>
              <a:t>Note 2: </a:t>
            </a:r>
            <a:r>
              <a:rPr lang="en-US" sz="1600" dirty="0"/>
              <a:t>it is up to RRM room to decide whether any of the scenarios can be used for RRM test case definition</a:t>
            </a:r>
            <a:r>
              <a:rPr lang="en-US" sz="1600" dirty="0" smtClean="0"/>
              <a:t>.</a:t>
            </a:r>
            <a:endParaRPr lang="en-GB" sz="1200" dirty="0"/>
          </a:p>
          <a:p>
            <a:pPr lvl="2"/>
            <a:endParaRPr lang="en-GB" sz="1200" dirty="0"/>
          </a:p>
          <a:p>
            <a:pPr lvl="1"/>
            <a:endParaRPr lang="en-GB" sz="1400" dirty="0"/>
          </a:p>
          <a:p>
            <a:endParaRPr lang="en-GB" sz="18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7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5007285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following modes of Side condition emulation can be supported by the NR Test Methods</a:t>
            </a:r>
          </a:p>
          <a:p>
            <a:pPr lvl="1"/>
            <a:r>
              <a:rPr lang="en-US" sz="1800" dirty="0"/>
              <a:t>Mode 1: </a:t>
            </a:r>
            <a:r>
              <a:rPr lang="en-US" sz="1800" dirty="0" smtClean="0"/>
              <a:t>TE emulates target SNR conditions</a:t>
            </a:r>
          </a:p>
          <a:p>
            <a:pPr lvl="2"/>
            <a:r>
              <a:rPr lang="en-US" sz="1600" dirty="0" smtClean="0"/>
              <a:t>Scenario 1/2: </a:t>
            </a:r>
            <a:r>
              <a:rPr lang="en-GB" sz="1600" dirty="0" smtClean="0"/>
              <a:t>TE </a:t>
            </a:r>
            <a:r>
              <a:rPr lang="en-GB" sz="1600" dirty="0"/>
              <a:t>transmits desired signal and artificial noise jointly. The noise power is set to reach target SNR conditions in the reference </a:t>
            </a:r>
            <a:r>
              <a:rPr lang="en-GB" sz="1600" dirty="0" smtClean="0"/>
              <a:t>point</a:t>
            </a:r>
          </a:p>
          <a:p>
            <a:pPr lvl="2"/>
            <a:r>
              <a:rPr lang="en-US" sz="1600" dirty="0" smtClean="0"/>
              <a:t>Scenario #3: TE can </a:t>
            </a:r>
            <a:r>
              <a:rPr lang="en-US" sz="1600" dirty="0"/>
              <a:t>transmit both desired and noise signals from both directions. </a:t>
            </a:r>
            <a:endParaRPr lang="en-US" sz="1600" dirty="0" smtClean="0"/>
          </a:p>
          <a:p>
            <a:pPr lvl="3"/>
            <a:r>
              <a:rPr lang="en-US" sz="1400" dirty="0" smtClean="0"/>
              <a:t>Option 1: Same noise level </a:t>
            </a:r>
            <a:r>
              <a:rPr lang="en-US" sz="1400" dirty="0"/>
              <a:t>can be applied for both tested directions.</a:t>
            </a:r>
          </a:p>
          <a:p>
            <a:pPr lvl="3"/>
            <a:r>
              <a:rPr lang="en-US" sz="1400" dirty="0"/>
              <a:t>Option </a:t>
            </a:r>
            <a:r>
              <a:rPr lang="en-US" sz="1400" dirty="0" smtClean="0"/>
              <a:t>2: Different noise levels can be applied for different directions.</a:t>
            </a:r>
            <a:endParaRPr lang="en-US" sz="1400" dirty="0"/>
          </a:p>
          <a:p>
            <a:pPr lvl="1"/>
            <a:r>
              <a:rPr lang="en-US" sz="1800" dirty="0" smtClean="0"/>
              <a:t>Mode </a:t>
            </a:r>
            <a:r>
              <a:rPr lang="en-US" sz="1800" dirty="0"/>
              <a:t>2: </a:t>
            </a:r>
            <a:r>
              <a:rPr lang="en-GB" sz="1800" dirty="0"/>
              <a:t>TE emulates desired signal only without artificial noise</a:t>
            </a:r>
          </a:p>
          <a:p>
            <a:pPr lvl="1"/>
            <a:r>
              <a:rPr lang="en-US" sz="1800" dirty="0"/>
              <a:t>Note: It is up to RRM room to select applicable mode for each test </a:t>
            </a:r>
            <a:r>
              <a:rPr lang="en-US" sz="1800" dirty="0" smtClean="0"/>
              <a:t>case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8</a:t>
            </a:fld>
            <a:endParaRPr lang="en-US" altLang="zh-CN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722221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1800" dirty="0"/>
              <a:t>For Scenarios </a:t>
            </a:r>
            <a:r>
              <a:rPr lang="en-US" sz="1800" dirty="0" smtClean="0"/>
              <a:t>1&amp;2 and Mode 1 (</a:t>
            </a:r>
            <a:r>
              <a:rPr lang="en-GB" sz="1800" dirty="0" smtClean="0"/>
              <a:t>TE </a:t>
            </a:r>
            <a:r>
              <a:rPr lang="en-GB" sz="1800" dirty="0"/>
              <a:t>transmits desired signal and artificial </a:t>
            </a:r>
            <a:r>
              <a:rPr lang="en-GB" sz="1800" dirty="0" smtClean="0"/>
              <a:t>noise)</a:t>
            </a:r>
            <a:endParaRPr lang="en-US" sz="1800" dirty="0"/>
          </a:p>
          <a:p>
            <a:pPr lvl="1"/>
            <a:r>
              <a:rPr lang="en-GB" sz="1400" dirty="0" err="1" smtClean="0"/>
              <a:t>Noc</a:t>
            </a:r>
            <a:r>
              <a:rPr lang="en-GB" sz="1400" dirty="0" smtClean="0"/>
              <a:t> </a:t>
            </a:r>
            <a:r>
              <a:rPr lang="en-GB" sz="1400" dirty="0"/>
              <a:t>level is selected such that SNR</a:t>
            </a:r>
            <a:r>
              <a:rPr lang="en-GB" sz="1400" baseline="-25000" dirty="0"/>
              <a:t>RP</a:t>
            </a:r>
            <a:r>
              <a:rPr lang="en-GB" sz="1400" dirty="0"/>
              <a:t> = SNR</a:t>
            </a:r>
            <a:r>
              <a:rPr lang="en-GB" sz="1400" baseline="-25000" dirty="0"/>
              <a:t>BB</a:t>
            </a:r>
            <a:r>
              <a:rPr lang="en-GB" sz="1400" dirty="0"/>
              <a:t> + [X] </a:t>
            </a:r>
            <a:r>
              <a:rPr lang="en-GB" sz="1400" dirty="0" smtClean="0"/>
              <a:t>dB</a:t>
            </a:r>
            <a:endParaRPr lang="en-GB" sz="1400" dirty="0"/>
          </a:p>
          <a:p>
            <a:pPr lvl="2"/>
            <a:r>
              <a:rPr lang="en-GB" sz="1200" dirty="0"/>
              <a:t>Follow the methodology used for UE demodulation to derive the SNR level but with different antenna gain assumptions specific to different scenarios</a:t>
            </a:r>
          </a:p>
          <a:p>
            <a:pPr lvl="2"/>
            <a:r>
              <a:rPr lang="en-US" sz="1200" dirty="0"/>
              <a:t>X value</a:t>
            </a:r>
            <a:endParaRPr lang="en-GB" sz="1200" dirty="0"/>
          </a:p>
          <a:p>
            <a:pPr lvl="3"/>
            <a:r>
              <a:rPr lang="en-GB" sz="1100" dirty="0"/>
              <a:t>Option 1: X = 1 dB</a:t>
            </a:r>
          </a:p>
          <a:p>
            <a:pPr lvl="3"/>
            <a:r>
              <a:rPr lang="en-GB" sz="1100" dirty="0"/>
              <a:t>Option 2: other values are not precluded. Companies can bring proposals.</a:t>
            </a:r>
          </a:p>
          <a:p>
            <a:pPr lvl="2"/>
            <a:r>
              <a:rPr lang="en-GB" sz="1200" dirty="0"/>
              <a:t>Whether </a:t>
            </a:r>
            <a:r>
              <a:rPr lang="en-GB" sz="1200" dirty="0" smtClean="0"/>
              <a:t>higher </a:t>
            </a:r>
            <a:r>
              <a:rPr lang="en-GB" sz="1200" dirty="0" err="1" smtClean="0"/>
              <a:t>Noc</a:t>
            </a:r>
            <a:r>
              <a:rPr lang="en-GB" sz="1200" dirty="0" smtClean="0"/>
              <a:t> level shall </a:t>
            </a:r>
            <a:r>
              <a:rPr lang="en-GB" sz="1200" dirty="0"/>
              <a:t>be supported can be discussed in the RRM test cases and not precluded from testability perspective. (Note: feasible SNR range can be smaller than for the case of Noc1) </a:t>
            </a:r>
          </a:p>
          <a:p>
            <a:pPr lvl="1"/>
            <a:r>
              <a:rPr lang="en-US" sz="1600" dirty="0" err="1" smtClean="0"/>
              <a:t>Noc</a:t>
            </a:r>
            <a:r>
              <a:rPr lang="en-US" sz="1600" dirty="0" smtClean="0"/>
              <a:t> level definition and SNR range</a:t>
            </a:r>
          </a:p>
          <a:p>
            <a:pPr lvl="2"/>
            <a:r>
              <a:rPr lang="en-US" sz="1400" dirty="0" smtClean="0"/>
              <a:t>Option 1: Use same methodology as the one used for UE demodulation </a:t>
            </a:r>
            <a:r>
              <a:rPr lang="en-US" sz="1400" dirty="0"/>
              <a:t>(</a:t>
            </a:r>
            <a:r>
              <a:rPr lang="en-US" sz="1400" dirty="0">
                <a:solidFill>
                  <a:srgbClr val="0070C0"/>
                </a:solidFill>
              </a:rPr>
              <a:t>agreed in R4-1811892</a:t>
            </a:r>
            <a:r>
              <a:rPr lang="en-US" sz="1400" dirty="0"/>
              <a:t>)</a:t>
            </a:r>
            <a:endParaRPr lang="en-US" sz="1400" dirty="0" smtClean="0"/>
          </a:p>
          <a:p>
            <a:pPr lvl="3"/>
            <a:r>
              <a:rPr lang="en-US" sz="1200" dirty="0" smtClean="0"/>
              <a:t>The UE antenna gain assumptions shall be changed to account for difference in the antenna gains at UE side for RRM requirements (</a:t>
            </a:r>
            <a:r>
              <a:rPr lang="en-US" sz="1200" dirty="0" smtClean="0">
                <a:solidFill>
                  <a:srgbClr val="FF0000"/>
                </a:solidFill>
              </a:rPr>
              <a:t>difference between</a:t>
            </a:r>
            <a:r>
              <a:rPr lang="en-US" sz="1200" dirty="0" smtClean="0"/>
              <a:t> fine and rough beams)</a:t>
            </a:r>
          </a:p>
          <a:p>
            <a:pPr lvl="4"/>
            <a:r>
              <a:rPr lang="en-GB" sz="1200" dirty="0"/>
              <a:t>Option 1: Use UE RX antenna gain difference between peak EIS and 50%-</a:t>
            </a:r>
            <a:r>
              <a:rPr lang="en-GB" sz="1200" dirty="0" err="1"/>
              <a:t>ile</a:t>
            </a:r>
            <a:r>
              <a:rPr lang="en-GB" sz="1200" dirty="0"/>
              <a:t> EIS spherical </a:t>
            </a:r>
            <a:r>
              <a:rPr lang="en-GB" sz="1200" dirty="0" smtClean="0"/>
              <a:t>coverage for PC3</a:t>
            </a:r>
            <a:endParaRPr lang="en-GB" sz="1200" dirty="0"/>
          </a:p>
          <a:p>
            <a:pPr lvl="4"/>
            <a:r>
              <a:rPr lang="en-GB" sz="1200" dirty="0"/>
              <a:t>Option 2: other options not </a:t>
            </a:r>
            <a:r>
              <a:rPr lang="en-GB" sz="1200" dirty="0" smtClean="0"/>
              <a:t>precluded</a:t>
            </a:r>
          </a:p>
          <a:p>
            <a:pPr lvl="2"/>
            <a:r>
              <a:rPr lang="en-US" sz="1400" dirty="0">
                <a:solidFill>
                  <a:srgbClr val="FF0000"/>
                </a:solidFill>
              </a:rPr>
              <a:t>Option </a:t>
            </a:r>
            <a:r>
              <a:rPr lang="en-US" sz="1400" dirty="0" smtClean="0">
                <a:solidFill>
                  <a:srgbClr val="FF0000"/>
                </a:solidFill>
              </a:rPr>
              <a:t>2: </a:t>
            </a:r>
            <a:r>
              <a:rPr lang="en-US" sz="1400" dirty="0">
                <a:solidFill>
                  <a:srgbClr val="FF0000"/>
                </a:solidFill>
              </a:rPr>
              <a:t>Use </a:t>
            </a:r>
            <a:r>
              <a:rPr lang="en-US" sz="1400" dirty="0" smtClean="0">
                <a:solidFill>
                  <a:srgbClr val="FF0000"/>
                </a:solidFill>
              </a:rPr>
              <a:t>coverage requirements</a:t>
            </a:r>
            <a:endParaRPr lang="en-US" sz="1400" dirty="0">
              <a:solidFill>
                <a:srgbClr val="FF0000"/>
              </a:solidFill>
            </a:endParaRPr>
          </a:p>
          <a:p>
            <a:pPr lvl="3"/>
            <a:r>
              <a:rPr lang="en-US" sz="1200" dirty="0" smtClean="0">
                <a:solidFill>
                  <a:srgbClr val="FF0000"/>
                </a:solidFill>
              </a:rPr>
              <a:t>The coverage requirements are in the process of being agreed for fine beams and can be used directly.</a:t>
            </a:r>
          </a:p>
          <a:p>
            <a:pPr lvl="3"/>
            <a:r>
              <a:rPr lang="en-US" sz="1200" dirty="0" smtClean="0">
                <a:solidFill>
                  <a:srgbClr val="FF0000"/>
                </a:solidFill>
              </a:rPr>
              <a:t>For rough beams, the same method is used but with values </a:t>
            </a:r>
            <a:r>
              <a:rPr lang="en-US" sz="1200" dirty="0">
                <a:solidFill>
                  <a:srgbClr val="FF0000"/>
                </a:solidFill>
              </a:rPr>
              <a:t>changed to account for difference in the antenna gains at UE </a:t>
            </a:r>
            <a:r>
              <a:rPr lang="en-US" sz="1200" dirty="0" smtClean="0">
                <a:solidFill>
                  <a:srgbClr val="FF0000"/>
                </a:solidFill>
              </a:rPr>
              <a:t>side </a:t>
            </a:r>
            <a:r>
              <a:rPr lang="en-US" sz="1200" dirty="0">
                <a:solidFill>
                  <a:srgbClr val="FF0000"/>
                </a:solidFill>
              </a:rPr>
              <a:t>for RRM requirements (difference between fine and rough beams)</a:t>
            </a:r>
          </a:p>
          <a:p>
            <a:pPr lvl="4"/>
            <a:endParaRPr lang="en-GB" sz="12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9</a:t>
            </a:fld>
            <a:endParaRPr lang="en-US" altLang="zh-CN" dirty="0"/>
          </a:p>
        </p:txBody>
      </p:sp>
      <p:sp>
        <p:nvSpPr>
          <p:cNvPr id="5" name="RS_Classification_Standard"/>
          <p:cNvSpPr txBox="1"/>
          <p:nvPr/>
        </p:nvSpPr>
        <p:spPr>
          <a:xfrm>
            <a:off x="8990047" y="6195244"/>
            <a:ext cx="153953" cy="243656"/>
          </a:xfrm>
          <a:prstGeom prst="rect">
            <a:avLst/>
          </a:prstGeom>
          <a:solidFill>
            <a:srgbClr val="FFFFFF">
              <a:alpha val="0"/>
            </a:srgbClr>
          </a:solidFill>
        </p:spPr>
        <p:txBody>
          <a:bodyPr vert="horz" wrap="none" lIns="76200" tIns="36830" rIns="76200" bIns="36830" rtlCol="0" anchor="ctr">
            <a:spAutoFit/>
          </a:bodyPr>
          <a:lstStyle/>
          <a:p>
            <a:endParaRPr lang="en-GB" sz="1100" b="1" kern="900" spc="100">
              <a:solidFill>
                <a:srgbClr val="000000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11455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_RESETFORMATTING" val="True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RS_CLASSIFICATIONID" val="0"/>
  <p:tag name="RS_CLASSIFICATION" val="UNRESTRICTED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purl.org/dc/terms/"/>
    <ds:schemaRef ds:uri="http://schemas.microsoft.com/office/2006/metadata/properties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17c5c574-4f42-45b3-8a7f-77d8e859d074"/>
    <ds:schemaRef ds:uri="66EEDB98-F073-460B-B9B0-9643F9FE785E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</TotalTime>
  <Words>1658</Words>
  <Application>Microsoft Office PowerPoint</Application>
  <PresentationFormat>On-screen Show (4:3)</PresentationFormat>
  <Paragraphs>139</Paragraphs>
  <Slides>12</Slides>
  <Notes>5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宋体</vt:lpstr>
      <vt:lpstr>Arial</vt:lpstr>
      <vt:lpstr>Calibri</vt:lpstr>
      <vt:lpstr>Office Theme</vt:lpstr>
      <vt:lpstr>Way forward on the remaining open issues for RRM test methods</vt:lpstr>
      <vt:lpstr>Ad-hoc Agreements (1)</vt:lpstr>
      <vt:lpstr>Ad-hoc Agreements (2)</vt:lpstr>
      <vt:lpstr>Ad-hoc Agreements (3)</vt:lpstr>
      <vt:lpstr>Background: Tdocs at RAN4#88bis in Noc level and SNR range</vt:lpstr>
      <vt:lpstr>Way Forward</vt:lpstr>
      <vt:lpstr>Way Forward</vt:lpstr>
      <vt:lpstr>Way Forward</vt:lpstr>
      <vt:lpstr>Way Forward</vt:lpstr>
      <vt:lpstr>Way Forward</vt:lpstr>
      <vt:lpstr>Way Forward</vt:lpstr>
      <vt:lpstr>Other open issues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CTPClassification=:VisualMarkings=, CTPClassification=CTP_PUBLIC:VisualMarkings=, CTPClassification=CTP_NT</cp:keywords>
  <cp:lastModifiedBy>Intel user</cp:lastModifiedBy>
  <cp:revision>1059</cp:revision>
  <dcterms:created xsi:type="dcterms:W3CDTF">2013-05-13T16:02:00Z</dcterms:created>
  <dcterms:modified xsi:type="dcterms:W3CDTF">2018-10-12T06:06:31Z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be87dbe8-067b-4338-abb7-d44c43ab5840</vt:lpwstr>
  </property>
  <property fmtid="{D5CDD505-2E9C-101B-9397-08002B2CF9AE}" pid="7" name="CTP_TimeStamp">
    <vt:lpwstr>2018-10-12 06:06:31Z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_2015_ms_pID_725343">
    <vt:lpwstr>(3)nQUJpp2zhtaz+DExwsjfMwdzrtQICFjvWblIRbqGe9VTZXKSpVcdWB1bCFixArCXHnbjFHcO
JHbRI3w6GbnV0SRLlZIlsXbsQAbSrdK4veKobW+uBpP1aX6t1HO4XsCH162Orh4Io/m70kM3
E9YluDSgVX/ILd4asRNTwozhDorxYP0/6kiyza04zlpWlY4guhN7aiD/xMnf4qGxCEOLfvrO
RRHyr0X8rWTBcFH4Tv</vt:lpwstr>
  </property>
  <property fmtid="{D5CDD505-2E9C-101B-9397-08002B2CF9AE}" pid="13" name="_2015_ms_pID_7253431">
    <vt:lpwstr>ODlA73hdxBY+iADUL9wa8Wis/dpcFo16zPUex8bOVB8Hdsba+zuPE6
iSpXffo3L7p6OMPiKPi5D6+An8QZg0LtMuK3GQur5n8KkC7uahPgdVJRdHL4A/7KfrEIBhpN
ptmM/VVi6KG1E9EmeoM+2lSOjanJ76yC2HigKfN7Dav6gfQsCTCwvM4y6iFJrMKiz4KAhXou
2kjbQTJq1Xd59GAnPts0iNLd/iSE3G2Pihvw</vt:lpwstr>
  </property>
  <property fmtid="{D5CDD505-2E9C-101B-9397-08002B2CF9AE}" pid="14" name="_2015_ms_pID_7253432">
    <vt:lpwstr>vA==</vt:lpwstr>
  </property>
  <property fmtid="{D5CDD505-2E9C-101B-9397-08002B2CF9AE}" pid="15" name="_readonly">
    <vt:lpwstr/>
  </property>
  <property fmtid="{D5CDD505-2E9C-101B-9397-08002B2CF9AE}" pid="16" name="_change">
    <vt:lpwstr/>
  </property>
  <property fmtid="{D5CDD505-2E9C-101B-9397-08002B2CF9AE}" pid="17" name="_full-control">
    <vt:lpwstr/>
  </property>
  <property fmtid="{D5CDD505-2E9C-101B-9397-08002B2CF9AE}" pid="18" name="sflag">
    <vt:lpwstr>1519970649</vt:lpwstr>
  </property>
  <property fmtid="{D5CDD505-2E9C-101B-9397-08002B2CF9AE}" pid="19" name="CTPClassification">
    <vt:lpwstr>CTP_NT</vt:lpwstr>
  </property>
  <property fmtid="{D5CDD505-2E9C-101B-9397-08002B2CF9AE}" pid="20" name="RS_Classification">
    <vt:lpwstr>UNRESTRICTED</vt:lpwstr>
  </property>
  <property fmtid="{D5CDD505-2E9C-101B-9397-08002B2CF9AE}" pid="21" name="RS_ClassificationID">
    <vt:i4>0</vt:i4>
  </property>
</Properties>
</file>