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4" r:id="rId3"/>
    <p:sldId id="257" r:id="rId4"/>
    <p:sldId id="295" r:id="rId5"/>
    <p:sldId id="297" r:id="rId6"/>
    <p:sldId id="296" r:id="rId7"/>
    <p:sldId id="29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GB" altLang="zh-CN" sz="4000" b="1" dirty="0"/>
              <a:t>Transient period for SRS antenna switching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sz="2800" dirty="0"/>
              <a:t>Qualcomm, Ericsson, Huawei, Vivo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/>
              <a:t>#88bis</a:t>
            </a:r>
            <a:r>
              <a:rPr lang="en-US" altLang="sv-SE" sz="2400" b="1" dirty="0">
                <a:cs typeface="Arial" panose="020B0604020202020204" pitchFamily="34" charset="0"/>
              </a:rPr>
              <a:t> Meeting                                                                R4-1814160</a:t>
            </a:r>
          </a:p>
          <a:p>
            <a:pPr>
              <a:buNone/>
            </a:pPr>
            <a:r>
              <a:rPr lang="en-US" sz="2400" b="1" dirty="0"/>
              <a:t>Chengdu, CN, October 8</a:t>
            </a:r>
            <a:r>
              <a:rPr lang="en-US" sz="2400" b="1" baseline="30000" dirty="0"/>
              <a:t>th</a:t>
            </a:r>
            <a:r>
              <a:rPr lang="en-US" sz="2400" b="1" dirty="0"/>
              <a:t> ‒ 12</a:t>
            </a:r>
            <a:r>
              <a:rPr lang="en-US" sz="2400" b="1" baseline="30000" dirty="0"/>
              <a:t>th</a:t>
            </a:r>
            <a:r>
              <a:rPr lang="en-US" sz="2400" b="1" dirty="0"/>
              <a:t>, 2018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A03DB3D-7B79-44EB-8C7A-D6FFBD98D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FC12D7-4F1C-4106-BF66-3D1415BE81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537252"/>
            <a:ext cx="11066253" cy="5155096"/>
          </a:xfrm>
        </p:spPr>
        <p:txBody>
          <a:bodyPr>
            <a:normAutofit/>
          </a:bodyPr>
          <a:lstStyle/>
          <a:p>
            <a:r>
              <a:rPr lang="en-US" dirty="0"/>
              <a:t>In current version of 38.101-1 there are no specifications for transient period for SRS antenna switching. </a:t>
            </a:r>
          </a:p>
          <a:p>
            <a:r>
              <a:rPr lang="en-US" dirty="0"/>
              <a:t>This WF is to address the same. </a:t>
            </a:r>
          </a:p>
        </p:txBody>
      </p:sp>
    </p:spTree>
    <p:extLst>
      <p:ext uri="{BB962C8B-B14F-4D97-AF65-F5344CB8AC3E}">
        <p14:creationId xmlns:p14="http://schemas.microsoft.com/office/powerpoint/2010/main" val="4281971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241C35-2473-4BE9-8E6D-9EE71ED915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Proposal-1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BDF5ED9-E8A5-4C1F-BD0E-5E3C0B1D7533}"/>
              </a:ext>
            </a:extLst>
          </p:cNvPr>
          <p:cNvGrpSpPr/>
          <p:nvPr/>
        </p:nvGrpSpPr>
        <p:grpSpPr>
          <a:xfrm>
            <a:off x="3195482" y="1448378"/>
            <a:ext cx="7007608" cy="1795689"/>
            <a:chOff x="3012915" y="1448378"/>
            <a:chExt cx="7007608" cy="1795689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E9A8F39-341C-4EAD-8B64-EF1E9102590E}"/>
                </a:ext>
              </a:extLst>
            </p:cNvPr>
            <p:cNvSpPr txBox="1"/>
            <p:nvPr/>
          </p:nvSpPr>
          <p:spPr>
            <a:xfrm>
              <a:off x="4127935" y="2828569"/>
              <a:ext cx="1083951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10µs</a:t>
              </a:r>
            </a:p>
            <a:p>
              <a:r>
                <a:rPr lang="en-US" sz="1050" dirty="0"/>
                <a:t>Transient period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53F6FE1-A502-473A-A714-FF35F919D5DA}"/>
                </a:ext>
              </a:extLst>
            </p:cNvPr>
            <p:cNvSpPr/>
            <p:nvPr/>
          </p:nvSpPr>
          <p:spPr>
            <a:xfrm>
              <a:off x="4664352" y="1508115"/>
              <a:ext cx="3663924" cy="242277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/>
                <a:t>N</a:t>
              </a:r>
              <a:r>
                <a:rPr lang="en-US" sz="600" dirty="0"/>
                <a:t>+1 </a:t>
              </a:r>
              <a:r>
                <a:rPr lang="en-US" sz="1100" dirty="0"/>
                <a:t>slot </a:t>
              </a:r>
              <a:r>
                <a:rPr lang="en-US" sz="1100" dirty="0">
                  <a:solidFill>
                    <a:srgbClr val="FF0000"/>
                  </a:solidFill>
                </a:rPr>
                <a:t>(Ant ‘x’)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4403E0B-EB1D-4798-9156-87D704E676F3}"/>
                </a:ext>
              </a:extLst>
            </p:cNvPr>
            <p:cNvSpPr/>
            <p:nvPr/>
          </p:nvSpPr>
          <p:spPr>
            <a:xfrm>
              <a:off x="7163530" y="1598523"/>
              <a:ext cx="1164746" cy="151869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/>
                <a:t>SRS </a:t>
              </a:r>
              <a:r>
                <a:rPr lang="en-US" sz="1100" dirty="0">
                  <a:solidFill>
                    <a:srgbClr val="FF0000"/>
                  </a:solidFill>
                </a:rPr>
                <a:t>(Ant ‘x’)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7C3B378-4293-4DAB-AC16-3B7F79BA7CED}"/>
                </a:ext>
              </a:extLst>
            </p:cNvPr>
            <p:cNvSpPr/>
            <p:nvPr/>
          </p:nvSpPr>
          <p:spPr>
            <a:xfrm>
              <a:off x="3064700" y="1508115"/>
              <a:ext cx="1599652" cy="242277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/>
                <a:t>N</a:t>
              </a:r>
              <a:r>
                <a:rPr lang="en-US" sz="600" dirty="0"/>
                <a:t>0 </a:t>
              </a:r>
              <a:r>
                <a:rPr lang="en-US" sz="1100" dirty="0"/>
                <a:t>slot </a:t>
              </a:r>
              <a:r>
                <a:rPr lang="en-US" sz="1100" dirty="0">
                  <a:solidFill>
                    <a:srgbClr val="FF0000"/>
                  </a:solidFill>
                </a:rPr>
                <a:t>(Ant ‘x’)</a:t>
              </a:r>
            </a:p>
          </p:txBody>
        </p:sp>
        <p:sp>
          <p:nvSpPr>
            <p:cNvPr id="9" name="Isosceles Triangle 8">
              <a:extLst>
                <a:ext uri="{FF2B5EF4-FFF2-40B4-BE49-F238E27FC236}">
                  <a16:creationId xmlns:a16="http://schemas.microsoft.com/office/drawing/2014/main" id="{9CA1D98A-F45F-4875-A4B2-4955A779D266}"/>
                </a:ext>
              </a:extLst>
            </p:cNvPr>
            <p:cNvSpPr/>
            <p:nvPr/>
          </p:nvSpPr>
          <p:spPr>
            <a:xfrm rot="5400000">
              <a:off x="3091702" y="1481112"/>
              <a:ext cx="242277" cy="296283"/>
            </a:xfrm>
            <a:prstGeom prst="triangl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E88201B-9ABC-4C9B-BDEE-02579E2DAB8D}"/>
                </a:ext>
              </a:extLst>
            </p:cNvPr>
            <p:cNvSpPr/>
            <p:nvPr/>
          </p:nvSpPr>
          <p:spPr>
            <a:xfrm>
              <a:off x="3012915" y="1448378"/>
              <a:ext cx="98676" cy="3618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0A61F1A7-2AE3-421D-8997-A66E922909A6}"/>
                </a:ext>
              </a:extLst>
            </p:cNvPr>
            <p:cNvCxnSpPr>
              <a:cxnSpLocks/>
            </p:cNvCxnSpPr>
            <p:nvPr/>
          </p:nvCxnSpPr>
          <p:spPr>
            <a:xfrm>
              <a:off x="4664352" y="1750392"/>
              <a:ext cx="0" cy="1139753"/>
            </a:xfrm>
            <a:prstGeom prst="line">
              <a:avLst/>
            </a:prstGeom>
            <a:ln w="254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4BE4CFE-8007-4ECB-BFF2-982C70529649}"/>
                </a:ext>
              </a:extLst>
            </p:cNvPr>
            <p:cNvCxnSpPr>
              <a:cxnSpLocks/>
            </p:cNvCxnSpPr>
            <p:nvPr/>
          </p:nvCxnSpPr>
          <p:spPr>
            <a:xfrm>
              <a:off x="4485823" y="1746631"/>
              <a:ext cx="1" cy="1089734"/>
            </a:xfrm>
            <a:prstGeom prst="line">
              <a:avLst/>
            </a:prstGeom>
            <a:ln w="63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0D789BC8-C3C7-483F-B7B5-A0A1C6B72797}"/>
                </a:ext>
              </a:extLst>
            </p:cNvPr>
            <p:cNvCxnSpPr>
              <a:cxnSpLocks/>
            </p:cNvCxnSpPr>
            <p:nvPr/>
          </p:nvCxnSpPr>
          <p:spPr>
            <a:xfrm>
              <a:off x="4835810" y="1791270"/>
              <a:ext cx="8709" cy="1045095"/>
            </a:xfrm>
            <a:prstGeom prst="line">
              <a:avLst/>
            </a:prstGeom>
            <a:ln w="63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5B908A4E-4C05-4572-BE3A-18815DAAE506}"/>
                </a:ext>
              </a:extLst>
            </p:cNvPr>
            <p:cNvCxnSpPr>
              <a:cxnSpLocks/>
            </p:cNvCxnSpPr>
            <p:nvPr/>
          </p:nvCxnSpPr>
          <p:spPr>
            <a:xfrm>
              <a:off x="4513426" y="2778795"/>
              <a:ext cx="322384" cy="0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42B350F-1179-42EF-8136-904F21E82867}"/>
                </a:ext>
              </a:extLst>
            </p:cNvPr>
            <p:cNvSpPr txBox="1"/>
            <p:nvPr/>
          </p:nvSpPr>
          <p:spPr>
            <a:xfrm>
              <a:off x="4893858" y="2663144"/>
              <a:ext cx="44916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10µs</a:t>
              </a: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C551C9BA-5053-4E20-91D8-7A40C39884F5}"/>
                </a:ext>
              </a:extLst>
            </p:cNvPr>
            <p:cNvCxnSpPr>
              <a:cxnSpLocks/>
            </p:cNvCxnSpPr>
            <p:nvPr/>
          </p:nvCxnSpPr>
          <p:spPr>
            <a:xfrm>
              <a:off x="7178038" y="1750392"/>
              <a:ext cx="0" cy="1139753"/>
            </a:xfrm>
            <a:prstGeom prst="line">
              <a:avLst/>
            </a:prstGeom>
            <a:ln w="254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9FA3B4D3-B8E4-44B4-AD14-E3C9C34FB853}"/>
                </a:ext>
              </a:extLst>
            </p:cNvPr>
            <p:cNvCxnSpPr>
              <a:cxnSpLocks/>
            </p:cNvCxnSpPr>
            <p:nvPr/>
          </p:nvCxnSpPr>
          <p:spPr>
            <a:xfrm>
              <a:off x="8328276" y="1750392"/>
              <a:ext cx="0" cy="1139753"/>
            </a:xfrm>
            <a:prstGeom prst="line">
              <a:avLst/>
            </a:prstGeom>
            <a:ln w="254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EEB053FF-1650-4DA1-B3A0-E8A0B9C4FF6A}"/>
                </a:ext>
              </a:extLst>
            </p:cNvPr>
            <p:cNvCxnSpPr>
              <a:cxnSpLocks/>
            </p:cNvCxnSpPr>
            <p:nvPr/>
          </p:nvCxnSpPr>
          <p:spPr>
            <a:xfrm>
              <a:off x="6877425" y="1746631"/>
              <a:ext cx="24263" cy="1124262"/>
            </a:xfrm>
            <a:prstGeom prst="line">
              <a:avLst/>
            </a:prstGeom>
            <a:ln w="63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49EACA7-DC99-48CC-A2FC-2B0E4F4083C1}"/>
                </a:ext>
              </a:extLst>
            </p:cNvPr>
            <p:cNvCxnSpPr>
              <a:cxnSpLocks/>
            </p:cNvCxnSpPr>
            <p:nvPr/>
          </p:nvCxnSpPr>
          <p:spPr>
            <a:xfrm>
              <a:off x="8614034" y="1746631"/>
              <a:ext cx="1" cy="1124262"/>
            </a:xfrm>
            <a:prstGeom prst="line">
              <a:avLst/>
            </a:prstGeom>
            <a:ln w="63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0F5C4521-9E22-43A8-8683-466C7C6A9F3A}"/>
                </a:ext>
              </a:extLst>
            </p:cNvPr>
            <p:cNvCxnSpPr>
              <a:cxnSpLocks/>
            </p:cNvCxnSpPr>
            <p:nvPr/>
          </p:nvCxnSpPr>
          <p:spPr>
            <a:xfrm>
              <a:off x="6877424" y="2761733"/>
              <a:ext cx="255018" cy="0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6584B2AF-DDE7-4AED-99D3-40AEAE72B442}"/>
                </a:ext>
              </a:extLst>
            </p:cNvPr>
            <p:cNvCxnSpPr>
              <a:cxnSpLocks/>
            </p:cNvCxnSpPr>
            <p:nvPr/>
          </p:nvCxnSpPr>
          <p:spPr>
            <a:xfrm>
              <a:off x="8341951" y="2747345"/>
              <a:ext cx="255018" cy="0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382F981-2493-4CFB-A48B-C6863355C5B2}"/>
                </a:ext>
              </a:extLst>
            </p:cNvPr>
            <p:cNvSpPr txBox="1"/>
            <p:nvPr/>
          </p:nvSpPr>
          <p:spPr>
            <a:xfrm>
              <a:off x="6462957" y="2693911"/>
              <a:ext cx="1083951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10µs</a:t>
              </a:r>
            </a:p>
            <a:p>
              <a:r>
                <a:rPr lang="en-US" sz="1050" dirty="0"/>
                <a:t>Transient period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D957877-16C0-42C7-8257-6B0EBFA231C3}"/>
                </a:ext>
              </a:extLst>
            </p:cNvPr>
            <p:cNvSpPr txBox="1"/>
            <p:nvPr/>
          </p:nvSpPr>
          <p:spPr>
            <a:xfrm>
              <a:off x="7943962" y="2682396"/>
              <a:ext cx="1083951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050" dirty="0"/>
                <a:t>10µs</a:t>
              </a:r>
            </a:p>
            <a:p>
              <a:pPr algn="r"/>
              <a:r>
                <a:rPr lang="en-US" sz="1050" dirty="0"/>
                <a:t>Transient period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7B1F5BDA-2C34-4829-BC6A-0435BC06215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23737" y="2426445"/>
              <a:ext cx="1056539" cy="6578"/>
            </a:xfrm>
            <a:prstGeom prst="straightConnector1">
              <a:avLst/>
            </a:prstGeom>
            <a:ln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8DCCEB3-0C41-4D1D-977A-FDA449C6BA74}"/>
                </a:ext>
              </a:extLst>
            </p:cNvPr>
            <p:cNvSpPr txBox="1"/>
            <p:nvPr/>
          </p:nvSpPr>
          <p:spPr>
            <a:xfrm>
              <a:off x="8614034" y="2039897"/>
              <a:ext cx="1251874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Start of N</a:t>
              </a:r>
              <a:r>
                <a:rPr lang="en-US" sz="600" dirty="0"/>
                <a:t>+2</a:t>
              </a:r>
              <a:r>
                <a:rPr lang="en-US" sz="1050" dirty="0"/>
                <a:t> power PUSCH/PUCCH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34DB456-7BEE-485B-B8C0-3D6D7609A4F1}"/>
                </a:ext>
              </a:extLst>
            </p:cNvPr>
            <p:cNvSpPr txBox="1"/>
            <p:nvPr/>
          </p:nvSpPr>
          <p:spPr>
            <a:xfrm>
              <a:off x="5628825" y="2237076"/>
              <a:ext cx="130859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50" dirty="0"/>
                <a:t>End of N</a:t>
              </a:r>
              <a:r>
                <a:rPr lang="en-US" sz="600" dirty="0"/>
                <a:t>+1</a:t>
              </a:r>
              <a:r>
                <a:rPr lang="en-US" sz="1050" dirty="0"/>
                <a:t> power PUSCH/PUCCH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6C48EF1D-1673-49BC-8E6F-5A2BA8F7EAE8}"/>
                </a:ext>
              </a:extLst>
            </p:cNvPr>
            <p:cNvCxnSpPr>
              <a:cxnSpLocks/>
            </p:cNvCxnSpPr>
            <p:nvPr/>
          </p:nvCxnSpPr>
          <p:spPr>
            <a:xfrm>
              <a:off x="5727334" y="2638416"/>
              <a:ext cx="1111579" cy="364"/>
            </a:xfrm>
            <a:prstGeom prst="straightConnector1">
              <a:avLst/>
            </a:prstGeom>
            <a:ln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5337048-ABB3-4619-8B1A-5A5A0BF22EB7}"/>
                </a:ext>
              </a:extLst>
            </p:cNvPr>
            <p:cNvSpPr txBox="1"/>
            <p:nvPr/>
          </p:nvSpPr>
          <p:spPr>
            <a:xfrm>
              <a:off x="4950110" y="1791270"/>
              <a:ext cx="130859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Start of N</a:t>
              </a:r>
              <a:r>
                <a:rPr lang="en-US" sz="600" dirty="0"/>
                <a:t>+1</a:t>
              </a:r>
              <a:r>
                <a:rPr lang="en-US" sz="1050" dirty="0"/>
                <a:t> power PUSCH/PUCCH</a:t>
              </a: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3BC99BE7-EA0D-4643-A9E0-C664EC6B1A71}"/>
                </a:ext>
              </a:extLst>
            </p:cNvPr>
            <p:cNvCxnSpPr>
              <a:cxnSpLocks/>
            </p:cNvCxnSpPr>
            <p:nvPr/>
          </p:nvCxnSpPr>
          <p:spPr>
            <a:xfrm>
              <a:off x="4870777" y="2192610"/>
              <a:ext cx="1111579" cy="364"/>
            </a:xfrm>
            <a:prstGeom prst="straightConnector1">
              <a:avLst/>
            </a:prstGeom>
            <a:ln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1840C7D2-5909-4D9C-B8B5-15A6E912CD19}"/>
                </a:ext>
              </a:extLst>
            </p:cNvPr>
            <p:cNvSpPr/>
            <p:nvPr/>
          </p:nvSpPr>
          <p:spPr>
            <a:xfrm>
              <a:off x="8328276" y="1508114"/>
              <a:ext cx="1599652" cy="242277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/>
                <a:t>N</a:t>
              </a:r>
              <a:r>
                <a:rPr lang="en-US" sz="600" dirty="0"/>
                <a:t>+2 </a:t>
              </a:r>
              <a:r>
                <a:rPr lang="en-US" sz="1100" dirty="0"/>
                <a:t>slot </a:t>
              </a:r>
              <a:r>
                <a:rPr lang="en-US" sz="1100" dirty="0">
                  <a:solidFill>
                    <a:srgbClr val="FF0000"/>
                  </a:solidFill>
                </a:rPr>
                <a:t>(Ant ‘x’)</a:t>
              </a:r>
            </a:p>
          </p:txBody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D206CE9B-CD99-4DCB-9CE8-1D337CC437B1}"/>
                </a:ext>
              </a:extLst>
            </p:cNvPr>
            <p:cNvSpPr/>
            <p:nvPr/>
          </p:nvSpPr>
          <p:spPr>
            <a:xfrm rot="16200000">
              <a:off x="9658648" y="1481149"/>
              <a:ext cx="242277" cy="296283"/>
            </a:xfrm>
            <a:prstGeom prst="triangl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987F4E32-1F0E-4931-AC4F-5E849C9237B8}"/>
                </a:ext>
              </a:extLst>
            </p:cNvPr>
            <p:cNvSpPr/>
            <p:nvPr/>
          </p:nvSpPr>
          <p:spPr>
            <a:xfrm>
              <a:off x="9921847" y="1450374"/>
              <a:ext cx="98676" cy="3618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21881EAE-813C-4D16-B2D4-E120FDE94D40}"/>
              </a:ext>
            </a:extLst>
          </p:cNvPr>
          <p:cNvSpPr/>
          <p:nvPr/>
        </p:nvSpPr>
        <p:spPr>
          <a:xfrm>
            <a:off x="127648" y="3256973"/>
            <a:ext cx="120745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Times New Roman" panose="02020603050405020304" pitchFamily="18" charset="0"/>
                <a:ea typeface="Malgun Gothic" panose="020B0503020000020004" pitchFamily="34" charset="-127"/>
              </a:rPr>
              <a:t>Figure 6.3.3.7-1: PUCCH/PUSCH/SRS time mask when there is a transmission before or after or both before and after SRS </a:t>
            </a:r>
            <a:r>
              <a:rPr lang="en-GB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when all physical channels use the same antenna port (Ant ‘x’)</a:t>
            </a:r>
            <a:endParaRPr lang="en-US" dirty="0">
              <a:solidFill>
                <a:srgbClr val="FF0000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455533D-5312-46F1-86F0-E73F5E1529B8}"/>
              </a:ext>
            </a:extLst>
          </p:cNvPr>
          <p:cNvGrpSpPr/>
          <p:nvPr/>
        </p:nvGrpSpPr>
        <p:grpSpPr>
          <a:xfrm>
            <a:off x="3260612" y="4094957"/>
            <a:ext cx="7007608" cy="1795689"/>
            <a:chOff x="3012915" y="1448378"/>
            <a:chExt cx="7007608" cy="1795689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F00C109B-912E-4048-803F-CE40C93A7B2A}"/>
                </a:ext>
              </a:extLst>
            </p:cNvPr>
            <p:cNvSpPr/>
            <p:nvPr/>
          </p:nvSpPr>
          <p:spPr>
            <a:xfrm>
              <a:off x="8328276" y="1508114"/>
              <a:ext cx="1599652" cy="242277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/>
                <a:t>N</a:t>
              </a:r>
              <a:r>
                <a:rPr lang="en-US" sz="600" dirty="0"/>
                <a:t>+2 </a:t>
              </a:r>
              <a:r>
                <a:rPr lang="en-US" sz="1100" dirty="0"/>
                <a:t>slot </a:t>
              </a:r>
              <a:r>
                <a:rPr lang="en-US" sz="1100" dirty="0">
                  <a:solidFill>
                    <a:srgbClr val="FF0000"/>
                  </a:solidFill>
                </a:rPr>
                <a:t>(Ant ‘x’)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04EDF40-BF2B-4FCD-9C0B-19646A74CC1A}"/>
                </a:ext>
              </a:extLst>
            </p:cNvPr>
            <p:cNvSpPr txBox="1"/>
            <p:nvPr/>
          </p:nvSpPr>
          <p:spPr>
            <a:xfrm>
              <a:off x="4127935" y="2828569"/>
              <a:ext cx="1083951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10µs</a:t>
              </a:r>
            </a:p>
            <a:p>
              <a:r>
                <a:rPr lang="en-US" sz="1050" dirty="0"/>
                <a:t>Transient period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D35CDA1-C8D1-4304-8E69-E8935E7BD2E7}"/>
                </a:ext>
              </a:extLst>
            </p:cNvPr>
            <p:cNvSpPr/>
            <p:nvPr/>
          </p:nvSpPr>
          <p:spPr>
            <a:xfrm>
              <a:off x="4664352" y="1508115"/>
              <a:ext cx="3663924" cy="242277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en-US" sz="1100" dirty="0"/>
                <a:t>N</a:t>
              </a:r>
              <a:r>
                <a:rPr lang="en-US" sz="600" dirty="0"/>
                <a:t>+1 </a:t>
              </a:r>
              <a:r>
                <a:rPr lang="en-US" sz="1100" dirty="0"/>
                <a:t>slot </a:t>
              </a:r>
              <a:r>
                <a:rPr lang="en-US" sz="1100" dirty="0">
                  <a:solidFill>
                    <a:srgbClr val="FF0000"/>
                  </a:solidFill>
                </a:rPr>
                <a:t>(Ant ‘x’)                                                  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28714D22-2424-4183-A4F8-5FA48DD088AE}"/>
                </a:ext>
              </a:extLst>
            </p:cNvPr>
            <p:cNvSpPr/>
            <p:nvPr/>
          </p:nvSpPr>
          <p:spPr>
            <a:xfrm>
              <a:off x="7163530" y="1598523"/>
              <a:ext cx="1164746" cy="151869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/>
                <a:t>SRS </a:t>
              </a:r>
              <a:r>
                <a:rPr lang="en-US" sz="1100" dirty="0">
                  <a:solidFill>
                    <a:srgbClr val="FF0000"/>
                  </a:solidFill>
                </a:rPr>
                <a:t>(Ant ‘y’)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6C2575EC-78D5-4C32-A371-7BFEE31B4CDF}"/>
                </a:ext>
              </a:extLst>
            </p:cNvPr>
            <p:cNvSpPr/>
            <p:nvPr/>
          </p:nvSpPr>
          <p:spPr>
            <a:xfrm>
              <a:off x="3064700" y="1508115"/>
              <a:ext cx="1599652" cy="242277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/>
                <a:t>N</a:t>
              </a:r>
              <a:r>
                <a:rPr lang="en-US" sz="600" dirty="0"/>
                <a:t>0 </a:t>
              </a:r>
              <a:r>
                <a:rPr lang="en-US" sz="1100" dirty="0"/>
                <a:t>slot </a:t>
              </a:r>
              <a:r>
                <a:rPr lang="en-US" sz="1100" dirty="0">
                  <a:solidFill>
                    <a:srgbClr val="FF0000"/>
                  </a:solidFill>
                </a:rPr>
                <a:t>(Ant ‘x’)</a:t>
              </a:r>
            </a:p>
          </p:txBody>
        </p:sp>
        <p:sp>
          <p:nvSpPr>
            <p:cNvPr id="39" name="Isosceles Triangle 38">
              <a:extLst>
                <a:ext uri="{FF2B5EF4-FFF2-40B4-BE49-F238E27FC236}">
                  <a16:creationId xmlns:a16="http://schemas.microsoft.com/office/drawing/2014/main" id="{C4F0B6D6-B7BC-4AAC-8B48-92DF7D136CBF}"/>
                </a:ext>
              </a:extLst>
            </p:cNvPr>
            <p:cNvSpPr/>
            <p:nvPr/>
          </p:nvSpPr>
          <p:spPr>
            <a:xfrm rot="5400000">
              <a:off x="3091702" y="1481112"/>
              <a:ext cx="242277" cy="296283"/>
            </a:xfrm>
            <a:prstGeom prst="triangl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3823830E-9CE6-40E3-9012-4470D17AD872}"/>
                </a:ext>
              </a:extLst>
            </p:cNvPr>
            <p:cNvSpPr/>
            <p:nvPr/>
          </p:nvSpPr>
          <p:spPr>
            <a:xfrm>
              <a:off x="3012915" y="1448378"/>
              <a:ext cx="98676" cy="3618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51C37313-8FF3-49CF-A77D-CFC5D9C33D7B}"/>
                </a:ext>
              </a:extLst>
            </p:cNvPr>
            <p:cNvCxnSpPr>
              <a:cxnSpLocks/>
            </p:cNvCxnSpPr>
            <p:nvPr/>
          </p:nvCxnSpPr>
          <p:spPr>
            <a:xfrm>
              <a:off x="4664352" y="1750392"/>
              <a:ext cx="0" cy="1139753"/>
            </a:xfrm>
            <a:prstGeom prst="line">
              <a:avLst/>
            </a:prstGeom>
            <a:ln w="254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1D97866D-D527-4CCF-B73C-01E92E7CBC30}"/>
                </a:ext>
              </a:extLst>
            </p:cNvPr>
            <p:cNvCxnSpPr>
              <a:cxnSpLocks/>
            </p:cNvCxnSpPr>
            <p:nvPr/>
          </p:nvCxnSpPr>
          <p:spPr>
            <a:xfrm>
              <a:off x="4485823" y="1746631"/>
              <a:ext cx="1" cy="1089734"/>
            </a:xfrm>
            <a:prstGeom prst="line">
              <a:avLst/>
            </a:prstGeom>
            <a:ln w="63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21529E50-2275-45A8-84BF-F231EF4CBE89}"/>
                </a:ext>
              </a:extLst>
            </p:cNvPr>
            <p:cNvCxnSpPr>
              <a:cxnSpLocks/>
            </p:cNvCxnSpPr>
            <p:nvPr/>
          </p:nvCxnSpPr>
          <p:spPr>
            <a:xfrm>
              <a:off x="4835810" y="1791270"/>
              <a:ext cx="8709" cy="1045095"/>
            </a:xfrm>
            <a:prstGeom prst="line">
              <a:avLst/>
            </a:prstGeom>
            <a:ln w="63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2D01F9CD-82E4-450D-9410-B81062381A6C}"/>
                </a:ext>
              </a:extLst>
            </p:cNvPr>
            <p:cNvCxnSpPr>
              <a:cxnSpLocks/>
            </p:cNvCxnSpPr>
            <p:nvPr/>
          </p:nvCxnSpPr>
          <p:spPr>
            <a:xfrm>
              <a:off x="4513426" y="2778795"/>
              <a:ext cx="322384" cy="0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F0CD9ABD-6F3D-4DA1-8FEC-12D66F78E735}"/>
                </a:ext>
              </a:extLst>
            </p:cNvPr>
            <p:cNvSpPr txBox="1"/>
            <p:nvPr/>
          </p:nvSpPr>
          <p:spPr>
            <a:xfrm>
              <a:off x="4893858" y="2663144"/>
              <a:ext cx="44916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10µs</a:t>
              </a:r>
            </a:p>
          </p:txBody>
        </p: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58605BA9-3045-4EC1-85F9-5C7FBC8465AA}"/>
                </a:ext>
              </a:extLst>
            </p:cNvPr>
            <p:cNvCxnSpPr>
              <a:cxnSpLocks/>
            </p:cNvCxnSpPr>
            <p:nvPr/>
          </p:nvCxnSpPr>
          <p:spPr>
            <a:xfrm>
              <a:off x="7178038" y="1750392"/>
              <a:ext cx="0" cy="1139753"/>
            </a:xfrm>
            <a:prstGeom prst="line">
              <a:avLst/>
            </a:prstGeom>
            <a:ln w="254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D9A56C32-FB67-43D5-BF34-AD71E9247DE5}"/>
                </a:ext>
              </a:extLst>
            </p:cNvPr>
            <p:cNvCxnSpPr>
              <a:cxnSpLocks/>
            </p:cNvCxnSpPr>
            <p:nvPr/>
          </p:nvCxnSpPr>
          <p:spPr>
            <a:xfrm>
              <a:off x="8328276" y="1750392"/>
              <a:ext cx="0" cy="1139753"/>
            </a:xfrm>
            <a:prstGeom prst="line">
              <a:avLst/>
            </a:prstGeom>
            <a:ln w="254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AD5D7864-DF90-40B5-BAD1-64B0880B2BDC}"/>
                </a:ext>
              </a:extLst>
            </p:cNvPr>
            <p:cNvCxnSpPr>
              <a:cxnSpLocks/>
            </p:cNvCxnSpPr>
            <p:nvPr/>
          </p:nvCxnSpPr>
          <p:spPr>
            <a:xfrm>
              <a:off x="6901688" y="1519630"/>
              <a:ext cx="0" cy="1351263"/>
            </a:xfrm>
            <a:prstGeom prst="line">
              <a:avLst/>
            </a:prstGeom>
            <a:ln w="63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18142F05-B1EF-45A8-9AFA-F870F7D3D1E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14036" y="1508076"/>
              <a:ext cx="9700" cy="1362817"/>
            </a:xfrm>
            <a:prstGeom prst="line">
              <a:avLst/>
            </a:prstGeom>
            <a:ln w="63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EB1C88E0-5A18-47F3-8373-5525302FFB2E}"/>
                </a:ext>
              </a:extLst>
            </p:cNvPr>
            <p:cNvCxnSpPr>
              <a:cxnSpLocks/>
            </p:cNvCxnSpPr>
            <p:nvPr/>
          </p:nvCxnSpPr>
          <p:spPr>
            <a:xfrm>
              <a:off x="6877424" y="2761733"/>
              <a:ext cx="255018" cy="0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81B319C5-3304-48BD-A05B-1A7FE552F582}"/>
                </a:ext>
              </a:extLst>
            </p:cNvPr>
            <p:cNvCxnSpPr>
              <a:cxnSpLocks/>
            </p:cNvCxnSpPr>
            <p:nvPr/>
          </p:nvCxnSpPr>
          <p:spPr>
            <a:xfrm>
              <a:off x="8341951" y="2747345"/>
              <a:ext cx="255018" cy="0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C01F3E53-5234-4EBC-BF7C-0CA817D5F374}"/>
                </a:ext>
              </a:extLst>
            </p:cNvPr>
            <p:cNvSpPr txBox="1"/>
            <p:nvPr/>
          </p:nvSpPr>
          <p:spPr>
            <a:xfrm>
              <a:off x="6462957" y="2693911"/>
              <a:ext cx="1083951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15µs</a:t>
              </a:r>
            </a:p>
            <a:p>
              <a:r>
                <a:rPr lang="en-US" sz="1050" dirty="0"/>
                <a:t>Transient period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9DCB8270-6F63-4F56-9E45-71B5DEB3D6DC}"/>
                </a:ext>
              </a:extLst>
            </p:cNvPr>
            <p:cNvSpPr txBox="1"/>
            <p:nvPr/>
          </p:nvSpPr>
          <p:spPr>
            <a:xfrm>
              <a:off x="7943962" y="2682396"/>
              <a:ext cx="1083951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050" dirty="0"/>
                <a:t>15µs</a:t>
              </a:r>
            </a:p>
            <a:p>
              <a:pPr algn="r"/>
              <a:r>
                <a:rPr lang="en-US" sz="1050" dirty="0"/>
                <a:t>Transient period</a:t>
              </a:r>
            </a:p>
          </p:txBody>
        </p: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AF3414FD-4FBC-4517-BC5A-F7D9EFE9B35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23737" y="2426445"/>
              <a:ext cx="1056539" cy="6578"/>
            </a:xfrm>
            <a:prstGeom prst="straightConnector1">
              <a:avLst/>
            </a:prstGeom>
            <a:ln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6A0E54D3-45EC-4112-92AC-51AE4965F281}"/>
                </a:ext>
              </a:extLst>
            </p:cNvPr>
            <p:cNvSpPr txBox="1"/>
            <p:nvPr/>
          </p:nvSpPr>
          <p:spPr>
            <a:xfrm>
              <a:off x="8614034" y="2039897"/>
              <a:ext cx="1251874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Start of N</a:t>
              </a:r>
              <a:r>
                <a:rPr lang="en-US" sz="600" dirty="0"/>
                <a:t>+2</a:t>
              </a:r>
              <a:r>
                <a:rPr lang="en-US" sz="1050" dirty="0"/>
                <a:t> power PUSCH/PUCCH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7B7E4C0D-F1A5-44E4-A15D-7693F3075213}"/>
                </a:ext>
              </a:extLst>
            </p:cNvPr>
            <p:cNvSpPr txBox="1"/>
            <p:nvPr/>
          </p:nvSpPr>
          <p:spPr>
            <a:xfrm>
              <a:off x="5628825" y="2237076"/>
              <a:ext cx="130859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50" dirty="0"/>
                <a:t>End of N</a:t>
              </a:r>
              <a:r>
                <a:rPr lang="en-US" sz="600" dirty="0"/>
                <a:t>+1</a:t>
              </a:r>
              <a:r>
                <a:rPr lang="en-US" sz="1050" dirty="0"/>
                <a:t> power PUSCH/PUCCH</a:t>
              </a:r>
            </a:p>
          </p:txBody>
        </p: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E969BA6C-E68A-46DB-AE9E-49EDB2C41FBB}"/>
                </a:ext>
              </a:extLst>
            </p:cNvPr>
            <p:cNvCxnSpPr>
              <a:cxnSpLocks/>
            </p:cNvCxnSpPr>
            <p:nvPr/>
          </p:nvCxnSpPr>
          <p:spPr>
            <a:xfrm>
              <a:off x="5727334" y="2638416"/>
              <a:ext cx="1111579" cy="364"/>
            </a:xfrm>
            <a:prstGeom prst="straightConnector1">
              <a:avLst/>
            </a:prstGeom>
            <a:ln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D4D14D03-5B86-455B-86E0-8B3FA557B754}"/>
                </a:ext>
              </a:extLst>
            </p:cNvPr>
            <p:cNvSpPr txBox="1"/>
            <p:nvPr/>
          </p:nvSpPr>
          <p:spPr>
            <a:xfrm>
              <a:off x="4950110" y="1791270"/>
              <a:ext cx="130859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Start of N</a:t>
              </a:r>
              <a:r>
                <a:rPr lang="en-US" sz="600" dirty="0"/>
                <a:t>+1</a:t>
              </a:r>
              <a:r>
                <a:rPr lang="en-US" sz="1050" dirty="0"/>
                <a:t> power PUSCH/PUCCH</a:t>
              </a:r>
            </a:p>
          </p:txBody>
        </p: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B4F2C1DE-2902-43AE-AC74-C01780141AFE}"/>
                </a:ext>
              </a:extLst>
            </p:cNvPr>
            <p:cNvCxnSpPr>
              <a:cxnSpLocks/>
            </p:cNvCxnSpPr>
            <p:nvPr/>
          </p:nvCxnSpPr>
          <p:spPr>
            <a:xfrm>
              <a:off x="4870777" y="2192610"/>
              <a:ext cx="1111579" cy="364"/>
            </a:xfrm>
            <a:prstGeom prst="straightConnector1">
              <a:avLst/>
            </a:prstGeom>
            <a:ln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Isosceles Triangle 60">
              <a:extLst>
                <a:ext uri="{FF2B5EF4-FFF2-40B4-BE49-F238E27FC236}">
                  <a16:creationId xmlns:a16="http://schemas.microsoft.com/office/drawing/2014/main" id="{FAF33A65-354A-4BB7-8039-0F5BE169D208}"/>
                </a:ext>
              </a:extLst>
            </p:cNvPr>
            <p:cNvSpPr/>
            <p:nvPr/>
          </p:nvSpPr>
          <p:spPr>
            <a:xfrm rot="16200000">
              <a:off x="9658648" y="1481149"/>
              <a:ext cx="242277" cy="296283"/>
            </a:xfrm>
            <a:prstGeom prst="triangl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38742B2C-9EC9-4DF1-A494-95DBD4D5B4D2}"/>
                </a:ext>
              </a:extLst>
            </p:cNvPr>
            <p:cNvSpPr/>
            <p:nvPr/>
          </p:nvSpPr>
          <p:spPr>
            <a:xfrm>
              <a:off x="9921847" y="1450374"/>
              <a:ext cx="98676" cy="3618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3" name="Rectangle 62">
            <a:extLst>
              <a:ext uri="{FF2B5EF4-FFF2-40B4-BE49-F238E27FC236}">
                <a16:creationId xmlns:a16="http://schemas.microsoft.com/office/drawing/2014/main" id="{F27F6415-5F06-4DF8-8A51-3AD5BD373C65}"/>
              </a:ext>
            </a:extLst>
          </p:cNvPr>
          <p:cNvSpPr/>
          <p:nvPr/>
        </p:nvSpPr>
        <p:spPr>
          <a:xfrm>
            <a:off x="58725" y="6043908"/>
            <a:ext cx="120745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Figure 6.3.3.7-2: PUCCH/PUSCH/SRS time mask when there is a transmission before or after or both before and after SRS when SRS is sounded on a antenna port (Ant ‘y’) other than the one (Ant ‘x’) used by other physical channels before or after SRS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013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FDB63B-7FD7-4FE4-B250-B32175FE7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Proposal-2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863E02A-BA21-42C2-AEF5-A4BCC034732B}"/>
              </a:ext>
            </a:extLst>
          </p:cNvPr>
          <p:cNvSpPr/>
          <p:nvPr/>
        </p:nvSpPr>
        <p:spPr>
          <a:xfrm>
            <a:off x="562063" y="4309573"/>
            <a:ext cx="109175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Aft>
                <a:spcPts val="1200"/>
              </a:spcAft>
            </a:pPr>
            <a:r>
              <a:rPr lang="en-GB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</a:t>
            </a:r>
            <a:r>
              <a:rPr lang="en-GB" dirty="0">
                <a:solidFill>
                  <a:srgbClr val="FF0000"/>
                </a:solidFill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6.3.3.6-5</a:t>
            </a:r>
            <a:r>
              <a:rPr lang="en-GB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FR1 Time mask for 15kHz and 30kHz SCS for the case when consecutive SRS switching usage is between antenna switching &amp; other sets </a:t>
            </a:r>
            <a:endParaRPr lang="en-US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2E80A2F-EF57-4E6D-B624-235871EA4CDB}"/>
              </a:ext>
            </a:extLst>
          </p:cNvPr>
          <p:cNvSpPr txBox="1"/>
          <p:nvPr/>
        </p:nvSpPr>
        <p:spPr>
          <a:xfrm>
            <a:off x="1610686" y="5662569"/>
            <a:ext cx="8903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 the figure, ‘Other set’ belongs to a set in </a:t>
            </a:r>
            <a:r>
              <a:rPr lang="en-GB" dirty="0"/>
              <a:t>{</a:t>
            </a:r>
            <a:r>
              <a:rPr lang="en-GB" dirty="0" err="1"/>
              <a:t>beamManagement</a:t>
            </a:r>
            <a:r>
              <a:rPr lang="en-GB" dirty="0"/>
              <a:t>, codebook, </a:t>
            </a:r>
            <a:r>
              <a:rPr lang="en-GB" dirty="0" err="1"/>
              <a:t>nonCodebook</a:t>
            </a:r>
            <a:r>
              <a:rPr lang="en-GB" dirty="0"/>
              <a:t>}</a:t>
            </a:r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F703D42-69B1-4DEC-874E-359A134B62A3}"/>
              </a:ext>
            </a:extLst>
          </p:cNvPr>
          <p:cNvGrpSpPr/>
          <p:nvPr/>
        </p:nvGrpSpPr>
        <p:grpSpPr>
          <a:xfrm>
            <a:off x="2056662" y="1908070"/>
            <a:ext cx="7616663" cy="1781567"/>
            <a:chOff x="1553323" y="4449934"/>
            <a:chExt cx="7616663" cy="178156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1E683D2-3A9D-473B-B791-ABA27B827659}"/>
                </a:ext>
              </a:extLst>
            </p:cNvPr>
            <p:cNvSpPr/>
            <p:nvPr/>
          </p:nvSpPr>
          <p:spPr>
            <a:xfrm>
              <a:off x="2945187" y="4449937"/>
              <a:ext cx="1164746" cy="242277"/>
            </a:xfrm>
            <a:prstGeom prst="rect">
              <a:avLst/>
            </a:prstGeom>
            <a:solidFill>
              <a:srgbClr val="00B05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SRS (other set)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C83B0A8C-FD14-4998-A515-7318B98652A1}"/>
                </a:ext>
              </a:extLst>
            </p:cNvPr>
            <p:cNvCxnSpPr>
              <a:cxnSpLocks/>
            </p:cNvCxnSpPr>
            <p:nvPr/>
          </p:nvCxnSpPr>
          <p:spPr>
            <a:xfrm>
              <a:off x="2945187" y="4692214"/>
              <a:ext cx="0" cy="1139753"/>
            </a:xfrm>
            <a:prstGeom prst="line">
              <a:avLst/>
            </a:prstGeom>
            <a:noFill/>
            <a:ln w="25400" cap="flat" cmpd="sng" algn="ctr">
              <a:solidFill>
                <a:srgbClr val="5B9BD5"/>
              </a:solidFill>
              <a:prstDash val="dash"/>
              <a:miter lim="800000"/>
            </a:ln>
            <a:effectLst/>
          </p:spPr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8693F84-E63C-41D9-998F-9ECCFF6CC586}"/>
                </a:ext>
              </a:extLst>
            </p:cNvPr>
            <p:cNvCxnSpPr>
              <a:cxnSpLocks/>
            </p:cNvCxnSpPr>
            <p:nvPr/>
          </p:nvCxnSpPr>
          <p:spPr>
            <a:xfrm>
              <a:off x="7604171" y="4686802"/>
              <a:ext cx="0" cy="1139753"/>
            </a:xfrm>
            <a:prstGeom prst="line">
              <a:avLst/>
            </a:prstGeom>
            <a:noFill/>
            <a:ln w="25400" cap="flat" cmpd="sng" algn="ctr">
              <a:solidFill>
                <a:srgbClr val="5B9BD5"/>
              </a:solidFill>
              <a:prstDash val="dash"/>
              <a:miter lim="800000"/>
            </a:ln>
            <a:effectLst/>
          </p:spPr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DA23751-5B40-41E2-98B0-58015F2BE93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47534" y="4729084"/>
              <a:ext cx="17413" cy="1124262"/>
            </a:xfrm>
            <a:prstGeom prst="line">
              <a:avLst/>
            </a:prstGeom>
            <a:noFill/>
            <a:ln w="6350" cap="flat" cmpd="sng" algn="ctr">
              <a:solidFill>
                <a:srgbClr val="5B9BD5"/>
              </a:solidFill>
              <a:prstDash val="dash"/>
              <a:miter lim="800000"/>
            </a:ln>
            <a:effectLst/>
          </p:spPr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945A1918-493A-4DB3-A126-EBB8705B56C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78940" y="5535939"/>
              <a:ext cx="1056539" cy="6578"/>
            </a:xfrm>
            <a:prstGeom prst="straightConnector1">
              <a:avLst/>
            </a:prstGeom>
            <a:noFill/>
            <a:ln w="6350" cap="flat" cmpd="sng" algn="ctr">
              <a:solidFill>
                <a:srgbClr val="5B9BD5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A8C2886-8140-4E33-8238-E69F9521B53C}"/>
                </a:ext>
              </a:extLst>
            </p:cNvPr>
            <p:cNvSpPr txBox="1"/>
            <p:nvPr/>
          </p:nvSpPr>
          <p:spPr>
            <a:xfrm>
              <a:off x="1553323" y="5182452"/>
              <a:ext cx="1196260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End of OFF power requirement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836C78EF-BB9F-4ED9-9D7B-49B53F02E90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927815" y="5475094"/>
              <a:ext cx="1056539" cy="6578"/>
            </a:xfrm>
            <a:prstGeom prst="straightConnector1">
              <a:avLst/>
            </a:prstGeom>
            <a:noFill/>
            <a:ln w="6350" cap="flat" cmpd="sng" algn="ctr">
              <a:solidFill>
                <a:srgbClr val="5B9BD5"/>
              </a:solidFill>
              <a:prstDash val="solid"/>
              <a:miter lim="800000"/>
              <a:headEnd type="triangle"/>
              <a:tailEnd type="none"/>
            </a:ln>
            <a:effectLst/>
          </p:spPr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288DC02-9637-41F2-B0EB-EE32D7A25301}"/>
                </a:ext>
              </a:extLst>
            </p:cNvPr>
            <p:cNvSpPr txBox="1"/>
            <p:nvPr/>
          </p:nvSpPr>
          <p:spPr>
            <a:xfrm>
              <a:off x="7918112" y="5088546"/>
              <a:ext cx="1251874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Start of OFF power requirement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AC00833C-F929-40A2-A450-D54EE9517396}"/>
                </a:ext>
              </a:extLst>
            </p:cNvPr>
            <p:cNvCxnSpPr>
              <a:cxnSpLocks/>
            </p:cNvCxnSpPr>
            <p:nvPr/>
          </p:nvCxnSpPr>
          <p:spPr>
            <a:xfrm>
              <a:off x="7885879" y="4686802"/>
              <a:ext cx="6787" cy="1103601"/>
            </a:xfrm>
            <a:prstGeom prst="line">
              <a:avLst/>
            </a:prstGeom>
            <a:noFill/>
            <a:ln w="6350" cap="flat" cmpd="sng" algn="ctr">
              <a:solidFill>
                <a:srgbClr val="5B9BD5"/>
              </a:solidFill>
              <a:prstDash val="dash"/>
              <a:miter lim="800000"/>
            </a:ln>
            <a:effectLst/>
          </p:spPr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73B742A6-2070-411B-A3B6-3130634D02A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89728" y="4812002"/>
              <a:ext cx="5824445" cy="1"/>
            </a:xfrm>
            <a:prstGeom prst="line">
              <a:avLst/>
            </a:prstGeom>
            <a:noFill/>
            <a:ln w="6350" cap="flat" cmpd="sng" algn="ctr">
              <a:solidFill>
                <a:srgbClr val="5B9BD5"/>
              </a:solidFill>
              <a:prstDash val="sysDash"/>
              <a:miter lim="800000"/>
            </a:ln>
            <a:effectLst/>
          </p:spPr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75B9C79-8F3D-4EB0-A7BA-385EBA23EA45}"/>
                </a:ext>
              </a:extLst>
            </p:cNvPr>
            <p:cNvSpPr txBox="1"/>
            <p:nvPr/>
          </p:nvSpPr>
          <p:spPr>
            <a:xfrm>
              <a:off x="2988336" y="4764376"/>
              <a:ext cx="1106129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SRS ON power requirement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58C937A3-886C-4C83-BAD6-C3D1878CDCB1}"/>
                </a:ext>
              </a:extLst>
            </p:cNvPr>
            <p:cNvCxnSpPr>
              <a:cxnSpLocks/>
            </p:cNvCxnSpPr>
            <p:nvPr/>
          </p:nvCxnSpPr>
          <p:spPr>
            <a:xfrm>
              <a:off x="2661644" y="5802350"/>
              <a:ext cx="255018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5B9BD5"/>
              </a:solidFill>
              <a:prstDash val="solid"/>
              <a:miter lim="800000"/>
              <a:headEnd type="arrow"/>
              <a:tailEnd type="arrow"/>
            </a:ln>
            <a:effectLst/>
          </p:spPr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174A3E3-1EF3-4960-8E0C-F46BE4D47855}"/>
                </a:ext>
              </a:extLst>
            </p:cNvPr>
            <p:cNvSpPr txBox="1"/>
            <p:nvPr/>
          </p:nvSpPr>
          <p:spPr>
            <a:xfrm>
              <a:off x="2276609" y="5816003"/>
              <a:ext cx="1083951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10µs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Transient period</a:t>
              </a:r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EDB682B3-DE57-47D0-BAA2-D92DC08BF891}"/>
                </a:ext>
              </a:extLst>
            </p:cNvPr>
            <p:cNvCxnSpPr>
              <a:cxnSpLocks/>
            </p:cNvCxnSpPr>
            <p:nvPr/>
          </p:nvCxnSpPr>
          <p:spPr>
            <a:xfrm>
              <a:off x="7630861" y="5756516"/>
              <a:ext cx="255018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5B9BD5"/>
              </a:solidFill>
              <a:prstDash val="solid"/>
              <a:miter lim="800000"/>
              <a:headEnd type="arrow"/>
              <a:tailEnd type="arrow"/>
            </a:ln>
            <a:effectLst/>
          </p:spPr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9B9AE2C-BDDE-4E8E-81C6-4ABC09B82214}"/>
                </a:ext>
              </a:extLst>
            </p:cNvPr>
            <p:cNvSpPr txBox="1"/>
            <p:nvPr/>
          </p:nvSpPr>
          <p:spPr>
            <a:xfrm>
              <a:off x="7216394" y="5626592"/>
              <a:ext cx="1083951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10µs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Transient period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6690819-73E8-4380-B97A-2BDECB189D96}"/>
                </a:ext>
              </a:extLst>
            </p:cNvPr>
            <p:cNvSpPr/>
            <p:nvPr/>
          </p:nvSpPr>
          <p:spPr>
            <a:xfrm>
              <a:off x="4109933" y="4449936"/>
              <a:ext cx="1164746" cy="242277"/>
            </a:xfrm>
            <a:prstGeom prst="rect">
              <a:avLst/>
            </a:prstGeom>
            <a:solidFill>
              <a:srgbClr val="00B05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SRS (ant switch)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716FA82-C53B-4C53-A403-0B36E42D048D}"/>
                </a:ext>
              </a:extLst>
            </p:cNvPr>
            <p:cNvSpPr/>
            <p:nvPr/>
          </p:nvSpPr>
          <p:spPr>
            <a:xfrm>
              <a:off x="5274679" y="4449935"/>
              <a:ext cx="1164746" cy="242277"/>
            </a:xfrm>
            <a:prstGeom prst="rect">
              <a:avLst/>
            </a:prstGeom>
            <a:solidFill>
              <a:srgbClr val="00B05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SRS (other sets)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865DC86-83B8-4AFE-AF97-883331A4080F}"/>
                </a:ext>
              </a:extLst>
            </p:cNvPr>
            <p:cNvSpPr/>
            <p:nvPr/>
          </p:nvSpPr>
          <p:spPr>
            <a:xfrm>
              <a:off x="6439425" y="4449934"/>
              <a:ext cx="1164746" cy="242277"/>
            </a:xfrm>
            <a:prstGeom prst="rect">
              <a:avLst/>
            </a:prstGeom>
            <a:solidFill>
              <a:srgbClr val="00B05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SRS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25CB1EF5-71A0-473D-8CA2-3404FFBC1ED4}"/>
                </a:ext>
              </a:extLst>
            </p:cNvPr>
            <p:cNvCxnSpPr>
              <a:cxnSpLocks/>
            </p:cNvCxnSpPr>
            <p:nvPr/>
          </p:nvCxnSpPr>
          <p:spPr>
            <a:xfrm>
              <a:off x="3858523" y="4449934"/>
              <a:ext cx="0" cy="1376621"/>
            </a:xfrm>
            <a:prstGeom prst="line">
              <a:avLst/>
            </a:prstGeom>
            <a:noFill/>
            <a:ln w="25400" cap="flat" cmpd="sng" algn="ctr">
              <a:solidFill>
                <a:srgbClr val="FF0000"/>
              </a:solidFill>
              <a:prstDash val="dash"/>
              <a:miter lim="800000"/>
            </a:ln>
            <a:effectLst/>
          </p:spPr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6EA4EB37-CDC1-4AE1-9D43-2FF12196834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99886" y="4449934"/>
              <a:ext cx="18706" cy="1366069"/>
            </a:xfrm>
            <a:prstGeom prst="line">
              <a:avLst/>
            </a:prstGeom>
            <a:noFill/>
            <a:ln w="25400" cap="flat" cmpd="sng" algn="ctr">
              <a:solidFill>
                <a:srgbClr val="FF0000"/>
              </a:solidFill>
              <a:prstDash val="dash"/>
              <a:miter lim="800000"/>
            </a:ln>
            <a:effectLst/>
          </p:spPr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DA86C4F6-7E1D-4ECF-B73B-63F08EAE5BC2}"/>
                </a:ext>
              </a:extLst>
            </p:cNvPr>
            <p:cNvCxnSpPr>
              <a:cxnSpLocks/>
            </p:cNvCxnSpPr>
            <p:nvPr/>
          </p:nvCxnSpPr>
          <p:spPr>
            <a:xfrm>
              <a:off x="3858523" y="5564058"/>
              <a:ext cx="263724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5B9BD5"/>
              </a:solidFill>
              <a:prstDash val="solid"/>
              <a:miter lim="800000"/>
              <a:headEnd type="arrow"/>
              <a:tailEnd type="arrow"/>
            </a:ln>
            <a:effectLst/>
          </p:spPr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31F114F-5920-4BAE-9BE0-38B74CF88367}"/>
                </a:ext>
              </a:extLst>
            </p:cNvPr>
            <p:cNvCxnSpPr>
              <a:cxnSpLocks/>
            </p:cNvCxnSpPr>
            <p:nvPr/>
          </p:nvCxnSpPr>
          <p:spPr>
            <a:xfrm>
              <a:off x="5092165" y="4449934"/>
              <a:ext cx="0" cy="1366069"/>
            </a:xfrm>
            <a:prstGeom prst="line">
              <a:avLst/>
            </a:prstGeom>
            <a:noFill/>
            <a:ln w="25400" cap="flat" cmpd="sng" algn="ctr">
              <a:solidFill>
                <a:srgbClr val="FF0000"/>
              </a:solidFill>
              <a:prstDash val="dash"/>
              <a:miter lim="800000"/>
            </a:ln>
            <a:effectLst/>
          </p:spPr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930F008-B004-4C45-8C86-20FFDB90862E}"/>
                </a:ext>
              </a:extLst>
            </p:cNvPr>
            <p:cNvCxnSpPr>
              <a:cxnSpLocks/>
            </p:cNvCxnSpPr>
            <p:nvPr/>
          </p:nvCxnSpPr>
          <p:spPr>
            <a:xfrm>
              <a:off x="5507576" y="4449934"/>
              <a:ext cx="595" cy="1376621"/>
            </a:xfrm>
            <a:prstGeom prst="line">
              <a:avLst/>
            </a:prstGeom>
            <a:noFill/>
            <a:ln w="25400" cap="flat" cmpd="sng" algn="ctr">
              <a:solidFill>
                <a:srgbClr val="FF0000"/>
              </a:solidFill>
              <a:prstDash val="dash"/>
              <a:miter lim="800000"/>
            </a:ln>
            <a:effectLst/>
          </p:spPr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26ACC919-7DE7-47FA-A46B-975A1EDB5596}"/>
                </a:ext>
              </a:extLst>
            </p:cNvPr>
            <p:cNvCxnSpPr>
              <a:cxnSpLocks/>
            </p:cNvCxnSpPr>
            <p:nvPr/>
          </p:nvCxnSpPr>
          <p:spPr>
            <a:xfrm>
              <a:off x="6322223" y="4686802"/>
              <a:ext cx="0" cy="1139753"/>
            </a:xfrm>
            <a:prstGeom prst="line">
              <a:avLst/>
            </a:prstGeom>
            <a:noFill/>
            <a:ln w="25400" cap="flat" cmpd="sng" algn="ctr">
              <a:solidFill>
                <a:srgbClr val="5B9BD5"/>
              </a:solidFill>
              <a:prstDash val="dash"/>
              <a:miter lim="800000"/>
            </a:ln>
            <a:effectLst/>
          </p:spPr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8B23699-2086-4F64-BCBD-EEC54E7A0673}"/>
                </a:ext>
              </a:extLst>
            </p:cNvPr>
            <p:cNvCxnSpPr>
              <a:cxnSpLocks/>
            </p:cNvCxnSpPr>
            <p:nvPr/>
          </p:nvCxnSpPr>
          <p:spPr>
            <a:xfrm>
              <a:off x="6603931" y="4686802"/>
              <a:ext cx="0" cy="1139753"/>
            </a:xfrm>
            <a:prstGeom prst="line">
              <a:avLst/>
            </a:prstGeom>
            <a:noFill/>
            <a:ln w="25400" cap="flat" cmpd="sng" algn="ctr">
              <a:solidFill>
                <a:srgbClr val="5B9BD5"/>
              </a:solidFill>
              <a:prstDash val="dash"/>
              <a:miter lim="800000"/>
            </a:ln>
            <a:effectLst/>
          </p:spPr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5A50F04F-3731-48B3-9F77-0A68D91024EB}"/>
                </a:ext>
              </a:extLst>
            </p:cNvPr>
            <p:cNvCxnSpPr>
              <a:cxnSpLocks/>
            </p:cNvCxnSpPr>
            <p:nvPr/>
          </p:nvCxnSpPr>
          <p:spPr>
            <a:xfrm>
              <a:off x="6348913" y="5756516"/>
              <a:ext cx="255018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5B9BD5"/>
              </a:solidFill>
              <a:prstDash val="solid"/>
              <a:miter lim="800000"/>
              <a:headEnd type="arrow"/>
              <a:tailEnd type="arrow"/>
            </a:ln>
            <a:effectLst/>
          </p:spPr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47431E6-F26B-4796-8F7D-A3593B72656F}"/>
                </a:ext>
              </a:extLst>
            </p:cNvPr>
            <p:cNvSpPr txBox="1"/>
            <p:nvPr/>
          </p:nvSpPr>
          <p:spPr>
            <a:xfrm>
              <a:off x="5934446" y="5626592"/>
              <a:ext cx="1083951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10µs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Transient period</a:t>
              </a:r>
            </a:p>
          </p:txBody>
        </p: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8812CA0D-EC07-4196-9777-5261620F068B}"/>
                </a:ext>
              </a:extLst>
            </p:cNvPr>
            <p:cNvCxnSpPr>
              <a:cxnSpLocks/>
            </p:cNvCxnSpPr>
            <p:nvPr/>
          </p:nvCxnSpPr>
          <p:spPr>
            <a:xfrm>
              <a:off x="2945187" y="5136258"/>
              <a:ext cx="913336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5B9BD5"/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52BB9C3-88B1-425D-B8FC-6268719EEA3C}"/>
                </a:ext>
              </a:extLst>
            </p:cNvPr>
            <p:cNvSpPr txBox="1"/>
            <p:nvPr/>
          </p:nvSpPr>
          <p:spPr>
            <a:xfrm>
              <a:off x="4229879" y="4786366"/>
              <a:ext cx="1106129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SRS ON power requirement</a:t>
              </a:r>
            </a:p>
          </p:txBody>
        </p: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41FA0845-AF6B-4697-B538-3AB3CACE9B61}"/>
                </a:ext>
              </a:extLst>
            </p:cNvPr>
            <p:cNvCxnSpPr/>
            <p:nvPr/>
          </p:nvCxnSpPr>
          <p:spPr>
            <a:xfrm>
              <a:off x="4186730" y="5158248"/>
              <a:ext cx="1005696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5B9BD5"/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5B4EFC3-507D-4DCB-AECA-8B85BCE3CCE6}"/>
                </a:ext>
              </a:extLst>
            </p:cNvPr>
            <p:cNvSpPr txBox="1"/>
            <p:nvPr/>
          </p:nvSpPr>
          <p:spPr>
            <a:xfrm>
              <a:off x="5423711" y="4808356"/>
              <a:ext cx="1106129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SRS ON power requirement</a:t>
              </a:r>
            </a:p>
          </p:txBody>
        </p: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0D7DA46D-3234-4B05-9042-07401247E23D}"/>
                </a:ext>
              </a:extLst>
            </p:cNvPr>
            <p:cNvCxnSpPr>
              <a:cxnSpLocks/>
            </p:cNvCxnSpPr>
            <p:nvPr/>
          </p:nvCxnSpPr>
          <p:spPr>
            <a:xfrm>
              <a:off x="5526643" y="5180238"/>
              <a:ext cx="859615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5B9BD5"/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4E76C9B-23E7-46D8-AEE7-830B8CBB67E3}"/>
                </a:ext>
              </a:extLst>
            </p:cNvPr>
            <p:cNvSpPr txBox="1"/>
            <p:nvPr/>
          </p:nvSpPr>
          <p:spPr>
            <a:xfrm>
              <a:off x="6617543" y="4830346"/>
              <a:ext cx="1106129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SRS ON power requirement</a:t>
              </a:r>
            </a:p>
          </p:txBody>
        </p: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2FF4039C-A464-4DDD-83C9-2D9916DF45D0}"/>
                </a:ext>
              </a:extLst>
            </p:cNvPr>
            <p:cNvCxnSpPr/>
            <p:nvPr/>
          </p:nvCxnSpPr>
          <p:spPr>
            <a:xfrm>
              <a:off x="6574394" y="5202228"/>
              <a:ext cx="1005696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5B9BD5"/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3AF9727B-CCEB-44D1-A2FF-2F4D0F8EF41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104834" y="4596117"/>
              <a:ext cx="17413" cy="1124262"/>
            </a:xfrm>
            <a:prstGeom prst="line">
              <a:avLst/>
            </a:prstGeom>
            <a:noFill/>
            <a:ln w="6350" cap="flat" cmpd="sng" algn="ctr">
              <a:solidFill>
                <a:srgbClr val="5B9BD5"/>
              </a:solidFill>
              <a:prstDash val="dash"/>
              <a:miter lim="800000"/>
            </a:ln>
            <a:effectLst/>
          </p:spPr>
        </p:cxn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8FE2BCC1-DC30-4F59-8687-7F01C9F0003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22247" y="5474333"/>
              <a:ext cx="196345" cy="761"/>
            </a:xfrm>
            <a:prstGeom prst="straightConnector1">
              <a:avLst/>
            </a:prstGeom>
            <a:noFill/>
            <a:ln w="6350" cap="flat" cmpd="sng" algn="ctr">
              <a:solidFill>
                <a:srgbClr val="5B9BD5"/>
              </a:solidFill>
              <a:prstDash val="solid"/>
              <a:miter lim="800000"/>
              <a:headEnd type="arrow"/>
              <a:tailEnd type="arrow"/>
            </a:ln>
            <a:effectLst/>
          </p:spPr>
        </p:cxn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AADA852D-2A3C-4BC7-A525-E1CFD87F9855}"/>
                </a:ext>
              </a:extLst>
            </p:cNvPr>
            <p:cNvSpPr txBox="1"/>
            <p:nvPr/>
          </p:nvSpPr>
          <p:spPr>
            <a:xfrm>
              <a:off x="3717611" y="5703247"/>
              <a:ext cx="44916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10µs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BE4E7E07-EF3E-4A11-8C4B-9B4DF7BD2912}"/>
                </a:ext>
              </a:extLst>
            </p:cNvPr>
            <p:cNvSpPr txBox="1"/>
            <p:nvPr/>
          </p:nvSpPr>
          <p:spPr>
            <a:xfrm>
              <a:off x="3986137" y="5625907"/>
              <a:ext cx="38023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5µs</a:t>
              </a:r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570FA707-C34C-4C93-8001-E707F794F91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63503" y="4702293"/>
              <a:ext cx="5199" cy="1088110"/>
            </a:xfrm>
            <a:prstGeom prst="line">
              <a:avLst/>
            </a:prstGeom>
            <a:noFill/>
            <a:ln w="6350" cap="flat" cmpd="sng" algn="ctr">
              <a:solidFill>
                <a:srgbClr val="5B9BD5"/>
              </a:solidFill>
              <a:prstDash val="dash"/>
              <a:miter lim="800000"/>
            </a:ln>
            <a:effectLst/>
          </p:spPr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EAEFF2FE-53AC-4FB5-A02F-EA4A3663CC5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91902" y="5649636"/>
              <a:ext cx="196345" cy="761"/>
            </a:xfrm>
            <a:prstGeom prst="straightConnector1">
              <a:avLst/>
            </a:prstGeom>
            <a:noFill/>
            <a:ln w="6350" cap="flat" cmpd="sng" algn="ctr">
              <a:solidFill>
                <a:srgbClr val="5B9BD5"/>
              </a:solidFill>
              <a:prstDash val="solid"/>
              <a:miter lim="800000"/>
              <a:headEnd type="arrow"/>
              <a:tailEnd type="arrow"/>
            </a:ln>
            <a:effectLst/>
          </p:spPr>
        </p:cxn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32AAC596-6E1E-4835-A5BC-03F62A0765E5}"/>
                </a:ext>
              </a:extLst>
            </p:cNvPr>
            <p:cNvSpPr txBox="1"/>
            <p:nvPr/>
          </p:nvSpPr>
          <p:spPr>
            <a:xfrm>
              <a:off x="4973844" y="5690999"/>
              <a:ext cx="38023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5µs</a:t>
              </a:r>
            </a:p>
          </p:txBody>
        </p: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18CB4E6F-82E6-406D-AA28-1FCD49019DA4}"/>
                </a:ext>
              </a:extLst>
            </p:cNvPr>
            <p:cNvCxnSpPr>
              <a:cxnSpLocks/>
            </p:cNvCxnSpPr>
            <p:nvPr/>
          </p:nvCxnSpPr>
          <p:spPr>
            <a:xfrm>
              <a:off x="5265615" y="5725625"/>
              <a:ext cx="263724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5B9BD5"/>
              </a:solidFill>
              <a:prstDash val="solid"/>
              <a:miter lim="800000"/>
              <a:headEnd type="arrow"/>
              <a:tailEnd type="arrow"/>
            </a:ln>
            <a:effectLst/>
          </p:spPr>
        </p:cxn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0E117BFA-C310-418D-9BB5-5545D5833023}"/>
                </a:ext>
              </a:extLst>
            </p:cNvPr>
            <p:cNvSpPr txBox="1"/>
            <p:nvPr/>
          </p:nvSpPr>
          <p:spPr>
            <a:xfrm>
              <a:off x="5124703" y="5864814"/>
              <a:ext cx="44916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10µs</a:t>
              </a:r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08C7009D-96B7-4122-BD96-A3235EC8E992}"/>
              </a:ext>
            </a:extLst>
          </p:cNvPr>
          <p:cNvSpPr txBox="1"/>
          <p:nvPr/>
        </p:nvSpPr>
        <p:spPr>
          <a:xfrm>
            <a:off x="88590" y="6044037"/>
            <a:ext cx="118755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Note: reasoning for asymmetry in transient period is to make sure that the transient period is 5 </a:t>
            </a:r>
            <a:r>
              <a:rPr lang="en-US" dirty="0" err="1"/>
              <a:t>usec</a:t>
            </a:r>
            <a:r>
              <a:rPr lang="en-US" dirty="0"/>
              <a:t> on either side of SRS which has is a power change. This will be similar to other SRS power change cases in the current standard.</a:t>
            </a:r>
          </a:p>
        </p:txBody>
      </p:sp>
    </p:spTree>
    <p:extLst>
      <p:ext uri="{BB962C8B-B14F-4D97-AF65-F5344CB8AC3E}">
        <p14:creationId xmlns:p14="http://schemas.microsoft.com/office/powerpoint/2010/main" val="3019402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56055-DC0C-4E5C-88F0-80CC58B7A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1D3363-9035-40CC-9C33-CCF4699481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Proposal: UE RF requirements do not apply in the transient period for </a:t>
            </a:r>
            <a:r>
              <a:rPr lang="en-US"/>
              <a:t>SRS switching </a:t>
            </a:r>
            <a:r>
              <a:rPr lang="en-US" dirty="0"/>
              <a:t>for </a:t>
            </a:r>
            <a:r>
              <a:rPr lang="en-GB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Figure 6.3.3.7-2 and </a:t>
            </a:r>
            <a:r>
              <a:rPr lang="en-GB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</a:t>
            </a:r>
            <a:r>
              <a:rPr lang="en-GB" dirty="0">
                <a:solidFill>
                  <a:srgbClr val="FF0000"/>
                </a:solidFill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6.3.3.6-5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153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E08DD-5CC9-424A-860D-993C50E69D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Proposal-4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507CE1-0255-438B-AC56-66FB3D5225F7}"/>
              </a:ext>
            </a:extLst>
          </p:cNvPr>
          <p:cNvSpPr/>
          <p:nvPr/>
        </p:nvSpPr>
        <p:spPr>
          <a:xfrm>
            <a:off x="606803" y="1973159"/>
            <a:ext cx="10852558" cy="64633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Proposal: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 case of inter-band CA, UE transmit performance requirements to apply only to the physical channels on each CC which are not affected by the SRS switching on any of the other CCs.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59D04D-4231-45BD-A540-598B14945F20}"/>
              </a:ext>
            </a:extLst>
          </p:cNvPr>
          <p:cNvSpPr txBox="1"/>
          <p:nvPr/>
        </p:nvSpPr>
        <p:spPr>
          <a:xfrm>
            <a:off x="1602297" y="3573710"/>
            <a:ext cx="42193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This proposal should be reflected in 38.133</a:t>
            </a:r>
          </a:p>
        </p:txBody>
      </p:sp>
    </p:spTree>
    <p:extLst>
      <p:ext uri="{BB962C8B-B14F-4D97-AF65-F5344CB8AC3E}">
        <p14:creationId xmlns:p14="http://schemas.microsoft.com/office/powerpoint/2010/main" val="30090288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59F8D-DEFF-40CD-B392-347B608B15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708DC1-7570-44D9-94E6-554AC4FFD7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Following proposals have been agreed and CR will be submitted in the next meeting: </a:t>
            </a:r>
          </a:p>
          <a:p>
            <a:pPr lvl="1"/>
            <a:r>
              <a:rPr lang="en-US" dirty="0"/>
              <a:t>Proposal 1</a:t>
            </a:r>
          </a:p>
          <a:p>
            <a:pPr lvl="1"/>
            <a:r>
              <a:rPr lang="en-US" dirty="0"/>
              <a:t>Proposal 2</a:t>
            </a:r>
          </a:p>
          <a:p>
            <a:pPr lvl="1"/>
            <a:r>
              <a:rPr lang="en-US" dirty="0"/>
              <a:t>Proposal 3</a:t>
            </a:r>
          </a:p>
          <a:p>
            <a:pPr lvl="1"/>
            <a:r>
              <a:rPr lang="en-US" dirty="0"/>
              <a:t>Proposal 4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2979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8482</TotalTime>
  <Words>524</Words>
  <Application>Microsoft Office PowerPoint</Application>
  <PresentationFormat>Widescreen</PresentationFormat>
  <Paragraphs>73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Malgun Gothic</vt:lpstr>
      <vt:lpstr>MS Mincho</vt:lpstr>
      <vt:lpstr>SimSun</vt:lpstr>
      <vt:lpstr>SimSun</vt:lpstr>
      <vt:lpstr>Arial</vt:lpstr>
      <vt:lpstr>Calibri</vt:lpstr>
      <vt:lpstr>Calibri Light</vt:lpstr>
      <vt:lpstr>Times New Roman</vt:lpstr>
      <vt:lpstr>Office Theme</vt:lpstr>
      <vt:lpstr>Transient period for SRS antenna switching</vt:lpstr>
      <vt:lpstr>Background</vt:lpstr>
      <vt:lpstr>Proposal-1</vt:lpstr>
      <vt:lpstr>Proposal-2</vt:lpstr>
      <vt:lpstr>Proposal-3</vt:lpstr>
      <vt:lpstr>Proposal-4</vt:lpstr>
      <vt:lpstr>Agreements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Jamesf Wang</dc:creator>
  <cp:lastModifiedBy>Akula, Prashanth</cp:lastModifiedBy>
  <cp:revision>246</cp:revision>
  <dcterms:created xsi:type="dcterms:W3CDTF">2017-01-18T06:26:21Z</dcterms:created>
  <dcterms:modified xsi:type="dcterms:W3CDTF">2018-10-12T00:56:38Z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