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395" r:id="rId3"/>
    <p:sldId id="399" r:id="rId4"/>
    <p:sldId id="400" r:id="rId5"/>
    <p:sldId id="401" r:id="rId6"/>
    <p:sldId id="258" r:id="rId7"/>
    <p:sldId id="398" r:id="rId8"/>
    <p:sldId id="39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3" autoAdjust="0"/>
    <p:restoredTop sz="95382" autoAdjust="0"/>
  </p:normalViewPr>
  <p:slideViewPr>
    <p:cSldViewPr snapToGrid="0">
      <p:cViewPr varScale="1">
        <p:scale>
          <a:sx n="109" d="100"/>
          <a:sy n="109" d="100"/>
        </p:scale>
        <p:origin x="438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omao Chen" userId="040a7e11-b3eb-4366-b3b6-009a66ed5a88" providerId="ADAL" clId="{15098BE5-6943-4F04-8D25-C6E4770ABF31}"/>
    <pc:docChg chg="modSld">
      <pc:chgData name="Maomao Chen" userId="040a7e11-b3eb-4366-b3b6-009a66ed5a88" providerId="ADAL" clId="{15098BE5-6943-4F04-8D25-C6E4770ABF31}" dt="2018-10-11T09:24:40.177" v="7" actId="20577"/>
      <pc:docMkLst>
        <pc:docMk/>
      </pc:docMkLst>
      <pc:sldChg chg="modSp">
        <pc:chgData name="Maomao Chen" userId="040a7e11-b3eb-4366-b3b6-009a66ed5a88" providerId="ADAL" clId="{15098BE5-6943-4F04-8D25-C6E4770ABF31}" dt="2018-10-11T09:24:40.177" v="7" actId="20577"/>
        <pc:sldMkLst>
          <pc:docMk/>
          <pc:sldMk cId="3785356658" sldId="256"/>
        </pc:sldMkLst>
        <pc:spChg chg="mod">
          <ac:chgData name="Maomao Chen" userId="040a7e11-b3eb-4366-b3b6-009a66ed5a88" providerId="ADAL" clId="{15098BE5-6943-4F04-8D25-C6E4770ABF31}" dt="2018-10-11T09:24:40.177" v="7" actId="20577"/>
          <ac:spMkLst>
            <pc:docMk/>
            <pc:sldMk cId="3785356658" sldId="256"/>
            <ac:spMk id="5" creationId="{629C934C-80F0-4A03-B4EC-824F52B6869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30284-E912-4235-84B8-8929AEDCE1C2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059F9-993B-415A-B7EF-4E853EAA4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81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7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China Telecom: prefer treat</a:t>
            </a:r>
            <a:r>
              <a:rPr lang="en-US" baseline="0" dirty="0"/>
              <a:t> as 2Rx and 4Rx as package</a:t>
            </a:r>
          </a:p>
          <a:p>
            <a:r>
              <a:rPr lang="en-US" baseline="0" dirty="0"/>
              <a:t>China Mobile: we ok this proposal, first has 2Rx, 4rx can be further discussed</a:t>
            </a:r>
          </a:p>
          <a:p>
            <a:r>
              <a:rPr lang="en-US" baseline="0" dirty="0"/>
              <a:t>Ericson: If we can get proper SNR levels for 4Rx, then we have nothing, that’s the risk if we cannot agreed at least for 2Rx.</a:t>
            </a:r>
          </a:p>
          <a:p>
            <a:r>
              <a:rPr lang="en-US" baseline="0" dirty="0"/>
              <a:t>C</a:t>
            </a:r>
            <a:r>
              <a:rPr lang="en-US" altLang="zh-CN" baseline="0" dirty="0"/>
              <a:t>hina Telecom: </a:t>
            </a:r>
            <a:r>
              <a:rPr lang="en-US" altLang="zh-CN" sz="3600" baseline="0" dirty="0"/>
              <a:t>we will introduce both 2Rx and 4Rx, meanwhile for 4Rx , detailed parameters FFS </a:t>
            </a:r>
          </a:p>
          <a:p>
            <a:r>
              <a:rPr lang="en-US" sz="3600" baseline="0" dirty="0"/>
              <a:t>Intel: not clear for FFS, how we can run simulation for 4Rx</a:t>
            </a:r>
          </a:p>
          <a:p>
            <a:r>
              <a:rPr lang="en-US" sz="3600" baseline="0" dirty="0"/>
              <a:t>China Telecom: for BS, we have some test cases target for next year June.</a:t>
            </a:r>
          </a:p>
          <a:p>
            <a:r>
              <a:rPr lang="en-US" sz="3600" baseline="0" dirty="0"/>
              <a:t>Intel: We cannot just make decision for this manner, it’s ran decision. OK to further discuss. For NR performance timeline should be discussed in  RAN level.</a:t>
            </a:r>
          </a:p>
          <a:p>
            <a:endParaRPr lang="en-US" sz="3600" baseline="0" dirty="0"/>
          </a:p>
          <a:p>
            <a:endParaRPr lang="en-US" sz="3600" baseline="0" dirty="0"/>
          </a:p>
          <a:p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787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059F9-993B-415A-B7EF-4E853EAA47A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170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NR PDCCH demodulation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Chengdu, China, 08 – 12 Oct,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R4-1813928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56590-40A2-4743-B484-070BF1C1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made from </a:t>
            </a:r>
            <a:r>
              <a:rPr lang="en-US" dirty="0" err="1"/>
              <a:t>adhoc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B9851-DB00-499B-9BA0-1256569E2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Using parameters of test case 12 with AL=4 for 2Rx and 4Rx</a:t>
            </a:r>
          </a:p>
          <a:p>
            <a:r>
              <a:rPr lang="en-US" altLang="zh-CN" dirty="0">
                <a:solidFill>
                  <a:srgbClr val="00B050"/>
                </a:solidFill>
              </a:rPr>
              <a:t>Using parameters of test case 13 with (further offline)</a:t>
            </a:r>
          </a:p>
          <a:p>
            <a:pPr lvl="1"/>
            <a:r>
              <a:rPr lang="en-US" altLang="zh-CN" dirty="0">
                <a:solidFill>
                  <a:srgbClr val="00B050"/>
                </a:solidFill>
              </a:rPr>
              <a:t>Option 1: AL =4 for 2Rx and 4Rx</a:t>
            </a:r>
          </a:p>
          <a:p>
            <a:pPr lvl="1"/>
            <a:r>
              <a:rPr lang="en-US" altLang="zh-CN" dirty="0">
                <a:solidFill>
                  <a:srgbClr val="00B050"/>
                </a:solidFill>
              </a:rPr>
              <a:t>Option 2: AL= 8 for 2Rx and AL =4 for 4Rx</a:t>
            </a:r>
          </a:p>
          <a:p>
            <a:pPr lvl="1"/>
            <a:endParaRPr lang="en-GB" dirty="0">
              <a:solidFill>
                <a:srgbClr val="00B050"/>
              </a:solidFill>
            </a:endParaRPr>
          </a:p>
          <a:p>
            <a:pPr lvl="1"/>
            <a:r>
              <a:rPr lang="en-GB" strike="sngStrike" dirty="0"/>
              <a:t>How about test case 13??</a:t>
            </a:r>
            <a:r>
              <a:rPr lang="en-US" strike="sngStrike" dirty="0"/>
              <a:t> </a:t>
            </a:r>
          </a:p>
          <a:p>
            <a:r>
              <a:rPr lang="en-US" dirty="0"/>
              <a:t>Power allocation</a:t>
            </a:r>
          </a:p>
          <a:p>
            <a:pPr lvl="1"/>
            <a:r>
              <a:rPr lang="en-US" dirty="0"/>
              <a:t>Assume EPRE ratio of PDCCH_DMRS to SSS is 0dB, and EPRE ratio of the PDCCH to PDCCH_DMRS is 0dB.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925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C96A6-BFCC-442B-BBCE-77E4C56E0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AL 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7A9D57-543C-4C24-A9F2-6D153991B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Options</a:t>
            </a:r>
          </a:p>
          <a:p>
            <a:pPr lvl="1"/>
            <a:r>
              <a:rPr lang="en-GB" dirty="0"/>
              <a:t>Option 1: Introduced test case(s) for AL 16 for both 2RX and 4RX: China Telecom, CMCC, NTT DoCoMo, Ericsson</a:t>
            </a:r>
            <a:endParaRPr lang="sv-SE" dirty="0"/>
          </a:p>
          <a:p>
            <a:pPr lvl="1"/>
            <a:r>
              <a:rPr lang="en-GB" dirty="0"/>
              <a:t>Option 2: Introduced test case(s) for AL 16 for 2RX only: Intel, QC, MTK</a:t>
            </a:r>
            <a:endParaRPr lang="sv-SE" dirty="0"/>
          </a:p>
          <a:p>
            <a:r>
              <a:rPr lang="sv-SE" dirty="0" err="1"/>
              <a:t>Agreements</a:t>
            </a:r>
            <a:r>
              <a:rPr lang="sv-SE" dirty="0"/>
              <a:t>: </a:t>
            </a:r>
          </a:p>
          <a:p>
            <a:pPr lvl="1"/>
            <a:r>
              <a:rPr lang="sv-SE" dirty="0">
                <a:solidFill>
                  <a:srgbClr val="00B050"/>
                </a:solidFill>
              </a:rPr>
              <a:t>Introduce AL =16 for 2 Rx</a:t>
            </a:r>
          </a:p>
          <a:p>
            <a:pPr lvl="1"/>
            <a:r>
              <a:rPr lang="sv-SE" dirty="0">
                <a:solidFill>
                  <a:srgbClr val="00B050"/>
                </a:solidFill>
              </a:rPr>
              <a:t>For 4Rx part </a:t>
            </a:r>
            <a:r>
              <a:rPr lang="en-US" altLang="zh-CN" dirty="0">
                <a:solidFill>
                  <a:srgbClr val="00B050"/>
                </a:solidFill>
              </a:rPr>
              <a:t>(further offline)</a:t>
            </a:r>
            <a:r>
              <a:rPr lang="sv-SE" dirty="0">
                <a:solidFill>
                  <a:srgbClr val="00B050"/>
                </a:solidFill>
              </a:rPr>
              <a:t>:</a:t>
            </a:r>
          </a:p>
          <a:p>
            <a:pPr lvl="2"/>
            <a:r>
              <a:rPr lang="sv-SE" dirty="0">
                <a:solidFill>
                  <a:srgbClr val="00B050"/>
                </a:solidFill>
              </a:rPr>
              <a:t>Option1:</a:t>
            </a:r>
          </a:p>
          <a:p>
            <a:pPr lvl="3"/>
            <a:r>
              <a:rPr lang="sv-SE" strike="sngStrike" dirty="0">
                <a:solidFill>
                  <a:srgbClr val="00B050"/>
                </a:solidFill>
              </a:rPr>
              <a:t>Introduce AL=16 for 2Rx</a:t>
            </a:r>
          </a:p>
          <a:p>
            <a:pPr lvl="3"/>
            <a:r>
              <a:rPr lang="sv-SE" dirty="0">
                <a:solidFill>
                  <a:srgbClr val="00B050"/>
                </a:solidFill>
              </a:rPr>
              <a:t>FFS for AL=16 for 4Rx, companies are encouraged to bring simulation results </a:t>
            </a:r>
            <a:r>
              <a:rPr lang="en-GB" dirty="0">
                <a:solidFill>
                  <a:srgbClr val="00B050"/>
                </a:solidFill>
              </a:rPr>
              <a:t>possible parameters to achieve reasonable SNR levels</a:t>
            </a:r>
          </a:p>
          <a:p>
            <a:pPr lvl="2"/>
            <a:r>
              <a:rPr lang="en-US" altLang="zh-CN" dirty="0">
                <a:solidFill>
                  <a:srgbClr val="00B050"/>
                </a:solidFill>
              </a:rPr>
              <a:t>Option 2: we will introduce both 2Rx and 4Rx, meanwhile for 4Rx , detailed parameters FFS for 4Rx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79031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EDB34-8522-4992-895C-5D960AD8E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cases with 4Rx with interleaved CCE-to-REG mapping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54FDD-2435-4587-97C2-1CC25549DC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</a:pPr>
            <a:r>
              <a:rPr lang="en-US" dirty="0"/>
              <a:t>Options: </a:t>
            </a:r>
            <a:r>
              <a:rPr lang="en-US" dirty="0">
                <a:solidFill>
                  <a:srgbClr val="00B050"/>
                </a:solidFill>
              </a:rPr>
              <a:t>Test case 8, Bundle size =6 with interleave size as 3</a:t>
            </a:r>
          </a:p>
          <a:p>
            <a:pPr lvl="1"/>
            <a:r>
              <a:rPr lang="en-US" dirty="0"/>
              <a:t>Option 1: Test case 6, 7 with REG bundle size =2, CORESET BW = 96 for both 2Rx and 4Rx (QC, Ericsson, NTT DoCoMo))</a:t>
            </a:r>
            <a:endParaRPr lang="sv-SE" dirty="0"/>
          </a:p>
          <a:p>
            <a:pPr lvl="1"/>
            <a:r>
              <a:rPr lang="en-US" dirty="0"/>
              <a:t>Option 2: For 4Rx, test cases with interleaved (cases 6,7), using REG bundle size =6 (Intel)</a:t>
            </a:r>
            <a:endParaRPr lang="sv-SE" dirty="0"/>
          </a:p>
          <a:p>
            <a:r>
              <a:rPr lang="sv-SE" dirty="0" err="1"/>
              <a:t>Possible</a:t>
            </a:r>
            <a:r>
              <a:rPr lang="sv-SE" dirty="0"/>
              <a:t> </a:t>
            </a:r>
            <a:r>
              <a:rPr lang="sv-SE" dirty="0" err="1"/>
              <a:t>agreements</a:t>
            </a:r>
            <a:endParaRPr lang="sv-SE" dirty="0"/>
          </a:p>
          <a:p>
            <a:pPr lvl="1"/>
            <a:r>
              <a:rPr lang="sv-SE" strike="sngStrike" dirty="0"/>
              <a:t>Take Option 1 as baseline if no technical issues are identified</a:t>
            </a:r>
          </a:p>
          <a:p>
            <a:pPr lvl="1"/>
            <a:r>
              <a:rPr lang="sv-SE" dirty="0"/>
              <a:t>Further evaluted above two options for case 6,7  and decided in RAN4#89 meeting. </a:t>
            </a:r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39900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F2DE6-07DD-4CED-8675-296129DD4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462" y="37391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Time duration for one of test cases 6, 7 and 8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BBA9C-9AE5-4FA3-9084-1A1C74A82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trike="sngStrike" dirty="0"/>
              <a:t>Options</a:t>
            </a:r>
          </a:p>
          <a:p>
            <a:pPr lvl="1"/>
            <a:r>
              <a:rPr lang="sv-SE" strike="sngStrike" dirty="0"/>
              <a:t>Option 1: </a:t>
            </a:r>
            <a:r>
              <a:rPr lang="sv-SE" strike="sngStrike" dirty="0" err="1"/>
              <a:t>Revise</a:t>
            </a:r>
            <a:r>
              <a:rPr lang="sv-SE" strike="sngStrike" dirty="0"/>
              <a:t> </a:t>
            </a:r>
            <a:r>
              <a:rPr lang="en-US" strike="sngStrike" dirty="0"/>
              <a:t>from 1 to 2 (NTT DoCoMo)</a:t>
            </a:r>
          </a:p>
          <a:p>
            <a:pPr lvl="1"/>
            <a:r>
              <a:rPr lang="en-US" strike="sngStrike" dirty="0"/>
              <a:t>Option 2: Keep previous agreement by using 1</a:t>
            </a:r>
          </a:p>
          <a:p>
            <a:r>
              <a:rPr lang="en-US" strike="sngStrike" dirty="0"/>
              <a:t>Possible agreements</a:t>
            </a:r>
          </a:p>
          <a:p>
            <a:pPr lvl="1"/>
            <a:r>
              <a:rPr lang="sv-SE" strike="sngStrike" dirty="0"/>
              <a:t>Change </a:t>
            </a:r>
            <a:r>
              <a:rPr lang="en-US" strike="sngStrike" dirty="0"/>
              <a:t>test case 6 or 7 with Option 1 (2 symbols) to ensure testable SNR </a:t>
            </a:r>
          </a:p>
          <a:p>
            <a:pPr lvl="1"/>
            <a:r>
              <a:rPr lang="en-US" strike="sngStrike" dirty="0"/>
              <a:t>Keep test case 7, 8 with Option 2 (1 symbols)</a:t>
            </a:r>
          </a:p>
          <a:p>
            <a:r>
              <a:rPr lang="en-US" dirty="0">
                <a:solidFill>
                  <a:srgbClr val="00B050"/>
                </a:solidFill>
              </a:rPr>
              <a:t>Keep previous agreement as 1 for TDD</a:t>
            </a:r>
            <a:endParaRPr lang="sv-SE" dirty="0">
              <a:solidFill>
                <a:srgbClr val="00B050"/>
              </a:solidFill>
            </a:endParaRPr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83478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841A7-D8DF-4484-8F54-EB2D23AAE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simulation assumption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A1F507-D21B-40B7-B64E-132128626F5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8195121"/>
              </p:ext>
            </p:extLst>
          </p:nvPr>
        </p:nvGraphicFramePr>
        <p:xfrm>
          <a:off x="278296" y="1398905"/>
          <a:ext cx="11075506" cy="4843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5242">
                  <a:extLst>
                    <a:ext uri="{9D8B030D-6E8A-4147-A177-3AD203B41FA5}">
                      <a16:colId xmlns:a16="http://schemas.microsoft.com/office/drawing/2014/main" val="502841237"/>
                    </a:ext>
                  </a:extLst>
                </a:gridCol>
                <a:gridCol w="649832">
                  <a:extLst>
                    <a:ext uri="{9D8B030D-6E8A-4147-A177-3AD203B41FA5}">
                      <a16:colId xmlns:a16="http://schemas.microsoft.com/office/drawing/2014/main" val="1169846783"/>
                    </a:ext>
                  </a:extLst>
                </a:gridCol>
                <a:gridCol w="567316">
                  <a:extLst>
                    <a:ext uri="{9D8B030D-6E8A-4147-A177-3AD203B41FA5}">
                      <a16:colId xmlns:a16="http://schemas.microsoft.com/office/drawing/2014/main" val="2417153067"/>
                    </a:ext>
                  </a:extLst>
                </a:gridCol>
                <a:gridCol w="979714">
                  <a:extLst>
                    <a:ext uri="{9D8B030D-6E8A-4147-A177-3AD203B41FA5}">
                      <a16:colId xmlns:a16="http://schemas.microsoft.com/office/drawing/2014/main" val="98643416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748015621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75636132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523586022"/>
                    </a:ext>
                  </a:extLst>
                </a:gridCol>
                <a:gridCol w="954157">
                  <a:extLst>
                    <a:ext uri="{9D8B030D-6E8A-4147-A177-3AD203B41FA5}">
                      <a16:colId xmlns:a16="http://schemas.microsoft.com/office/drawing/2014/main" val="2934362546"/>
                    </a:ext>
                  </a:extLst>
                </a:gridCol>
                <a:gridCol w="682419">
                  <a:extLst>
                    <a:ext uri="{9D8B030D-6E8A-4147-A177-3AD203B41FA5}">
                      <a16:colId xmlns:a16="http://schemas.microsoft.com/office/drawing/2014/main" val="2913355408"/>
                    </a:ext>
                  </a:extLst>
                </a:gridCol>
                <a:gridCol w="682419">
                  <a:extLst>
                    <a:ext uri="{9D8B030D-6E8A-4147-A177-3AD203B41FA5}">
                      <a16:colId xmlns:a16="http://schemas.microsoft.com/office/drawing/2014/main" val="481579973"/>
                    </a:ext>
                  </a:extLst>
                </a:gridCol>
                <a:gridCol w="1652423">
                  <a:extLst>
                    <a:ext uri="{9D8B030D-6E8A-4147-A177-3AD203B41FA5}">
                      <a16:colId xmlns:a16="http://schemas.microsoft.com/office/drawing/2014/main" val="1353907288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820247125"/>
                    </a:ext>
                  </a:extLst>
                </a:gridCol>
                <a:gridCol w="1087140">
                  <a:extLst>
                    <a:ext uri="{9D8B030D-6E8A-4147-A177-3AD203B41FA5}">
                      <a16:colId xmlns:a16="http://schemas.microsoft.com/office/drawing/2014/main" val="1468845254"/>
                    </a:ext>
                  </a:extLst>
                </a:gridCol>
              </a:tblGrid>
              <a:tr h="820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Test No.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SCS(KHz) 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Format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CORESET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RB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Payload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CORESET time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duration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AL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CCE-to-REG 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Mapping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REG bundle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 size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CORESET-</a:t>
                      </a:r>
                      <a:r>
                        <a:rPr lang="en-US" sz="11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interleaver</a:t>
                      </a:r>
                      <a:r>
                        <a:rPr lang="en-US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-size </a:t>
                      </a:r>
                      <a:endParaRPr lang="sv-SE" sz="11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Propagation</a:t>
                      </a:r>
                      <a:b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condition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Antenna configuration with 2Rx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Antenna configuration with 4Rx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1534843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39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TDL-A, 30ns, 10Hz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16377086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39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91212545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6218726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TDL-A, 30ns, 10Hz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31686098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15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48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Non-interleaved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44358097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102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96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6</a:t>
                      </a:r>
                      <a:endParaRPr lang="sv-SE" sz="110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TDL-A, 30ns, 10Hz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9676774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102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96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Option 1: 2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 2: 6</a:t>
                      </a:r>
                      <a:endParaRPr lang="sv-SE" sz="1100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44700477"/>
                  </a:ext>
                </a:extLst>
              </a:tr>
              <a:tr h="4160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30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strike="noStrike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sv-SE" sz="1100" strike="sng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TDL-C, 300ns, 100Hz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40137270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40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88181593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300Hz]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71321816"/>
                  </a:ext>
                </a:extLst>
              </a:tr>
              <a:tr h="256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sv-SE" sz="11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120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1_1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51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Interleaved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NA</a:t>
                      </a:r>
                      <a:endParaRPr lang="sv-SE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287461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3733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67642-495E-4EE1-AD17-799C4F2F2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1 symbol PDCCH test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F21B4-51D3-42FB-9984-65D48B52CE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in RAN4#88bis to decide the parameters</a:t>
            </a:r>
          </a:p>
          <a:p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EA7FE46-26F4-412C-A9F3-B8F825C91D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8155624"/>
              </p:ext>
            </p:extLst>
          </p:nvPr>
        </p:nvGraphicFramePr>
        <p:xfrm>
          <a:off x="617863" y="2697853"/>
          <a:ext cx="10515601" cy="2571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1568887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415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SCS(</a:t>
                      </a:r>
                      <a:r>
                        <a:rPr lang="en-US" sz="1400" dirty="0" err="1">
                          <a:effectLst/>
                        </a:rPr>
                        <a:t>KHz</a:t>
                      </a:r>
                      <a:r>
                        <a:rPr lang="en-US" sz="1400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CORESET time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CCE-to-REG 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REG bundle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 size</a:t>
                      </a:r>
                      <a:endParaRPr lang="sv-SE" sz="14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Propagation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sv-SE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2160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12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39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1x2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</a:rPr>
                        <a:t>1x4 Low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11536684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Option</a:t>
                      </a:r>
                      <a:r>
                        <a:rPr lang="en-US" sz="14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 1: 8 for 2Rx and 4 for 4Rx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aseline="0" dirty="0">
                          <a:effectLst/>
                          <a:latin typeface="+mn-lt"/>
                          <a:ea typeface="+mn-ea"/>
                          <a:cs typeface="+mn-cs"/>
                        </a:rPr>
                        <a:t>Option 2: 4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Non-interleaved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effectLst/>
                        </a:rPr>
                        <a:t>[TDL-A, 30ns, 10Hz]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2x2 Low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2x4 Low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48071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5467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9D14-FADA-42A6-A249-0425A7124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for PDCCH AL16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8FE2-C610-490D-8DA7-C563F7BF79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are encouraged to provide the simulation results in RAN4#88bis to discuss whether or not to introduce PDCCH AL16 requirements with 4Rx.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D36EB9C-62BD-4D69-875F-CCF172B869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154655"/>
              </p:ext>
            </p:extLst>
          </p:nvPr>
        </p:nvGraphicFramePr>
        <p:xfrm>
          <a:off x="617863" y="3258137"/>
          <a:ext cx="10515601" cy="19363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8579">
                  <a:extLst>
                    <a:ext uri="{9D8B030D-6E8A-4147-A177-3AD203B41FA5}">
                      <a16:colId xmlns:a16="http://schemas.microsoft.com/office/drawing/2014/main" val="865056237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730738632"/>
                    </a:ext>
                  </a:extLst>
                </a:gridCol>
                <a:gridCol w="688579">
                  <a:extLst>
                    <a:ext uri="{9D8B030D-6E8A-4147-A177-3AD203B41FA5}">
                      <a16:colId xmlns:a16="http://schemas.microsoft.com/office/drawing/2014/main" val="3250696724"/>
                    </a:ext>
                  </a:extLst>
                </a:gridCol>
                <a:gridCol w="894739">
                  <a:extLst>
                    <a:ext uri="{9D8B030D-6E8A-4147-A177-3AD203B41FA5}">
                      <a16:colId xmlns:a16="http://schemas.microsoft.com/office/drawing/2014/main" val="3814051653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1229532043"/>
                    </a:ext>
                  </a:extLst>
                </a:gridCol>
                <a:gridCol w="826019">
                  <a:extLst>
                    <a:ext uri="{9D8B030D-6E8A-4147-A177-3AD203B41FA5}">
                      <a16:colId xmlns:a16="http://schemas.microsoft.com/office/drawing/2014/main" val="987184087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34267479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88611966"/>
                    </a:ext>
                  </a:extLst>
                </a:gridCol>
                <a:gridCol w="687892">
                  <a:extLst>
                    <a:ext uri="{9D8B030D-6E8A-4147-A177-3AD203B41FA5}">
                      <a16:colId xmlns:a16="http://schemas.microsoft.com/office/drawing/2014/main" val="3763767840"/>
                    </a:ext>
                  </a:extLst>
                </a:gridCol>
                <a:gridCol w="1568887">
                  <a:extLst>
                    <a:ext uri="{9D8B030D-6E8A-4147-A177-3AD203B41FA5}">
                      <a16:colId xmlns:a16="http://schemas.microsoft.com/office/drawing/2014/main" val="4285308810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3605339078"/>
                    </a:ext>
                  </a:extLst>
                </a:gridCol>
                <a:gridCol w="1032181">
                  <a:extLst>
                    <a:ext uri="{9D8B030D-6E8A-4147-A177-3AD203B41FA5}">
                      <a16:colId xmlns:a16="http://schemas.microsoft.com/office/drawing/2014/main" val="4171177125"/>
                    </a:ext>
                  </a:extLst>
                </a:gridCol>
              </a:tblGrid>
              <a:tr h="415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Test No.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SCS(</a:t>
                      </a:r>
                      <a:r>
                        <a:rPr lang="en-US" sz="1400" b="1" dirty="0" err="1">
                          <a:effectLst/>
                        </a:rPr>
                        <a:t>KHz</a:t>
                      </a:r>
                      <a:r>
                        <a:rPr lang="en-US" sz="1400" b="1" dirty="0">
                          <a:effectLst/>
                        </a:rPr>
                        <a:t>) 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Format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RB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Payload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CORESET time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duration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AL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CCE-to-REG 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Mapping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REG bundle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 size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Propagation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condition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2Rx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sv-SE" sz="1400" b="1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Antenna configuration with 4Rx</a:t>
                      </a:r>
                      <a:endParaRPr lang="sv-SE" sz="14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25149566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10Hz]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5786045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1_0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Non-interleaved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[TDL-C, 300ns, 100Hz]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1x2 Low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54566731"/>
                  </a:ext>
                </a:extLst>
              </a:tr>
              <a:tr h="2105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400" b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1_0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60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Interleaved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[TDL-A, 30ns, 75Hz]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2x2 Low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378" marR="5378" marT="5378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55710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894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1015</Words>
  <Application>Microsoft Office PowerPoint</Application>
  <PresentationFormat>Widescreen</PresentationFormat>
  <Paragraphs>304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Batang</vt:lpstr>
      <vt:lpstr>DengXian</vt:lpstr>
      <vt:lpstr>SimSun</vt:lpstr>
      <vt:lpstr>SimSun</vt:lpstr>
      <vt:lpstr>Arial</vt:lpstr>
      <vt:lpstr>Calibri</vt:lpstr>
      <vt:lpstr>Calibri Light</vt:lpstr>
      <vt:lpstr>Times New Roman</vt:lpstr>
      <vt:lpstr>Office Theme</vt:lpstr>
      <vt:lpstr>Way forward on NR PDCCH demodulation requirements</vt:lpstr>
      <vt:lpstr>Agreements made from adhoc</vt:lpstr>
      <vt:lpstr>AL 16</vt:lpstr>
      <vt:lpstr>Test cases with 4Rx with interleaved CCE-to-REG mapping</vt:lpstr>
      <vt:lpstr>Time duration for one of test cases 6, 7 and 8</vt:lpstr>
      <vt:lpstr>Summary of simulation assumption</vt:lpstr>
      <vt:lpstr>Simulation assumption for 1 symbol PDCCH test case</vt:lpstr>
      <vt:lpstr>Simulation assumption for PDCCH AL16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Maomao Chen</cp:lastModifiedBy>
  <cp:revision>40</cp:revision>
  <dcterms:created xsi:type="dcterms:W3CDTF">2018-08-21T17:57:55Z</dcterms:created>
  <dcterms:modified xsi:type="dcterms:W3CDTF">2018-10-11T09:24:43Z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C:\Users\Administrator\Desktop\NR UE Ad-hoc Oct\draft_R4-18XXXXX_WF_NR_PDCCH.PPTX</vt:lpwstr>
  </property>
</Properties>
</file>