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9"/>
  </p:notesMasterIdLst>
  <p:sldIdLst>
    <p:sldId id="256" r:id="rId6"/>
    <p:sldId id="406" r:id="rId7"/>
    <p:sldId id="407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00" autoAdjust="0"/>
    <p:restoredTop sz="87234" autoAdjust="0"/>
  </p:normalViewPr>
  <p:slideViewPr>
    <p:cSldViewPr>
      <p:cViewPr varScale="1">
        <p:scale>
          <a:sx n="67" d="100"/>
          <a:sy n="67" d="100"/>
        </p:scale>
        <p:origin x="155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TEL,THORSTEN (K-SantaClara,ex1)" userId="5fa40fbe-6787-4208-8551-db92c4e538ea" providerId="ADAL" clId="{A17E7687-DB72-4280-9C62-0275379D6766}"/>
    <pc:docChg chg="custSel modSld">
      <pc:chgData name="HERTEL,THORSTEN (K-SantaClara,ex1)" userId="5fa40fbe-6787-4208-8551-db92c4e538ea" providerId="ADAL" clId="{A17E7687-DB72-4280-9C62-0275379D6766}" dt="2018-10-10T04:54:22.154" v="2" actId="27636"/>
      <pc:docMkLst>
        <pc:docMk/>
      </pc:docMkLst>
      <pc:sldChg chg="modSp">
        <pc:chgData name="HERTEL,THORSTEN (K-SantaClara,ex1)" userId="5fa40fbe-6787-4208-8551-db92c4e538ea" providerId="ADAL" clId="{A17E7687-DB72-4280-9C62-0275379D6766}" dt="2018-10-10T04:54:22.154" v="2" actId="27636"/>
        <pc:sldMkLst>
          <pc:docMk/>
          <pc:sldMk cId="2683325467" sldId="407"/>
        </pc:sldMkLst>
        <pc:spChg chg="mod">
          <ac:chgData name="HERTEL,THORSTEN (K-SantaClara,ex1)" userId="5fa40fbe-6787-4208-8551-db92c4e538ea" providerId="ADAL" clId="{A17E7687-DB72-4280-9C62-0275379D6766}" dt="2018-10-10T04:54:22.154" v="2" actId="27636"/>
          <ac:spMkLst>
            <pc:docMk/>
            <pc:sldMk cId="2683325467" sldId="407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12.10.2018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NR Test Methods Applicability to different UE Power Classes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8501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#88bis</a:t>
            </a:r>
          </a:p>
          <a:p>
            <a:pPr>
              <a:buNone/>
            </a:pPr>
            <a:r>
              <a:rPr lang="en-GB" sz="1800" b="1" dirty="0"/>
              <a:t>Chengdu, China, 8 – 12 October 2018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sz="1800" b="1" dirty="0"/>
              <a:t>10.1.1</a:t>
            </a:r>
            <a:endParaRPr lang="en-GB" sz="1800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R4-1813863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1800" dirty="0"/>
              <a:t>TS 38.101-2 defines 4 UE power classes in Rel-15. Different UE power classes are characterized by different UE antenna design assumptions and have different UE maximum output power and reference sensitivity </a:t>
            </a:r>
            <a:r>
              <a:rPr lang="en-US" sz="1800" dirty="0" smtClean="0"/>
              <a:t>requirements</a:t>
            </a:r>
            <a:endParaRPr lang="en-US" sz="1800" dirty="0"/>
          </a:p>
          <a:p>
            <a:r>
              <a:rPr lang="en-US" sz="1800" dirty="0"/>
              <a:t>NR Test Methods TR does not specify the applicability of test methods to different UE power classes</a:t>
            </a:r>
          </a:p>
          <a:p>
            <a:r>
              <a:rPr lang="en-GB" sz="1800" dirty="0"/>
              <a:t>Main session conclusions</a:t>
            </a:r>
          </a:p>
          <a:p>
            <a:pPr lvl="1"/>
            <a:r>
              <a:rPr lang="en-GB" sz="1800" dirty="0"/>
              <a:t>=&gt;  Further clarify the applicability of test methods in TR38.810 for each power class. Some common understanding</a:t>
            </a:r>
          </a:p>
          <a:p>
            <a:pPr lvl="1"/>
            <a:r>
              <a:rPr lang="en-GB" sz="1800" dirty="0"/>
              <a:t>	- PC3: Handheld devices </a:t>
            </a:r>
          </a:p>
          <a:p>
            <a:pPr lvl="1"/>
            <a:r>
              <a:rPr lang="en-GB" sz="1800" dirty="0"/>
              <a:t>- FFS for other power classes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955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NR Test Methods in TS 38.810 were defined originally for handheld UEs and applicable </a:t>
            </a:r>
            <a:r>
              <a:rPr lang="en-GB" strike="sngStrike" dirty="0">
                <a:solidFill>
                  <a:srgbClr val="00B050"/>
                </a:solidFill>
              </a:rPr>
              <a:t>at least </a:t>
            </a:r>
            <a:r>
              <a:rPr lang="en-GB" dirty="0"/>
              <a:t>to UE Power Class 3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The </a:t>
            </a:r>
            <a:r>
              <a:rPr lang="en-GB" dirty="0">
                <a:solidFill>
                  <a:srgbClr val="FF0000"/>
                </a:solidFill>
              </a:rPr>
              <a:t>test methodologies and procedures are applicable for other device types such </a:t>
            </a:r>
            <a:r>
              <a:rPr lang="en-GB" dirty="0" smtClean="0">
                <a:solidFill>
                  <a:srgbClr val="FF0000"/>
                </a:solidFill>
              </a:rPr>
              <a:t>as </a:t>
            </a:r>
            <a:r>
              <a:rPr lang="en-GB" strike="sngStrike" dirty="0" smtClean="0">
                <a:solidFill>
                  <a:srgbClr val="FF0000"/>
                </a:solidFill>
              </a:rPr>
              <a:t>CPEs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00B050"/>
                </a:solidFill>
              </a:rPr>
              <a:t>FWA</a:t>
            </a:r>
            <a:r>
              <a:rPr lang="en-GB" dirty="0" smtClean="0">
                <a:solidFill>
                  <a:srgbClr val="FF0000"/>
                </a:solidFill>
              </a:rPr>
              <a:t>, </a:t>
            </a:r>
            <a:r>
              <a:rPr lang="en-GB" dirty="0">
                <a:solidFill>
                  <a:srgbClr val="FF0000"/>
                </a:solidFill>
              </a:rPr>
              <a:t>tablets, vehicle mounted UE etc. with DUT size defined in the TR </a:t>
            </a:r>
            <a:r>
              <a:rPr lang="en-GB" dirty="0" smtClean="0">
                <a:solidFill>
                  <a:srgbClr val="FF0000"/>
                </a:solidFill>
              </a:rPr>
              <a:t>38.810</a:t>
            </a:r>
          </a:p>
          <a:p>
            <a:r>
              <a:rPr lang="en-GB" dirty="0" smtClean="0"/>
              <a:t>At </a:t>
            </a:r>
            <a:r>
              <a:rPr lang="en-GB" dirty="0"/>
              <a:t>least the following test methods components are specific to different UE power classes</a:t>
            </a:r>
          </a:p>
          <a:p>
            <a:pPr lvl="1"/>
            <a:r>
              <a:rPr lang="en-GB" dirty="0"/>
              <a:t>Measurement grids for UE RF Tx and Rx measurements</a:t>
            </a:r>
          </a:p>
          <a:p>
            <a:pPr lvl="1"/>
            <a:r>
              <a:rPr lang="en-GB" dirty="0" err="1" smtClean="0"/>
              <a:t>Noc</a:t>
            </a:r>
            <a:r>
              <a:rPr lang="en-GB" dirty="0" smtClean="0"/>
              <a:t> </a:t>
            </a:r>
            <a:r>
              <a:rPr lang="en-GB" dirty="0"/>
              <a:t>level and feasible SNR range for UE demodulation and RRM test methodologies</a:t>
            </a:r>
          </a:p>
          <a:p>
            <a:r>
              <a:rPr lang="en-US" dirty="0" smtClean="0"/>
              <a:t>Next steps</a:t>
            </a:r>
            <a:endParaRPr lang="en-GB" dirty="0" smtClean="0"/>
          </a:p>
          <a:p>
            <a:pPr lvl="1"/>
            <a:r>
              <a:rPr lang="en-GB" dirty="0" smtClean="0"/>
              <a:t>RAN4 </a:t>
            </a:r>
            <a:r>
              <a:rPr lang="en-GB" dirty="0"/>
              <a:t>will </a:t>
            </a:r>
            <a:r>
              <a:rPr lang="en-GB" dirty="0" smtClean="0"/>
              <a:t>define </a:t>
            </a:r>
            <a:r>
              <a:rPr lang="en-GB" dirty="0"/>
              <a:t>methodology to extend the </a:t>
            </a:r>
            <a:r>
              <a:rPr lang="en-GB" dirty="0" err="1"/>
              <a:t>Noc</a:t>
            </a:r>
            <a:r>
              <a:rPr lang="en-GB" dirty="0"/>
              <a:t> level for other UE power classes. The respective </a:t>
            </a:r>
            <a:r>
              <a:rPr lang="en-GB" dirty="0" err="1"/>
              <a:t>Noc</a:t>
            </a:r>
            <a:r>
              <a:rPr lang="en-GB" dirty="0"/>
              <a:t> levels will be captured in the TS 38.101-4 and TS 38.133</a:t>
            </a:r>
          </a:p>
          <a:p>
            <a:pPr lvl="1"/>
            <a:r>
              <a:rPr lang="en-GB" dirty="0" smtClean="0"/>
              <a:t>Adjusting </a:t>
            </a:r>
            <a:r>
              <a:rPr lang="en-GB" dirty="0"/>
              <a:t>the test methods </a:t>
            </a:r>
            <a:r>
              <a:rPr lang="en-GB" strike="sngStrike" dirty="0">
                <a:solidFill>
                  <a:srgbClr val="00B050"/>
                </a:solidFill>
              </a:rPr>
              <a:t>components</a:t>
            </a:r>
            <a:r>
              <a:rPr lang="en-GB" dirty="0">
                <a:solidFill>
                  <a:srgbClr val="00B050"/>
                </a:solidFill>
              </a:rPr>
              <a:t> </a:t>
            </a:r>
            <a:r>
              <a:rPr lang="en-GB" dirty="0"/>
              <a:t>to other UE power classes is up to RAN5</a:t>
            </a:r>
          </a:p>
          <a:p>
            <a:pPr lvl="1"/>
            <a:r>
              <a:rPr lang="en-US" dirty="0"/>
              <a:t>RAN4 will send LS to RAN5 to inform on the agreements.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3325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8" ma:contentTypeDescription="Create a new document." ma:contentTypeScope="" ma:versionID="dca3fb0efc3b45cd54fe2640fa7ce2db">
  <xsd:schema xmlns:xsd="http://www.w3.org/2001/XMLSchema" xmlns:xs="http://www.w3.org/2001/XMLSchema" xmlns:p="http://schemas.microsoft.com/office/2006/metadata/properties" xmlns:ns2="bdd78157-346c-4767-bfdd-352789a5c5f1" targetNamespace="http://schemas.microsoft.com/office/2006/metadata/properties" ma:root="true" ma:fieldsID="1b3760750d5975b661716e5b38b650a0" ns2:_="">
    <xsd:import namespace="bdd78157-346c-4767-bfdd-352789a5c5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5842EA4D-88BC-4D43-A60E-059CF19DB9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bdd78157-346c-4767-bfdd-352789a5c5f1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6E2CA356-E385-472E-92AE-39F699BA4B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14636</TotalTime>
  <Words>253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NR Test Methods Applicability to different UE Power Classes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987</cp:revision>
  <dcterms:created xsi:type="dcterms:W3CDTF">2013-05-13T16:02:00Z</dcterms:created>
  <dcterms:modified xsi:type="dcterms:W3CDTF">2018-10-12T05:09:02Z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96fa7550-8942-4e7c-936b-6464de0b391f</vt:lpwstr>
  </property>
  <property fmtid="{D5CDD505-2E9C-101B-9397-08002B2CF9AE}" pid="7" name="CTP_TimeStamp">
    <vt:lpwstr>2018-10-12 05:09:02Z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</Properties>
</file>