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60" r:id="rId5"/>
    <p:sldId id="256" r:id="rId6"/>
    <p:sldId id="259" r:id="rId7"/>
    <p:sldId id="257" r:id="rId8"/>
    <p:sldId id="25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24E1DF-8970-4B64-BBD9-526433B49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6230BE7-3B87-4C29-B1D5-B1EDE650F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B808A4-3193-4EF0-8B4D-1A51AC985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717A2B-F7AA-439A-B040-221681381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2C5809-7278-4C23-8D9A-F6B486033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2390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5FAAF0-2723-43D6-AD14-4B165902B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EE9C10F-886B-41A9-A100-A8030AF9AD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DE5484-64E6-46AF-9E73-CCC9FA43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121001-2296-4427-A4CE-27E726D6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EB25A1-63D9-4083-B5D9-386C53D91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5928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294F446-8439-4698-9DF7-003777BCEA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1AECAC4-0A20-436E-BA10-37FAC0BF7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141859-9396-4526-9D5A-4EFB484D0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2CD0E7E-ED85-4F8C-9E9E-0E41FB215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9DD805-C660-4FA0-AC06-57DC85A09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8614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99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67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006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06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894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136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30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465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B506B-5387-4998-9718-569509ABE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1BCDC8-7836-4BC3-A435-5776C1FEB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CE2B2E-85E5-483F-A633-592868C35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189525-8597-4F0D-B451-5831E2BA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DDD3FAF-E48B-497D-8C20-207ABDBE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0570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763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13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361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990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899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4643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7903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0940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387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015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9CFD93-21FE-4AE7-94BD-C6CF3A97F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AFDEB99-D976-4782-8712-879A30E59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A345D0-BF47-48BE-B788-19CD17C0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264C08-31D0-48F6-A7EB-9BDAD74D2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25ABF64-81A2-4BB8-A806-D22DCFC0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61543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681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629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850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506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021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323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9781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317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0841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69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C9E3BE-C211-4738-A37C-A5416F52C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150342D-C01C-46D3-AACD-47133A6057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20325C-0370-4B1D-966A-D645D6CA4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EB32FE4-9B58-45C5-8872-C9FA23E9B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D2EEF7C-3988-43C6-B839-13B561784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56323F-706C-4CE1-9393-0F7E2280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89512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717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1438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9385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517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6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204C36-22B3-444F-97E4-0F9B4AC1C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8FC3837-E5A9-47F0-98F1-653C1BDBA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94070C2-B83C-415F-A37D-0F34663F9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B9535EC-65C5-4B5C-A059-CCF9F30A40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4402CE2-6124-44AC-8C0F-7F3154AC7B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0EBA1C3-D449-4843-BDD2-498A2C8A5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D90591B-565D-4FDC-9260-AC82D624B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9A1FE06-901A-4715-B7B0-6C920E650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8048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A7F15D-BBB1-4578-A261-293D04353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15C7301-66E5-46FB-ABE5-563C3D24F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FF2AA0E-6ED1-4212-A143-9C37D7B01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913327F-EAC5-4F81-BABB-57DEA4B5E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204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250ABB0-95AA-445D-9A97-FD71C2BD8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16CF724-7FF5-4CC0-A6B1-28614A86E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F52E30F-300B-4660-BD59-35E0BE39B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2428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64683D-A8D2-4523-A8D3-B3F0477E0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C49879E-4A0E-407A-842E-E750DF64C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16C2668-30B2-44C2-87E9-ACB615D1B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0CC6798-2924-491F-A649-07FD8C4D7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3B4678-6950-4D8E-AF8E-D387C124E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E400C61-0317-4E8F-AD4B-7DB878F9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7006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71CAF9-B50D-4C37-93E8-FEC7315EF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3D0C11-5454-49A0-A61C-94DBBF6015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AD53E42-3BAF-47C4-9232-FF1F4F2B4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7F4420A-4DEE-438F-BEAA-D39DC4FF2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5E6D5B4-DB3D-4B0F-A5C5-0785632DB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AE7CFF8-BD38-4033-B26D-E6B293B01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796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5D9DA3A-1671-4F76-BE56-7D9D7F6FD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EBF17E9-BD2E-4EAA-8D1C-A0D91F375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7507DD3-DE6A-425F-82C6-E2B0D0C24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0DFFC-BE5C-43E1-828C-579E645D1EFC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8B0453-8DA8-44C2-9414-B61AD7AD7E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C7CC18-6E93-4163-AE85-F02E38544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59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4D9DA-9F40-4837-8980-A52B18B8F0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41347-19FB-49F4-8C80-899AB812B1E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3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6405B-6026-4666-9B0A-A0A5C2C7A0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DED78-3B9B-4B61-8635-170897478B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6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ECEFF-3E09-4B0B-9982-2F8FFC13CE2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E1ADA-3BB4-4064-A84C-DD96BA00038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23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A-MPR for intra-band EN-DC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Skyworks, </a:t>
            </a:r>
            <a:r>
              <a:rPr lang="en-US" dirty="0" err="1" smtClean="0"/>
              <a:t>MediaTek</a:t>
            </a:r>
            <a:r>
              <a:rPr lang="en-US" dirty="0" smtClean="0"/>
              <a:t>, Sprint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7306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685800"/>
            <a:ext cx="8915400" cy="59896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CA" sz="2000" b="1" dirty="0"/>
              <a:t>LTE input variables</a:t>
            </a:r>
            <a:r>
              <a:rPr lang="en-CA" sz="2000" dirty="0"/>
              <a:t>: </a:t>
            </a:r>
          </a:p>
          <a:p>
            <a:r>
              <a:rPr lang="en-CA" sz="1800" dirty="0"/>
              <a:t>LTE UL allocation, P</a:t>
            </a:r>
            <a:r>
              <a:rPr lang="en-CA" sz="1800" baseline="-25000" dirty="0"/>
              <a:t>CMAX_LTE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LTE_req</a:t>
            </a:r>
            <a:r>
              <a:rPr lang="en-CA" sz="1800" dirty="0"/>
              <a:t>: calculated Pout based on TPC commands,</a:t>
            </a:r>
          </a:p>
          <a:p>
            <a:pPr marL="0" indent="0">
              <a:buNone/>
            </a:pPr>
            <a:endParaRPr lang="en-CA" sz="1800" dirty="0"/>
          </a:p>
          <a:p>
            <a:pPr marL="0" indent="0">
              <a:buNone/>
            </a:pPr>
            <a:r>
              <a:rPr lang="en-CA" sz="2000" b="1" dirty="0"/>
              <a:t>NR input variables</a:t>
            </a:r>
            <a:r>
              <a:rPr lang="en-CA" sz="2000" dirty="0"/>
              <a:t>: </a:t>
            </a:r>
          </a:p>
          <a:p>
            <a:r>
              <a:rPr lang="en-CA" sz="1800" dirty="0"/>
              <a:t>LTE UL RB allocation, NR UL RB allocation,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NR_req</a:t>
            </a:r>
            <a:r>
              <a:rPr lang="en-CA" sz="1800" dirty="0"/>
              <a:t>: calculated Pout based on up commands,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LTE_act</a:t>
            </a:r>
            <a:r>
              <a:rPr lang="en-CA" sz="1800" dirty="0"/>
              <a:t>: </a:t>
            </a:r>
            <a:r>
              <a:rPr lang="en-CA" sz="1800" dirty="0" err="1"/>
              <a:t>P</a:t>
            </a:r>
            <a:r>
              <a:rPr lang="en-CA" sz="1800" baseline="-25000" dirty="0" err="1"/>
              <a:t>max_NRscal</a:t>
            </a:r>
            <a:r>
              <a:rPr lang="en-CA" sz="1800" dirty="0"/>
              <a:t>: maximum NR Pout after power LTE/NR power sharing, </a:t>
            </a:r>
          </a:p>
          <a:p>
            <a:r>
              <a:rPr lang="en-CA" sz="1800" dirty="0" err="1"/>
              <a:t>X</a:t>
            </a:r>
            <a:r>
              <a:rPr lang="en-CA" sz="1800" baseline="-25000" dirty="0" err="1"/>
              <a:t>scale</a:t>
            </a:r>
            <a:r>
              <a:rPr lang="en-CA" sz="1800" dirty="0"/>
              <a:t>: removed from input variables in this document revision.</a:t>
            </a:r>
            <a:endParaRPr lang="en-CA" sz="1800" baseline="-25000" dirty="0"/>
          </a:p>
          <a:p>
            <a:pPr marL="0" indent="0">
              <a:buNone/>
            </a:pPr>
            <a:endParaRPr lang="en-CA" sz="1800" dirty="0"/>
          </a:p>
          <a:p>
            <a:pPr marL="0" indent="0">
              <a:buNone/>
            </a:pPr>
            <a:r>
              <a:rPr lang="en-CA" sz="2000" b="1" dirty="0"/>
              <a:t>LTE variables</a:t>
            </a:r>
            <a:r>
              <a:rPr lang="en-CA" sz="2000" dirty="0"/>
              <a:t>: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max_LTE</a:t>
            </a:r>
            <a:r>
              <a:rPr lang="en-CA" sz="1800" dirty="0"/>
              <a:t>: maximum LTE output power after stand alone LTE MPR/AMPR </a:t>
            </a:r>
            <a:r>
              <a:rPr lang="en-CA" sz="1800" dirty="0" err="1"/>
              <a:t>backoff</a:t>
            </a:r>
            <a:r>
              <a:rPr lang="en-CA" sz="1800" dirty="0"/>
              <a:t>,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LTE_act</a:t>
            </a:r>
            <a:r>
              <a:rPr lang="en-CA" sz="1800" dirty="0"/>
              <a:t>: actual LTE Pout applied on LTE TX chain</a:t>
            </a:r>
          </a:p>
          <a:p>
            <a:pPr marL="0" indent="0">
              <a:buNone/>
            </a:pPr>
            <a:endParaRPr lang="en-CA" sz="1800" dirty="0"/>
          </a:p>
          <a:p>
            <a:pPr marL="0" indent="0">
              <a:buNone/>
            </a:pPr>
            <a:r>
              <a:rPr lang="en-CA" sz="2000" b="1" dirty="0"/>
              <a:t>NR variables</a:t>
            </a:r>
            <a:r>
              <a:rPr lang="en-CA" sz="2000" dirty="0"/>
              <a:t>: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max_NRscal</a:t>
            </a:r>
            <a:r>
              <a:rPr lang="en-CA" sz="1800" dirty="0"/>
              <a:t>: maximum NR Pout after power LTE/NR power sharing, </a:t>
            </a:r>
          </a:p>
          <a:p>
            <a:r>
              <a:rPr lang="en-CA" sz="1800" dirty="0" err="1"/>
              <a:t>BO</a:t>
            </a:r>
            <a:r>
              <a:rPr lang="en-CA" sz="1800" baseline="-25000" dirty="0" err="1"/>
              <a:t>eq</a:t>
            </a:r>
            <a:r>
              <a:rPr lang="en-CA" sz="1800" dirty="0"/>
              <a:t>: equal LTE/NR back-off based on EN-DC AMPR, </a:t>
            </a:r>
          </a:p>
          <a:p>
            <a:r>
              <a:rPr lang="en-CA" sz="1800" dirty="0">
                <a:latin typeface="Symbol" panose="05050102010706020507" pitchFamily="18" charset="2"/>
              </a:rPr>
              <a:t>D</a:t>
            </a:r>
            <a:r>
              <a:rPr lang="en-CA" sz="1800" dirty="0"/>
              <a:t>BO</a:t>
            </a:r>
            <a:r>
              <a:rPr lang="en-CA" sz="1800" baseline="-25000" dirty="0"/>
              <a:t>LTE</a:t>
            </a:r>
            <a:r>
              <a:rPr lang="en-CA" sz="1800" dirty="0"/>
              <a:t>: missing (&gt;0) or excess (&lt;0) back-off on LTE side, </a:t>
            </a:r>
          </a:p>
          <a:p>
            <a:pPr lvl="1"/>
            <a:r>
              <a:rPr lang="en-CA" sz="1400" dirty="0"/>
              <a:t>IF IMD3: case where IMD3 related AMPR dominates, </a:t>
            </a:r>
          </a:p>
          <a:p>
            <a:pPr lvl="1"/>
            <a:r>
              <a:rPr lang="en-CA" sz="1400" dirty="0"/>
              <a:t>IF IMD5: case where IMD5 related AMPR dominates</a:t>
            </a:r>
            <a:r>
              <a:rPr lang="en-CA" sz="1400" i="1" dirty="0"/>
              <a:t> , </a:t>
            </a:r>
          </a:p>
          <a:p>
            <a:r>
              <a:rPr lang="en-CA" sz="1800" dirty="0"/>
              <a:t>BO</a:t>
            </a:r>
            <a:r>
              <a:rPr lang="en-CA" sz="1800" baseline="-25000" dirty="0"/>
              <a:t>NR</a:t>
            </a:r>
            <a:r>
              <a:rPr lang="en-CA" sz="1800" dirty="0"/>
              <a:t>: NR back-off after LTE Back-off compensation,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max_NRampr</a:t>
            </a:r>
            <a:r>
              <a:rPr lang="en-CA" sz="1800" dirty="0"/>
              <a:t>: maximum NR Pout after ENDC AMPR and LTE back-off compensation,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max_NR</a:t>
            </a:r>
            <a:r>
              <a:rPr lang="en-CA" sz="1800" dirty="0"/>
              <a:t>: lowest </a:t>
            </a:r>
            <a:r>
              <a:rPr lang="en-CA" sz="1800" dirty="0" err="1"/>
              <a:t>P</a:t>
            </a:r>
            <a:r>
              <a:rPr lang="en-CA" sz="1800" baseline="-25000" dirty="0" err="1"/>
              <a:t>max</a:t>
            </a:r>
            <a:r>
              <a:rPr lang="en-CA" sz="1800" dirty="0"/>
              <a:t> from AMPR and power scaling processes,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NR_act</a:t>
            </a:r>
            <a:r>
              <a:rPr lang="en-CA" sz="1800" dirty="0"/>
              <a:t>: actual NR Pout applied on NR TX chain after AMPR and power sharing if within </a:t>
            </a:r>
            <a:r>
              <a:rPr lang="en-CA" sz="1800" dirty="0" err="1"/>
              <a:t>X</a:t>
            </a:r>
            <a:r>
              <a:rPr lang="en-CA" sz="1800" baseline="-25000" dirty="0" err="1"/>
              <a:t>term</a:t>
            </a:r>
            <a:r>
              <a:rPr lang="en-CA" sz="1800" dirty="0"/>
              <a:t> range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0894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Rectangle 215"/>
          <p:cNvSpPr/>
          <p:nvPr/>
        </p:nvSpPr>
        <p:spPr>
          <a:xfrm>
            <a:off x="1950204" y="740835"/>
            <a:ext cx="8717796" cy="1639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7" name="Rectangle 346"/>
          <p:cNvSpPr/>
          <p:nvPr/>
        </p:nvSpPr>
        <p:spPr>
          <a:xfrm>
            <a:off x="1953669" y="4835262"/>
            <a:ext cx="5681923" cy="1543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6" name="Rectangle 345"/>
          <p:cNvSpPr/>
          <p:nvPr/>
        </p:nvSpPr>
        <p:spPr>
          <a:xfrm>
            <a:off x="7407300" y="3247836"/>
            <a:ext cx="3260699" cy="31310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6" name="Rectangle 225"/>
          <p:cNvSpPr/>
          <p:nvPr/>
        </p:nvSpPr>
        <p:spPr>
          <a:xfrm>
            <a:off x="7414555" y="2261395"/>
            <a:ext cx="3253445" cy="10123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4" name="Elbow Connector 93"/>
          <p:cNvCxnSpPr>
            <a:stCxn id="63" idx="2"/>
            <a:endCxn id="93" idx="0"/>
          </p:cNvCxnSpPr>
          <p:nvPr/>
        </p:nvCxnSpPr>
        <p:spPr>
          <a:xfrm rot="10800000" flipV="1">
            <a:off x="9209496" y="1709270"/>
            <a:ext cx="239304" cy="1006844"/>
          </a:xfrm>
          <a:prstGeom prst="bentConnector2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Rectangle 226"/>
          <p:cNvSpPr/>
          <p:nvPr/>
        </p:nvSpPr>
        <p:spPr>
          <a:xfrm>
            <a:off x="1950204" y="2270928"/>
            <a:ext cx="5636217" cy="25906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760" y="0"/>
            <a:ext cx="7942668" cy="815506"/>
          </a:xfrm>
        </p:spPr>
        <p:txBody>
          <a:bodyPr>
            <a:noAutofit/>
          </a:bodyPr>
          <a:lstStyle/>
          <a:p>
            <a:pPr algn="l"/>
            <a:r>
              <a:rPr lang="en-CA" sz="2400" dirty="0"/>
              <a:t>Proposed A-MPR Type 1 UE mechanism with NR compensation </a:t>
            </a:r>
            <a:br>
              <a:rPr lang="en-CA" sz="2400" dirty="0"/>
            </a:br>
            <a:r>
              <a:rPr lang="en-CA" sz="2400" dirty="0"/>
              <a:t>(incl. Power scaling)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828801" y="1225942"/>
            <a:ext cx="970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400" b="1" i="1" dirty="0">
                <a:solidFill>
                  <a:prstClr val="black"/>
                </a:solidFill>
              </a:rPr>
              <a:t>LTE UL RB</a:t>
            </a:r>
          </a:p>
          <a:p>
            <a:pPr algn="r"/>
            <a:r>
              <a:rPr lang="en-CA" sz="1400" b="1" i="1" dirty="0">
                <a:solidFill>
                  <a:prstClr val="black"/>
                </a:solidFill>
              </a:rPr>
              <a:t>allocation</a:t>
            </a:r>
            <a:endParaRPr lang="en-US" sz="1400" b="1" i="1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2982" y="1131943"/>
            <a:ext cx="1649290" cy="7225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prstClr val="black"/>
                </a:solidFill>
              </a:rPr>
              <a:t>Calculate LTE Back-off based on LTE SA MPR/AMPR</a:t>
            </a:r>
            <a:r>
              <a:rPr lang="en-CA" sz="1400" b="1" dirty="0">
                <a:solidFill>
                  <a:srgbClr val="FF0000"/>
                </a:solidFill>
              </a:rPr>
              <a:t>*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5" name="Flowchart: Decision 14"/>
          <p:cNvSpPr/>
          <p:nvPr/>
        </p:nvSpPr>
        <p:spPr>
          <a:xfrm>
            <a:off x="5166056" y="1099806"/>
            <a:ext cx="1234744" cy="785816"/>
          </a:xfrm>
          <a:prstGeom prst="flowChartDecisi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31690" y="739140"/>
            <a:ext cx="736311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i="1" dirty="0" err="1">
                <a:solidFill>
                  <a:prstClr val="black"/>
                </a:solidFill>
              </a:rPr>
              <a:t>P</a:t>
            </a:r>
            <a:r>
              <a:rPr lang="en-CA" sz="1400" b="1" i="1" baseline="-25000" dirty="0" err="1">
                <a:solidFill>
                  <a:prstClr val="black"/>
                </a:solidFill>
              </a:rPr>
              <a:t>LTEreq</a:t>
            </a:r>
            <a:endParaRPr lang="en-CA" sz="1400" b="1" i="1" baseline="-25000" dirty="0">
              <a:solidFill>
                <a:prstClr val="black"/>
              </a:solidFill>
            </a:endParaRPr>
          </a:p>
          <a:p>
            <a:r>
              <a:rPr lang="en-CA" sz="1400" b="1" i="1" baseline="-25000" dirty="0">
                <a:solidFill>
                  <a:prstClr val="black"/>
                </a:solidFill>
              </a:rPr>
              <a:t>(LTE TPC)</a:t>
            </a:r>
            <a:endParaRPr lang="en-US" sz="1400" b="1" i="1" baseline="-250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1984" y="1077959"/>
            <a:ext cx="6995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>
                <a:solidFill>
                  <a:prstClr val="black"/>
                </a:solidFill>
              </a:rPr>
              <a:t>P</a:t>
            </a:r>
            <a:r>
              <a:rPr lang="en-CA" sz="1400" i="1" baseline="-25000" dirty="0" err="1">
                <a:solidFill>
                  <a:prstClr val="black"/>
                </a:solidFill>
              </a:rPr>
              <a:t>max_LTE</a:t>
            </a:r>
            <a:endParaRPr lang="en-US" sz="1400" i="1" baseline="-25000" dirty="0">
              <a:solidFill>
                <a:prstClr val="black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957039" y="1347978"/>
            <a:ext cx="1357107" cy="3284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LTE_act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max_LTE</a:t>
            </a:r>
            <a:endParaRPr lang="en-US" sz="1400" baseline="-25000" dirty="0">
              <a:solidFill>
                <a:prstClr val="black"/>
              </a:solidFill>
            </a:endParaRPr>
          </a:p>
        </p:txBody>
      </p:sp>
      <p:cxnSp>
        <p:nvCxnSpPr>
          <p:cNvPr id="46" name="Straight Arrow Connector 45"/>
          <p:cNvCxnSpPr>
            <a:stCxn id="15" idx="3"/>
            <a:endCxn id="45" idx="1"/>
          </p:cNvCxnSpPr>
          <p:nvPr/>
        </p:nvCxnSpPr>
        <p:spPr>
          <a:xfrm>
            <a:off x="6400800" y="1492715"/>
            <a:ext cx="556238" cy="1947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15" idx="2"/>
            <a:endCxn id="51" idx="1"/>
          </p:cNvCxnSpPr>
          <p:nvPr/>
        </p:nvCxnSpPr>
        <p:spPr>
          <a:xfrm rot="16200000" flipH="1">
            <a:off x="6339074" y="1329977"/>
            <a:ext cx="62321" cy="1173610"/>
          </a:xfrm>
          <a:prstGeom prst="bentConnector2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957039" y="1783732"/>
            <a:ext cx="1357107" cy="3284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LTE_act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LTE_req</a:t>
            </a:r>
            <a:endParaRPr lang="en-US" sz="1400" baseline="-25000" dirty="0">
              <a:solidFill>
                <a:prstClr val="black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355962" y="115100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prstClr val="black"/>
                </a:solidFill>
              </a:rPr>
              <a:t>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09360" y="163896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prstClr val="black"/>
                </a:solidFill>
              </a:rPr>
              <a:t>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9448800" y="1328134"/>
            <a:ext cx="1088122" cy="762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prstClr val="black"/>
                </a:solidFill>
              </a:rPr>
              <a:t>Apply </a:t>
            </a:r>
            <a:r>
              <a:rPr lang="en-CA" dirty="0" err="1">
                <a:solidFill>
                  <a:prstClr val="black"/>
                </a:solidFill>
              </a:rPr>
              <a:t>P</a:t>
            </a:r>
            <a:r>
              <a:rPr lang="en-CA" baseline="-25000" dirty="0" err="1">
                <a:solidFill>
                  <a:prstClr val="black"/>
                </a:solidFill>
              </a:rPr>
              <a:t>LTE_act</a:t>
            </a:r>
            <a:endParaRPr lang="en-US" baseline="-25000" dirty="0">
              <a:solidFill>
                <a:prstClr val="black"/>
              </a:solidFill>
            </a:endParaRPr>
          </a:p>
        </p:txBody>
      </p:sp>
      <p:cxnSp>
        <p:nvCxnSpPr>
          <p:cNvPr id="64" name="Elbow Connector 63"/>
          <p:cNvCxnSpPr>
            <a:stCxn id="45" idx="3"/>
            <a:endCxn id="63" idx="2"/>
          </p:cNvCxnSpPr>
          <p:nvPr/>
        </p:nvCxnSpPr>
        <p:spPr>
          <a:xfrm>
            <a:off x="8314146" y="1512190"/>
            <a:ext cx="1134655" cy="19708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stCxn id="51" idx="3"/>
            <a:endCxn id="63" idx="2"/>
          </p:cNvCxnSpPr>
          <p:nvPr/>
        </p:nvCxnSpPr>
        <p:spPr>
          <a:xfrm flipV="1">
            <a:off x="8314146" y="1709271"/>
            <a:ext cx="1134655" cy="238673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2956612" y="2362200"/>
            <a:ext cx="2099346" cy="7062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prstClr val="black"/>
                </a:solidFill>
              </a:rPr>
              <a:t>Calculate LTE and NR equal Back-off (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eq</a:t>
            </a:r>
            <a:r>
              <a:rPr lang="en-CA" sz="1400" dirty="0">
                <a:solidFill>
                  <a:prstClr val="black"/>
                </a:solidFill>
              </a:rPr>
              <a:t>) based on EN-DC AMPR</a:t>
            </a:r>
            <a:r>
              <a:rPr lang="en-CA" sz="1400" b="1" dirty="0">
                <a:solidFill>
                  <a:srgbClr val="FF0000"/>
                </a:solidFill>
              </a:rPr>
              <a:t>**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71" name="Elbow Connector 70"/>
          <p:cNvCxnSpPr>
            <a:stCxn id="6" idx="2"/>
            <a:endCxn id="70" idx="0"/>
          </p:cNvCxnSpPr>
          <p:nvPr/>
        </p:nvCxnSpPr>
        <p:spPr>
          <a:xfrm rot="16200000" flipH="1">
            <a:off x="2853594" y="1209509"/>
            <a:ext cx="613038" cy="1692344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752601" y="2450592"/>
            <a:ext cx="1056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400" b="1" i="1" dirty="0">
                <a:solidFill>
                  <a:prstClr val="black"/>
                </a:solidFill>
              </a:rPr>
              <a:t>NR UL RB</a:t>
            </a:r>
          </a:p>
          <a:p>
            <a:pPr algn="r"/>
            <a:r>
              <a:rPr lang="en-CA" sz="1400" b="1" i="1" dirty="0">
                <a:solidFill>
                  <a:prstClr val="black"/>
                </a:solidFill>
              </a:rPr>
              <a:t>allocation</a:t>
            </a:r>
            <a:endParaRPr lang="en-US" sz="1400" b="1" i="1" dirty="0">
              <a:solidFill>
                <a:prstClr val="black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357370" y="1143001"/>
            <a:ext cx="653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b="1" i="1" dirty="0" err="1">
                <a:solidFill>
                  <a:prstClr val="black"/>
                </a:solidFill>
              </a:rPr>
              <a:t>P</a:t>
            </a:r>
            <a:r>
              <a:rPr lang="en-CA" sz="1400" b="1" i="1" baseline="-25000" dirty="0" err="1">
                <a:solidFill>
                  <a:prstClr val="black"/>
                </a:solidFill>
              </a:rPr>
              <a:t>LTE_act</a:t>
            </a:r>
            <a:endParaRPr lang="en-US" sz="1400" b="1" i="1" baseline="-25000" dirty="0">
              <a:solidFill>
                <a:prstClr val="black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833949" y="2716115"/>
            <a:ext cx="2751094" cy="3612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i="1" dirty="0" err="1">
                <a:solidFill>
                  <a:prstClr val="black"/>
                </a:solidFill>
              </a:rPr>
              <a:t>P</a:t>
            </a:r>
            <a:r>
              <a:rPr lang="en-CA" sz="1400" i="1" baseline="-25000" dirty="0" err="1">
                <a:solidFill>
                  <a:prstClr val="black"/>
                </a:solidFill>
              </a:rPr>
              <a:t>max_NRscal</a:t>
            </a:r>
            <a:r>
              <a:rPr lang="en-CA" sz="1400" i="1" baseline="-25000" dirty="0">
                <a:solidFill>
                  <a:prstClr val="black"/>
                </a:solidFill>
              </a:rPr>
              <a:t> </a:t>
            </a:r>
            <a:r>
              <a:rPr lang="en-CA" sz="1400" i="1" dirty="0">
                <a:solidFill>
                  <a:prstClr val="black"/>
                </a:solidFill>
              </a:rPr>
              <a:t>= P</a:t>
            </a:r>
            <a:r>
              <a:rPr lang="en-CA" sz="1400" i="1" baseline="-25000" dirty="0">
                <a:solidFill>
                  <a:prstClr val="black"/>
                </a:solidFill>
              </a:rPr>
              <a:t>CMAX_ENDC </a:t>
            </a:r>
            <a:r>
              <a:rPr lang="en-CA" sz="1400" i="1" dirty="0">
                <a:solidFill>
                  <a:prstClr val="black"/>
                </a:solidFill>
              </a:rPr>
              <a:t>– </a:t>
            </a:r>
            <a:r>
              <a:rPr lang="en-CA" sz="1400" i="1" dirty="0" err="1">
                <a:solidFill>
                  <a:prstClr val="black"/>
                </a:solidFill>
              </a:rPr>
              <a:t>P</a:t>
            </a:r>
            <a:r>
              <a:rPr lang="en-CA" sz="1400" i="1" baseline="-25000" dirty="0" err="1">
                <a:solidFill>
                  <a:prstClr val="black"/>
                </a:solidFill>
              </a:rPr>
              <a:t>LTE_act</a:t>
            </a:r>
            <a:endParaRPr lang="en-US" sz="1400" i="1" baseline="-25000" dirty="0">
              <a:solidFill>
                <a:prstClr val="black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 rot="16200000">
            <a:off x="1001283" y="1366792"/>
            <a:ext cx="1511568" cy="307777"/>
          </a:xfrm>
          <a:prstGeom prst="rect">
            <a:avLst/>
          </a:prstGeom>
          <a:solidFill>
            <a:srgbClr val="FDEADA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400" b="1" dirty="0">
                <a:solidFill>
                  <a:srgbClr val="FF0000"/>
                </a:solidFill>
              </a:rPr>
              <a:t>LTE power control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05" name="Straight Arrow Connector 104"/>
          <p:cNvCxnSpPr>
            <a:stCxn id="76" idx="3"/>
            <a:endCxn id="70" idx="1"/>
          </p:cNvCxnSpPr>
          <p:nvPr/>
        </p:nvCxnSpPr>
        <p:spPr>
          <a:xfrm>
            <a:off x="2808724" y="2712202"/>
            <a:ext cx="147889" cy="3126"/>
          </a:xfrm>
          <a:prstGeom prst="straightConnector1">
            <a:avLst/>
          </a:prstGeom>
          <a:ln w="28575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70" idx="3"/>
            <a:endCxn id="115" idx="1"/>
          </p:cNvCxnSpPr>
          <p:nvPr/>
        </p:nvCxnSpPr>
        <p:spPr>
          <a:xfrm>
            <a:off x="5055959" y="2715329"/>
            <a:ext cx="519253" cy="6397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5029200" y="2438401"/>
            <a:ext cx="586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i="1" dirty="0" err="1">
                <a:solidFill>
                  <a:prstClr val="black"/>
                </a:solidFill>
              </a:rPr>
              <a:t>BO</a:t>
            </a:r>
            <a:r>
              <a:rPr lang="en-CA" sz="1400" i="1" baseline="-25000" dirty="0" err="1">
                <a:solidFill>
                  <a:prstClr val="black"/>
                </a:solidFill>
              </a:rPr>
              <a:t>eq</a:t>
            </a:r>
            <a:endParaRPr lang="en-US" sz="1400" i="1" baseline="-25000" dirty="0">
              <a:solidFill>
                <a:prstClr val="black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5575212" y="2479270"/>
            <a:ext cx="1915249" cy="4849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prstClr val="black"/>
                </a:solidFill>
                <a:latin typeface="Symbol" panose="05050102010706020507" pitchFamily="18" charset="2"/>
              </a:rPr>
              <a:t>D</a:t>
            </a:r>
            <a:r>
              <a:rPr lang="en-CA" sz="1400" dirty="0">
                <a:solidFill>
                  <a:prstClr val="black"/>
                </a:solidFill>
              </a:rPr>
              <a:t>BO</a:t>
            </a:r>
            <a:r>
              <a:rPr lang="en-CA" sz="1400" baseline="-25000" dirty="0">
                <a:solidFill>
                  <a:prstClr val="black"/>
                </a:solidFill>
              </a:rPr>
              <a:t>LTE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</a:p>
          <a:p>
            <a:pPr algn="ctr"/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eq</a:t>
            </a:r>
            <a:r>
              <a:rPr lang="en-CA" sz="1400" dirty="0">
                <a:solidFill>
                  <a:prstClr val="black"/>
                </a:solidFill>
              </a:rPr>
              <a:t> - (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max_LTE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-  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LTE_act</a:t>
            </a:r>
            <a:r>
              <a:rPr lang="en-CA" sz="1400" dirty="0">
                <a:solidFill>
                  <a:prstClr val="black"/>
                </a:solidFill>
              </a:rPr>
              <a:t>)</a:t>
            </a:r>
            <a:endParaRPr lang="en-US" sz="1400" dirty="0">
              <a:solidFill>
                <a:prstClr val="black"/>
              </a:solidFill>
            </a:endParaRPr>
          </a:p>
        </p:txBody>
      </p:sp>
      <p:cxnSp>
        <p:nvCxnSpPr>
          <p:cNvPr id="117" name="Elbow Connector 116"/>
          <p:cNvCxnSpPr>
            <a:stCxn id="93" idx="0"/>
            <a:endCxn id="115" idx="0"/>
          </p:cNvCxnSpPr>
          <p:nvPr/>
        </p:nvCxnSpPr>
        <p:spPr>
          <a:xfrm rot="16200000" flipV="1">
            <a:off x="7752744" y="1259362"/>
            <a:ext cx="236844" cy="2676660"/>
          </a:xfrm>
          <a:prstGeom prst="bentConnector3">
            <a:avLst>
              <a:gd name="adj1" fmla="val 196519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Flowchart: Decision 140"/>
          <p:cNvSpPr/>
          <p:nvPr/>
        </p:nvSpPr>
        <p:spPr>
          <a:xfrm>
            <a:off x="5932583" y="3111168"/>
            <a:ext cx="1204729" cy="411946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prstClr val="black"/>
              </a:solidFill>
            </a:endParaRPr>
          </a:p>
        </p:txBody>
      </p:sp>
      <p:cxnSp>
        <p:nvCxnSpPr>
          <p:cNvPr id="144" name="Straight Arrow Connector 143"/>
          <p:cNvCxnSpPr>
            <a:stCxn id="115" idx="2"/>
            <a:endCxn id="141" idx="0"/>
          </p:cNvCxnSpPr>
          <p:nvPr/>
        </p:nvCxnSpPr>
        <p:spPr>
          <a:xfrm rot="16200000" flipH="1">
            <a:off x="6460397" y="3036619"/>
            <a:ext cx="146988" cy="2111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6553200" y="3419655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prstClr val="black"/>
                </a:solidFill>
              </a:rPr>
              <a:t>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5693674" y="3017520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prstClr val="black"/>
                </a:solidFill>
              </a:rPr>
              <a:t>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4678459" y="3723639"/>
            <a:ext cx="2560542" cy="4381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1400" dirty="0">
                <a:solidFill>
                  <a:prstClr val="black"/>
                </a:solidFill>
              </a:rPr>
              <a:t>IF IMD3: BO</a:t>
            </a:r>
            <a:r>
              <a:rPr lang="en-CA" sz="1400" baseline="-25000" dirty="0">
                <a:solidFill>
                  <a:prstClr val="black"/>
                </a:solidFill>
              </a:rPr>
              <a:t>NR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eq</a:t>
            </a:r>
            <a:r>
              <a:rPr lang="en-CA" sz="1400" dirty="0" err="1">
                <a:solidFill>
                  <a:prstClr val="black"/>
                </a:solidFill>
              </a:rPr>
              <a:t>+</a:t>
            </a:r>
            <a:r>
              <a:rPr lang="en-CA" sz="1400" dirty="0" err="1">
                <a:solidFill>
                  <a:prstClr val="black"/>
                </a:solidFill>
                <a:latin typeface="Symbol" panose="05050102010706020507" pitchFamily="18" charset="2"/>
              </a:rPr>
              <a:t>D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LTE</a:t>
            </a:r>
            <a:endParaRPr lang="en-CA" sz="1400" baseline="-25000" dirty="0">
              <a:solidFill>
                <a:prstClr val="black"/>
              </a:solidFill>
            </a:endParaRPr>
          </a:p>
          <a:p>
            <a:r>
              <a:rPr lang="en-CA" sz="1400" dirty="0">
                <a:solidFill>
                  <a:prstClr val="black"/>
                </a:solidFill>
              </a:rPr>
              <a:t>IF IMD5: BO</a:t>
            </a:r>
            <a:r>
              <a:rPr lang="en-CA" sz="1400" baseline="-25000" dirty="0">
                <a:solidFill>
                  <a:prstClr val="black"/>
                </a:solidFill>
              </a:rPr>
              <a:t>NR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eq</a:t>
            </a:r>
            <a:r>
              <a:rPr lang="en-CA" sz="1400" dirty="0" err="1">
                <a:solidFill>
                  <a:prstClr val="black"/>
                </a:solidFill>
              </a:rPr>
              <a:t>+</a:t>
            </a:r>
            <a:r>
              <a:rPr lang="en-CA" sz="1400" dirty="0" err="1">
                <a:solidFill>
                  <a:prstClr val="black"/>
                </a:solidFill>
                <a:latin typeface="Symbol" panose="05050102010706020507" pitchFamily="18" charset="2"/>
              </a:rPr>
              <a:t>D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LTE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/2</a:t>
            </a:r>
          </a:p>
        </p:txBody>
      </p:sp>
      <p:cxnSp>
        <p:nvCxnSpPr>
          <p:cNvPr id="165" name="Elbow Connector 164"/>
          <p:cNvCxnSpPr>
            <a:stCxn id="141" idx="2"/>
            <a:endCxn id="150" idx="0"/>
          </p:cNvCxnSpPr>
          <p:nvPr/>
        </p:nvCxnSpPr>
        <p:spPr>
          <a:xfrm rot="5400000">
            <a:off x="6146577" y="3335269"/>
            <a:ext cx="200524" cy="576217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>
            <a:off x="2068858" y="3723311"/>
            <a:ext cx="2373053" cy="4381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prstClr val="black"/>
                </a:solidFill>
              </a:rPr>
              <a:t>IF IMD3: BO</a:t>
            </a:r>
            <a:r>
              <a:rPr lang="en-CA" sz="1400" baseline="-25000" dirty="0">
                <a:solidFill>
                  <a:prstClr val="black"/>
                </a:solidFill>
              </a:rPr>
              <a:t>NR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eq</a:t>
            </a:r>
            <a:r>
              <a:rPr lang="en-CA" sz="1400" dirty="0" err="1">
                <a:solidFill>
                  <a:prstClr val="black"/>
                </a:solidFill>
              </a:rPr>
              <a:t>+</a:t>
            </a:r>
            <a:r>
              <a:rPr lang="en-CA" sz="1400" dirty="0" err="1">
                <a:solidFill>
                  <a:prstClr val="black"/>
                </a:solidFill>
                <a:latin typeface="Symbol" panose="05050102010706020507" pitchFamily="18" charset="2"/>
              </a:rPr>
              <a:t>D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LTE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/2</a:t>
            </a:r>
          </a:p>
          <a:p>
            <a:pPr algn="ctr"/>
            <a:r>
              <a:rPr lang="en-CA" sz="1400" dirty="0">
                <a:solidFill>
                  <a:prstClr val="black"/>
                </a:solidFill>
              </a:rPr>
              <a:t>IF IMD5: BO</a:t>
            </a:r>
            <a:r>
              <a:rPr lang="en-CA" sz="1400" baseline="-25000" dirty="0">
                <a:solidFill>
                  <a:prstClr val="black"/>
                </a:solidFill>
              </a:rPr>
              <a:t>NR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eq</a:t>
            </a:r>
            <a:r>
              <a:rPr lang="en-CA" sz="1400" dirty="0" err="1">
                <a:solidFill>
                  <a:prstClr val="black"/>
                </a:solidFill>
              </a:rPr>
              <a:t>+</a:t>
            </a:r>
            <a:r>
              <a:rPr lang="en-CA" sz="1400" dirty="0" err="1">
                <a:solidFill>
                  <a:prstClr val="black"/>
                </a:solidFill>
                <a:latin typeface="Symbol" panose="05050102010706020507" pitchFamily="18" charset="2"/>
              </a:rPr>
              <a:t>D</a:t>
            </a:r>
            <a:r>
              <a:rPr lang="en-CA" sz="1400" dirty="0" err="1">
                <a:solidFill>
                  <a:prstClr val="black"/>
                </a:solidFill>
              </a:rPr>
              <a:t>BO</a:t>
            </a:r>
            <a:r>
              <a:rPr lang="en-CA" sz="1400" baseline="-25000" dirty="0" err="1">
                <a:solidFill>
                  <a:prstClr val="black"/>
                </a:solidFill>
              </a:rPr>
              <a:t>LTE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/3</a:t>
            </a:r>
          </a:p>
        </p:txBody>
      </p:sp>
      <p:cxnSp>
        <p:nvCxnSpPr>
          <p:cNvPr id="169" name="Elbow Connector 168"/>
          <p:cNvCxnSpPr>
            <a:stCxn id="141" idx="1"/>
            <a:endCxn id="168" idx="0"/>
          </p:cNvCxnSpPr>
          <p:nvPr/>
        </p:nvCxnSpPr>
        <p:spPr>
          <a:xfrm rot="10800000" flipV="1">
            <a:off x="3255384" y="3317141"/>
            <a:ext cx="2677198" cy="406170"/>
          </a:xfrm>
          <a:prstGeom prst="bentConnector2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179"/>
          <p:cNvSpPr/>
          <p:nvPr/>
        </p:nvSpPr>
        <p:spPr>
          <a:xfrm>
            <a:off x="4034573" y="4573616"/>
            <a:ext cx="2172514" cy="2650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max_NRampr</a:t>
            </a:r>
            <a:r>
              <a:rPr lang="en-CA" sz="1400" dirty="0">
                <a:solidFill>
                  <a:prstClr val="black"/>
                </a:solidFill>
              </a:rPr>
              <a:t>=P</a:t>
            </a:r>
            <a:r>
              <a:rPr lang="en-CA" sz="1400" baseline="-25000" dirty="0">
                <a:solidFill>
                  <a:prstClr val="black"/>
                </a:solidFill>
              </a:rPr>
              <a:t>CMAX_NR</a:t>
            </a:r>
            <a:r>
              <a:rPr lang="en-CA" sz="1400" dirty="0">
                <a:solidFill>
                  <a:prstClr val="black"/>
                </a:solidFill>
              </a:rPr>
              <a:t>-BO</a:t>
            </a:r>
            <a:r>
              <a:rPr lang="en-CA" sz="1400" baseline="-25000" dirty="0">
                <a:solidFill>
                  <a:prstClr val="black"/>
                </a:solidFill>
              </a:rPr>
              <a:t>NR</a:t>
            </a:r>
          </a:p>
        </p:txBody>
      </p:sp>
      <p:cxnSp>
        <p:nvCxnSpPr>
          <p:cNvPr id="181" name="Elbow Connector 180"/>
          <p:cNvCxnSpPr>
            <a:stCxn id="168" idx="2"/>
            <a:endCxn id="180" idx="0"/>
          </p:cNvCxnSpPr>
          <p:nvPr/>
        </p:nvCxnSpPr>
        <p:spPr>
          <a:xfrm rot="16200000" flipH="1">
            <a:off x="3982033" y="3434818"/>
            <a:ext cx="412148" cy="1865446"/>
          </a:xfrm>
          <a:prstGeom prst="bentConnector3">
            <a:avLst>
              <a:gd name="adj1" fmla="val 4075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Elbow Connector 183"/>
          <p:cNvCxnSpPr>
            <a:stCxn id="150" idx="2"/>
            <a:endCxn id="180" idx="0"/>
          </p:cNvCxnSpPr>
          <p:nvPr/>
        </p:nvCxnSpPr>
        <p:spPr>
          <a:xfrm rot="5400000">
            <a:off x="5333870" y="3948755"/>
            <a:ext cx="411820" cy="837900"/>
          </a:xfrm>
          <a:prstGeom prst="bentConnector3">
            <a:avLst>
              <a:gd name="adj1" fmla="val 40748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5031731" y="4286251"/>
            <a:ext cx="761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b="1" i="1" dirty="0">
                <a:solidFill>
                  <a:prstClr val="black"/>
                </a:solidFill>
              </a:rPr>
              <a:t>BO</a:t>
            </a:r>
            <a:r>
              <a:rPr lang="en-CA" sz="1400" b="1" i="1" baseline="-25000" dirty="0">
                <a:solidFill>
                  <a:prstClr val="black"/>
                </a:solidFill>
              </a:rPr>
              <a:t>NR</a:t>
            </a:r>
            <a:endParaRPr lang="en-US" sz="1400" b="1" i="1" baseline="-25000" dirty="0">
              <a:solidFill>
                <a:prstClr val="black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7836021" y="3342404"/>
            <a:ext cx="2741402" cy="38579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max_NR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= Min(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max_NRscal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,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max_NRampr</a:t>
            </a:r>
            <a:r>
              <a:rPr lang="en-CA" sz="1400" dirty="0">
                <a:solidFill>
                  <a:prstClr val="black"/>
                </a:solidFill>
              </a:rPr>
              <a:t>)</a:t>
            </a:r>
            <a:endParaRPr lang="en-US" sz="1400" dirty="0">
              <a:solidFill>
                <a:prstClr val="black"/>
              </a:solidFill>
            </a:endParaRPr>
          </a:p>
        </p:txBody>
      </p:sp>
      <p:cxnSp>
        <p:nvCxnSpPr>
          <p:cNvPr id="218" name="Elbow Connector 217"/>
          <p:cNvCxnSpPr>
            <a:stCxn id="180" idx="3"/>
            <a:endCxn id="217" idx="1"/>
          </p:cNvCxnSpPr>
          <p:nvPr/>
        </p:nvCxnSpPr>
        <p:spPr>
          <a:xfrm flipV="1">
            <a:off x="6207087" y="3535302"/>
            <a:ext cx="1628934" cy="1170856"/>
          </a:xfrm>
          <a:prstGeom prst="bentConnector3">
            <a:avLst>
              <a:gd name="adj1" fmla="val 82278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Box 227"/>
          <p:cNvSpPr txBox="1"/>
          <p:nvPr/>
        </p:nvSpPr>
        <p:spPr>
          <a:xfrm rot="16200000">
            <a:off x="537887" y="3385955"/>
            <a:ext cx="2438360" cy="307777"/>
          </a:xfrm>
          <a:prstGeom prst="rect">
            <a:avLst/>
          </a:prstGeom>
          <a:solidFill>
            <a:srgbClr val="DBEEF4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400" b="1" dirty="0">
                <a:solidFill>
                  <a:srgbClr val="0070C0"/>
                </a:solidFill>
              </a:rPr>
              <a:t>NR AMPR &amp; NR power sharing</a:t>
            </a:r>
            <a:endParaRPr lang="en-US" sz="1400" b="1" dirty="0">
              <a:solidFill>
                <a:srgbClr val="0070C0"/>
              </a:solidFill>
            </a:endParaRPr>
          </a:p>
        </p:txBody>
      </p:sp>
      <p:cxnSp>
        <p:nvCxnSpPr>
          <p:cNvPr id="229" name="Elbow Connector 228"/>
          <p:cNvCxnSpPr>
            <a:stCxn id="93" idx="2"/>
            <a:endCxn id="217" idx="0"/>
          </p:cNvCxnSpPr>
          <p:nvPr/>
        </p:nvCxnSpPr>
        <p:spPr>
          <a:xfrm rot="5400000">
            <a:off x="9075597" y="3208504"/>
            <a:ext cx="265024" cy="2774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Box 237"/>
          <p:cNvSpPr txBox="1"/>
          <p:nvPr/>
        </p:nvSpPr>
        <p:spPr>
          <a:xfrm>
            <a:off x="10088824" y="4196715"/>
            <a:ext cx="637093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i="1" dirty="0" err="1">
                <a:solidFill>
                  <a:prstClr val="black"/>
                </a:solidFill>
              </a:rPr>
              <a:t>P</a:t>
            </a:r>
            <a:r>
              <a:rPr lang="en-CA" sz="1400" b="1" i="1" baseline="-25000" dirty="0" err="1">
                <a:solidFill>
                  <a:prstClr val="black"/>
                </a:solidFill>
              </a:rPr>
              <a:t>NRreq</a:t>
            </a:r>
            <a:endParaRPr lang="en-CA" sz="1400" b="1" i="1" baseline="-25000" dirty="0">
              <a:solidFill>
                <a:prstClr val="black"/>
              </a:solidFill>
            </a:endParaRPr>
          </a:p>
          <a:p>
            <a:r>
              <a:rPr lang="en-CA" sz="1400" b="1" i="1" baseline="-25000" dirty="0">
                <a:solidFill>
                  <a:prstClr val="black"/>
                </a:solidFill>
              </a:rPr>
              <a:t>(NR TPC)</a:t>
            </a:r>
            <a:endParaRPr lang="en-US" sz="1400" b="1" i="1" baseline="-25000" dirty="0">
              <a:solidFill>
                <a:prstClr val="black"/>
              </a:solidFill>
            </a:endParaRPr>
          </a:p>
        </p:txBody>
      </p:sp>
      <p:sp>
        <p:nvSpPr>
          <p:cNvPr id="239" name="Flowchart: Decision 238"/>
          <p:cNvSpPr/>
          <p:nvPr/>
        </p:nvSpPr>
        <p:spPr>
          <a:xfrm>
            <a:off x="7856320" y="4046893"/>
            <a:ext cx="1732688" cy="75083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prstClr val="black"/>
              </a:solidFill>
            </a:endParaRPr>
          </a:p>
        </p:txBody>
      </p:sp>
      <p:cxnSp>
        <p:nvCxnSpPr>
          <p:cNvPr id="243" name="Elbow Connector 242"/>
          <p:cNvCxnSpPr>
            <a:stCxn id="217" idx="2"/>
            <a:endCxn id="239" idx="0"/>
          </p:cNvCxnSpPr>
          <p:nvPr/>
        </p:nvCxnSpPr>
        <p:spPr>
          <a:xfrm rot="5400000">
            <a:off x="8805348" y="3645517"/>
            <a:ext cx="318693" cy="484058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Arrow Connector 246"/>
          <p:cNvCxnSpPr>
            <a:stCxn id="238" idx="1"/>
            <a:endCxn id="239" idx="3"/>
          </p:cNvCxnSpPr>
          <p:nvPr/>
        </p:nvCxnSpPr>
        <p:spPr>
          <a:xfrm flipH="1" flipV="1">
            <a:off x="9589009" y="4422312"/>
            <a:ext cx="499815" cy="106"/>
          </a:xfrm>
          <a:prstGeom prst="straightConnector1">
            <a:avLst/>
          </a:prstGeom>
          <a:ln w="28575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Box 250"/>
          <p:cNvSpPr txBox="1"/>
          <p:nvPr/>
        </p:nvSpPr>
        <p:spPr>
          <a:xfrm>
            <a:off x="7640419" y="4062087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prstClr val="black"/>
                </a:solidFill>
              </a:rPr>
              <a:t>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8770924" y="470532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prstClr val="black"/>
                </a:solidFill>
              </a:rPr>
              <a:t>Y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77" name="Elbow Connector 276"/>
          <p:cNvCxnSpPr>
            <a:stCxn id="239" idx="1"/>
            <a:endCxn id="281" idx="3"/>
          </p:cNvCxnSpPr>
          <p:nvPr/>
        </p:nvCxnSpPr>
        <p:spPr>
          <a:xfrm rot="10800000" flipV="1">
            <a:off x="5297737" y="4422312"/>
            <a:ext cx="2558585" cy="676916"/>
          </a:xfrm>
          <a:prstGeom prst="bentConnector3">
            <a:avLst>
              <a:gd name="adj1" fmla="val 2647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Rectangle 280"/>
          <p:cNvSpPr/>
          <p:nvPr/>
        </p:nvSpPr>
        <p:spPr>
          <a:xfrm>
            <a:off x="4064001" y="4963516"/>
            <a:ext cx="1233734" cy="2714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NR_act</a:t>
            </a:r>
            <a:r>
              <a:rPr lang="en-CA" sz="1400" dirty="0">
                <a:solidFill>
                  <a:prstClr val="black"/>
                </a:solidFill>
              </a:rPr>
              <a:t>=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NR_req</a:t>
            </a:r>
            <a:endParaRPr lang="en-US" sz="1400" baseline="-25000" dirty="0">
              <a:solidFill>
                <a:prstClr val="black"/>
              </a:solidFill>
            </a:endParaRPr>
          </a:p>
        </p:txBody>
      </p:sp>
      <p:sp>
        <p:nvSpPr>
          <p:cNvPr id="295" name="Oval 294"/>
          <p:cNvSpPr/>
          <p:nvPr/>
        </p:nvSpPr>
        <p:spPr>
          <a:xfrm>
            <a:off x="2456026" y="5724526"/>
            <a:ext cx="1125375" cy="6409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prstClr val="black"/>
                </a:solidFill>
              </a:rPr>
              <a:t>Drop NR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301" name="Elbow Connector 300"/>
          <p:cNvCxnSpPr>
            <a:stCxn id="239" idx="2"/>
            <a:endCxn id="295" idx="6"/>
          </p:cNvCxnSpPr>
          <p:nvPr/>
        </p:nvCxnSpPr>
        <p:spPr>
          <a:xfrm rot="5400000">
            <a:off x="5528403" y="2850728"/>
            <a:ext cx="1247258" cy="5141264"/>
          </a:xfrm>
          <a:prstGeom prst="bentConnector2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Elbow Connector 313"/>
          <p:cNvCxnSpPr>
            <a:stCxn id="17" idx="1"/>
            <a:endCxn id="15" idx="0"/>
          </p:cNvCxnSpPr>
          <p:nvPr/>
        </p:nvCxnSpPr>
        <p:spPr>
          <a:xfrm rot="10800000" flipV="1">
            <a:off x="5783430" y="964843"/>
            <a:ext cx="4148261" cy="134963"/>
          </a:xfrm>
          <a:prstGeom prst="bentConnector2">
            <a:avLst/>
          </a:prstGeom>
          <a:ln w="28575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Elbow Connector 326"/>
          <p:cNvCxnSpPr>
            <a:stCxn id="6" idx="3"/>
            <a:endCxn id="7" idx="1"/>
          </p:cNvCxnSpPr>
          <p:nvPr/>
        </p:nvCxnSpPr>
        <p:spPr>
          <a:xfrm>
            <a:off x="2799082" y="1487552"/>
            <a:ext cx="203901" cy="5656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Elbow Connector 331"/>
          <p:cNvCxnSpPr>
            <a:stCxn id="7" idx="3"/>
            <a:endCxn id="15" idx="1"/>
          </p:cNvCxnSpPr>
          <p:nvPr/>
        </p:nvCxnSpPr>
        <p:spPr>
          <a:xfrm flipV="1">
            <a:off x="4652272" y="1492714"/>
            <a:ext cx="513784" cy="49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" name="Oval 337"/>
          <p:cNvSpPr/>
          <p:nvPr/>
        </p:nvSpPr>
        <p:spPr>
          <a:xfrm>
            <a:off x="2456025" y="4967755"/>
            <a:ext cx="1103618" cy="6929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prstClr val="black"/>
                </a:solidFill>
              </a:rPr>
              <a:t>Apply </a:t>
            </a:r>
            <a:r>
              <a:rPr lang="en-CA" dirty="0" err="1">
                <a:solidFill>
                  <a:prstClr val="black"/>
                </a:solidFill>
              </a:rPr>
              <a:t>P</a:t>
            </a:r>
            <a:r>
              <a:rPr lang="en-CA" baseline="-25000" dirty="0" err="1">
                <a:solidFill>
                  <a:prstClr val="black"/>
                </a:solidFill>
              </a:rPr>
              <a:t>NRact</a:t>
            </a:r>
            <a:endParaRPr lang="en-US" baseline="-25000" dirty="0">
              <a:solidFill>
                <a:prstClr val="black"/>
              </a:solidFill>
            </a:endParaRPr>
          </a:p>
        </p:txBody>
      </p:sp>
      <p:cxnSp>
        <p:nvCxnSpPr>
          <p:cNvPr id="340" name="Elbow Connector 339"/>
          <p:cNvCxnSpPr>
            <a:stCxn id="281" idx="1"/>
            <a:endCxn id="338" idx="6"/>
          </p:cNvCxnSpPr>
          <p:nvPr/>
        </p:nvCxnSpPr>
        <p:spPr>
          <a:xfrm rot="10800000" flipV="1">
            <a:off x="3559643" y="5099228"/>
            <a:ext cx="504358" cy="215014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TextBox 347"/>
          <p:cNvSpPr txBox="1"/>
          <p:nvPr/>
        </p:nvSpPr>
        <p:spPr>
          <a:xfrm rot="16200000">
            <a:off x="990419" y="5445045"/>
            <a:ext cx="1527341" cy="307777"/>
          </a:xfrm>
          <a:prstGeom prst="rect">
            <a:avLst/>
          </a:prstGeom>
          <a:solidFill>
            <a:srgbClr val="E6E0EC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7030A0"/>
                </a:solidFill>
              </a:rPr>
              <a:t>NR PC </a:t>
            </a:r>
            <a:r>
              <a:rPr lang="en-CA" sz="1400" dirty="0" err="1">
                <a:solidFill>
                  <a:srgbClr val="7030A0"/>
                </a:solidFill>
              </a:rPr>
              <a:t>X</a:t>
            </a:r>
            <a:r>
              <a:rPr lang="en-CA" sz="1400" baseline="-25000" dirty="0" err="1">
                <a:solidFill>
                  <a:srgbClr val="7030A0"/>
                </a:solidFill>
              </a:rPr>
              <a:t>term</a:t>
            </a:r>
            <a:r>
              <a:rPr lang="en-CA" sz="1400" dirty="0">
                <a:solidFill>
                  <a:srgbClr val="7030A0"/>
                </a:solidFill>
              </a:rPr>
              <a:t> scaling</a:t>
            </a:r>
            <a:endParaRPr lang="en-US" sz="1400" dirty="0">
              <a:solidFill>
                <a:srgbClr val="7030A0"/>
              </a:solidFill>
            </a:endParaRPr>
          </a:p>
        </p:txBody>
      </p:sp>
      <p:sp>
        <p:nvSpPr>
          <p:cNvPr id="349" name="TextBox 348"/>
          <p:cNvSpPr txBox="1"/>
          <p:nvPr/>
        </p:nvSpPr>
        <p:spPr>
          <a:xfrm>
            <a:off x="1828800" y="6427114"/>
            <a:ext cx="47035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b="1" dirty="0">
                <a:solidFill>
                  <a:srgbClr val="FF0000"/>
                </a:solidFill>
              </a:rPr>
              <a:t>*</a:t>
            </a:r>
            <a:r>
              <a:rPr lang="en-CA" sz="1100" dirty="0">
                <a:solidFill>
                  <a:prstClr val="black"/>
                </a:solidFill>
              </a:rPr>
              <a:t>   Note that UE has its own AMPR equation that is better or equal to 36.101 </a:t>
            </a:r>
          </a:p>
          <a:p>
            <a:r>
              <a:rPr lang="en-CA" sz="1100" b="1" dirty="0">
                <a:solidFill>
                  <a:srgbClr val="FF0000"/>
                </a:solidFill>
              </a:rPr>
              <a:t>** </a:t>
            </a:r>
            <a:r>
              <a:rPr lang="en-CA" sz="1100" dirty="0">
                <a:solidFill>
                  <a:prstClr val="black"/>
                </a:solidFill>
              </a:rPr>
              <a:t>Note that UE has its own AMPR equation that is better or equal to 38.101-3 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355" name="TextBox 354"/>
          <p:cNvSpPr txBox="1"/>
          <p:nvPr/>
        </p:nvSpPr>
        <p:spPr>
          <a:xfrm>
            <a:off x="6776415" y="6504035"/>
            <a:ext cx="382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!!! Equations in italic uses linear power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330630" y="2290942"/>
            <a:ext cx="1324465" cy="276999"/>
          </a:xfrm>
          <a:prstGeom prst="rect">
            <a:avLst/>
          </a:prstGeom>
          <a:solidFill>
            <a:srgbClr val="DBEEF4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CA" sz="1200" b="1" dirty="0">
                <a:solidFill>
                  <a:srgbClr val="00B0F0"/>
                </a:solidFill>
              </a:rPr>
              <a:t>NR power sharing</a:t>
            </a:r>
            <a:endParaRPr lang="en-US" sz="1200" b="1" dirty="0">
              <a:solidFill>
                <a:srgbClr val="00B0F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394356" y="1216417"/>
            <a:ext cx="82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LTE_req</a:t>
            </a:r>
            <a:r>
              <a:rPr lang="en-CA" sz="1400" dirty="0">
                <a:solidFill>
                  <a:prstClr val="black"/>
                </a:solidFill>
              </a:rPr>
              <a:t> &gt; </a:t>
            </a:r>
          </a:p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max_LTE</a:t>
            </a:r>
            <a:r>
              <a:rPr lang="en-CA" sz="1400" baseline="-25000" dirty="0">
                <a:solidFill>
                  <a:prstClr val="black"/>
                </a:solidFill>
              </a:rPr>
              <a:t> </a:t>
            </a:r>
            <a:r>
              <a:rPr lang="en-CA" sz="1400" dirty="0">
                <a:solidFill>
                  <a:prstClr val="black"/>
                </a:solidFill>
              </a:rPr>
              <a:t>?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057400" y="4530463"/>
            <a:ext cx="803426" cy="276999"/>
          </a:xfrm>
          <a:prstGeom prst="rect">
            <a:avLst/>
          </a:prstGeom>
          <a:solidFill>
            <a:srgbClr val="C6D9F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CA" sz="1200" b="1" dirty="0">
                <a:solidFill>
                  <a:srgbClr val="00B0F0"/>
                </a:solidFill>
              </a:rPr>
              <a:t>NR AMPR</a:t>
            </a:r>
            <a:endParaRPr lang="en-US" sz="1200" b="1" dirty="0">
              <a:solidFill>
                <a:srgbClr val="00B0F0"/>
              </a:solidFill>
            </a:endParaRPr>
          </a:p>
        </p:txBody>
      </p:sp>
      <p:sp>
        <p:nvSpPr>
          <p:cNvPr id="325" name="Rectangle 324"/>
          <p:cNvSpPr/>
          <p:nvPr/>
        </p:nvSpPr>
        <p:spPr>
          <a:xfrm>
            <a:off x="8034560" y="4239840"/>
            <a:ext cx="13938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NR_req</a:t>
            </a:r>
            <a:r>
              <a:rPr lang="en-CA" sz="1400" dirty="0">
                <a:solidFill>
                  <a:prstClr val="black"/>
                </a:solidFill>
              </a:rPr>
              <a:t> &gt; </a:t>
            </a:r>
            <a:r>
              <a:rPr lang="en-CA" sz="1400" dirty="0" err="1">
                <a:solidFill>
                  <a:prstClr val="black"/>
                </a:solidFill>
              </a:rPr>
              <a:t>P</a:t>
            </a:r>
            <a:r>
              <a:rPr lang="en-CA" sz="1400" baseline="-25000" dirty="0" err="1">
                <a:solidFill>
                  <a:prstClr val="black"/>
                </a:solidFill>
              </a:rPr>
              <a:t>max_NR</a:t>
            </a:r>
            <a:r>
              <a:rPr lang="en-CA" sz="1400" dirty="0">
                <a:solidFill>
                  <a:prstClr val="black"/>
                </a:solidFill>
              </a:rPr>
              <a:t>?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6094922" y="3142560"/>
            <a:ext cx="900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400" dirty="0">
                <a:solidFill>
                  <a:prstClr val="black"/>
                </a:solidFill>
                <a:latin typeface="Symbol" panose="05050102010706020507" pitchFamily="18" charset="2"/>
              </a:rPr>
              <a:t>D</a:t>
            </a:r>
            <a:r>
              <a:rPr lang="en-CA" sz="1400" baseline="-25000" dirty="0">
                <a:solidFill>
                  <a:prstClr val="black"/>
                </a:solidFill>
              </a:rPr>
              <a:t>BOLTE</a:t>
            </a:r>
            <a:r>
              <a:rPr lang="en-CA" sz="1400" dirty="0">
                <a:solidFill>
                  <a:prstClr val="black"/>
                </a:solidFill>
              </a:rPr>
              <a:t>&gt;0? 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6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30162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Numerical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533400"/>
            <a:ext cx="8991600" cy="6248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CA" sz="2000" dirty="0"/>
              <a:t>P</a:t>
            </a:r>
            <a:r>
              <a:rPr lang="en-CA" sz="2000" baseline="-25000" dirty="0"/>
              <a:t>CMAX_LTE </a:t>
            </a:r>
            <a:r>
              <a:rPr lang="en-CA" sz="2000" dirty="0"/>
              <a:t>= P</a:t>
            </a:r>
            <a:r>
              <a:rPr lang="en-CA" sz="2000" baseline="-25000" dirty="0"/>
              <a:t>CMAX_NR </a:t>
            </a:r>
            <a:r>
              <a:rPr lang="en-CA" sz="2000" dirty="0"/>
              <a:t>= P</a:t>
            </a:r>
            <a:r>
              <a:rPr lang="en-CA" sz="2000" baseline="-25000" dirty="0"/>
              <a:t>CMAX_ENDC </a:t>
            </a:r>
            <a:r>
              <a:rPr lang="en-CA" sz="2000" dirty="0"/>
              <a:t>= 26dBm, </a:t>
            </a:r>
            <a:r>
              <a:rPr lang="en-CA" sz="2000" dirty="0" err="1"/>
              <a:t>Xscale</a:t>
            </a:r>
            <a:r>
              <a:rPr lang="en-CA" sz="2000" dirty="0"/>
              <a:t> ignored for sake of simplicity – can be taken into account in subsequent revision of this document.</a:t>
            </a:r>
          </a:p>
          <a:p>
            <a:pPr marL="0" indent="0">
              <a:buNone/>
            </a:pPr>
            <a:r>
              <a:rPr lang="en-CA" sz="2000" dirty="0"/>
              <a:t>LTE A-MPR from LTE UL RB allocation = 5dB,</a:t>
            </a:r>
          </a:p>
          <a:p>
            <a:pPr marL="0" indent="0">
              <a:buNone/>
            </a:pPr>
            <a:r>
              <a:rPr lang="en-CA" sz="1800" dirty="0" err="1"/>
              <a:t>Bo</a:t>
            </a:r>
            <a:r>
              <a:rPr lang="en-CA" sz="1800" baseline="-25000" dirty="0" err="1"/>
              <a:t>eq</a:t>
            </a:r>
            <a:r>
              <a:rPr lang="en-CA" sz="1800" baseline="-25000" dirty="0"/>
              <a:t> </a:t>
            </a:r>
            <a:r>
              <a:rPr lang="en-CA" sz="1800" dirty="0"/>
              <a:t>= 10 dB dominated by IMD3 </a:t>
            </a:r>
            <a:r>
              <a:rPr lang="en-CA" sz="1800" dirty="0"/>
              <a:t>issue (ENDC equal Back-off AMPR from LTE &amp;</a:t>
            </a:r>
            <a:r>
              <a:rPr lang="en-CA" sz="1800" dirty="0"/>
              <a:t> NR </a:t>
            </a:r>
            <a:r>
              <a:rPr lang="en-CA" sz="1800" dirty="0"/>
              <a:t>UL </a:t>
            </a:r>
            <a:r>
              <a:rPr lang="en-CA" sz="1800" dirty="0"/>
              <a:t>allocations)</a:t>
            </a:r>
          </a:p>
          <a:p>
            <a:pPr marL="0" indent="0">
              <a:buNone/>
            </a:pPr>
            <a:endParaRPr lang="en-CA" sz="1800" dirty="0"/>
          </a:p>
          <a:p>
            <a:pPr marL="0" indent="0">
              <a:buNone/>
            </a:pPr>
            <a:r>
              <a:rPr lang="en-CA" sz="1800" b="1" u="sng" dirty="0"/>
              <a:t>Case1 </a:t>
            </a:r>
            <a:r>
              <a:rPr lang="en-CA" sz="1800" b="1" u="sng" dirty="0" err="1"/>
              <a:t>P</a:t>
            </a:r>
            <a:r>
              <a:rPr lang="en-CA" sz="1800" b="1" u="sng" baseline="-25000" dirty="0" err="1"/>
              <a:t>LTE_req</a:t>
            </a:r>
            <a:r>
              <a:rPr lang="en-CA" sz="1800" b="1" u="sng" baseline="-25000" dirty="0"/>
              <a:t> </a:t>
            </a:r>
            <a:r>
              <a:rPr lang="en-CA" sz="1800" b="1" u="sng" dirty="0"/>
              <a:t>= 22 </a:t>
            </a:r>
            <a:r>
              <a:rPr lang="en-CA" sz="1800" b="1" u="sng" dirty="0" err="1"/>
              <a:t>dBm</a:t>
            </a:r>
            <a:r>
              <a:rPr lang="en-CA" sz="1800" b="1" u="sng" dirty="0"/>
              <a:t> (LTE TPC request)</a:t>
            </a:r>
            <a:r>
              <a:rPr lang="en-CA" sz="1800" dirty="0"/>
              <a:t> </a:t>
            </a:r>
          </a:p>
          <a:p>
            <a:r>
              <a:rPr lang="en-CA" sz="1800" b="1" dirty="0" err="1"/>
              <a:t>P</a:t>
            </a:r>
            <a:r>
              <a:rPr lang="en-CA" sz="1800" b="1" baseline="-25000" dirty="0" err="1"/>
              <a:t>max_LTE</a:t>
            </a:r>
            <a:r>
              <a:rPr lang="en-CA" sz="1800" b="1" dirty="0"/>
              <a:t> = 21 </a:t>
            </a:r>
            <a:r>
              <a:rPr lang="en-CA" sz="1800" b="1" dirty="0" err="1"/>
              <a:t>dBm</a:t>
            </a:r>
            <a:r>
              <a:rPr lang="en-CA" sz="1800" b="1" dirty="0"/>
              <a:t> </a:t>
            </a:r>
            <a:r>
              <a:rPr lang="en-CA" sz="1800" b="1" dirty="0"/>
              <a:t> </a:t>
            </a:r>
            <a:r>
              <a:rPr lang="en-CA" sz="1800" dirty="0"/>
              <a:t>		[P</a:t>
            </a:r>
            <a:r>
              <a:rPr lang="en-CA" sz="1800" baseline="-25000" dirty="0"/>
              <a:t>CMAX_LTE </a:t>
            </a:r>
            <a:r>
              <a:rPr lang="en-CA" sz="1800" dirty="0"/>
              <a:t>– (LTE AMPR)]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LTE_req</a:t>
            </a:r>
            <a:r>
              <a:rPr lang="en-CA" sz="1800" dirty="0"/>
              <a:t>= 22dBm </a:t>
            </a:r>
            <a:r>
              <a:rPr lang="en-CA" sz="1800" b="1" dirty="0"/>
              <a:t>&gt;</a:t>
            </a:r>
            <a:r>
              <a:rPr lang="en-CA" sz="1800" dirty="0"/>
              <a:t> </a:t>
            </a:r>
            <a:r>
              <a:rPr lang="en-CA" sz="1800" dirty="0" err="1"/>
              <a:t>P</a:t>
            </a:r>
            <a:r>
              <a:rPr lang="en-CA" sz="1800" baseline="-25000" dirty="0" err="1"/>
              <a:t>max_LTE</a:t>
            </a:r>
            <a:r>
              <a:rPr lang="en-CA" sz="1800" baseline="-25000" dirty="0"/>
              <a:t> </a:t>
            </a:r>
            <a:r>
              <a:rPr lang="en-CA" sz="1800" dirty="0"/>
              <a:t> </a:t>
            </a:r>
            <a:r>
              <a:rPr lang="en-CA" sz="1800" dirty="0"/>
              <a:t>	</a:t>
            </a:r>
            <a:r>
              <a:rPr lang="en-CA" sz="1800" dirty="0">
                <a:sym typeface="Wingdings" panose="05000000000000000000" pitchFamily="2" charset="2"/>
              </a:rPr>
              <a:t></a:t>
            </a:r>
            <a:r>
              <a:rPr lang="en-CA" sz="1800" dirty="0"/>
              <a:t> </a:t>
            </a:r>
            <a:r>
              <a:rPr lang="en-CA" sz="1800" b="1" dirty="0" err="1"/>
              <a:t>P</a:t>
            </a:r>
            <a:r>
              <a:rPr lang="en-CA" sz="1800" b="1" baseline="-25000" dirty="0" err="1"/>
              <a:t>LTE_act</a:t>
            </a:r>
            <a:r>
              <a:rPr lang="en-CA" sz="1800" b="1" baseline="-25000" dirty="0"/>
              <a:t> </a:t>
            </a:r>
            <a:r>
              <a:rPr lang="en-CA" sz="1800" dirty="0"/>
              <a:t>= </a:t>
            </a:r>
            <a:r>
              <a:rPr lang="en-CA" sz="1800" b="1" dirty="0"/>
              <a:t>21dBm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max_NRscal</a:t>
            </a:r>
            <a:r>
              <a:rPr lang="en-CA" sz="1800" baseline="-25000" dirty="0"/>
              <a:t>  </a:t>
            </a:r>
            <a:r>
              <a:rPr lang="en-CA" sz="1800" dirty="0"/>
              <a:t>= 24.3dBm, 	[</a:t>
            </a:r>
            <a:r>
              <a:rPr lang="en-CA" sz="1800" i="1" dirty="0" err="1"/>
              <a:t>P</a:t>
            </a:r>
            <a:r>
              <a:rPr lang="en-CA" sz="1800" i="1" baseline="-25000" dirty="0" err="1"/>
              <a:t>max_NRscal</a:t>
            </a:r>
            <a:r>
              <a:rPr lang="en-CA" sz="1800" i="1" baseline="-25000" dirty="0"/>
              <a:t> </a:t>
            </a:r>
            <a:r>
              <a:rPr lang="en-CA" sz="1800" i="1" baseline="-25000" dirty="0"/>
              <a:t> </a:t>
            </a:r>
            <a:r>
              <a:rPr lang="en-CA" sz="1800" i="1" dirty="0"/>
              <a:t>= </a:t>
            </a:r>
            <a:r>
              <a:rPr lang="en-CA" sz="1800" i="1" dirty="0"/>
              <a:t>P</a:t>
            </a:r>
            <a:r>
              <a:rPr lang="en-CA" sz="1800" i="1" baseline="-25000" dirty="0"/>
              <a:t>CMAX_ENDC </a:t>
            </a:r>
            <a:r>
              <a:rPr lang="en-CA" sz="1800" i="1" dirty="0"/>
              <a:t>– </a:t>
            </a:r>
            <a:r>
              <a:rPr lang="en-CA" sz="1800" i="1" dirty="0" err="1"/>
              <a:t>P</a:t>
            </a:r>
            <a:r>
              <a:rPr lang="en-CA" sz="1800" i="1" baseline="-25000" dirty="0" err="1"/>
              <a:t>LTE_act</a:t>
            </a:r>
            <a:r>
              <a:rPr lang="en-US" sz="1800" i="1" dirty="0"/>
              <a:t>]</a:t>
            </a:r>
            <a:endParaRPr lang="en-CA" sz="1800" dirty="0"/>
          </a:p>
          <a:p>
            <a:r>
              <a:rPr lang="en-CA" sz="1800" dirty="0">
                <a:latin typeface="Symbol" panose="05050102010706020507" pitchFamily="18" charset="2"/>
              </a:rPr>
              <a:t>D</a:t>
            </a:r>
            <a:r>
              <a:rPr lang="en-CA" sz="1800" dirty="0"/>
              <a:t>BO</a:t>
            </a:r>
            <a:r>
              <a:rPr lang="en-CA" sz="1800" baseline="-25000" dirty="0"/>
              <a:t>LTE</a:t>
            </a:r>
            <a:r>
              <a:rPr lang="en-CA" sz="1800" dirty="0"/>
              <a:t>=10 - (26 - 21) = </a:t>
            </a:r>
            <a:r>
              <a:rPr lang="en-CA" sz="1800" dirty="0">
                <a:solidFill>
                  <a:srgbClr val="00B0F0"/>
                </a:solidFill>
              </a:rPr>
              <a:t>5 dB</a:t>
            </a:r>
            <a:r>
              <a:rPr lang="en-CA" sz="1800" dirty="0"/>
              <a:t> 	[</a:t>
            </a:r>
            <a:r>
              <a:rPr lang="en-CA" sz="1800" dirty="0">
                <a:latin typeface="Symbol" panose="05050102010706020507" pitchFamily="18" charset="2"/>
              </a:rPr>
              <a:t>D</a:t>
            </a:r>
            <a:r>
              <a:rPr lang="en-CA" sz="1800" dirty="0"/>
              <a:t>BO</a:t>
            </a:r>
            <a:r>
              <a:rPr lang="en-CA" sz="1800" baseline="-25000" dirty="0"/>
              <a:t>LTE</a:t>
            </a:r>
            <a:r>
              <a:rPr lang="en-CA" sz="1800" dirty="0"/>
              <a:t>= </a:t>
            </a:r>
            <a:r>
              <a:rPr lang="en-CA" sz="1800" dirty="0" err="1"/>
              <a:t>BO</a:t>
            </a:r>
            <a:r>
              <a:rPr lang="en-CA" sz="1800" baseline="-25000" dirty="0" err="1"/>
              <a:t>eq</a:t>
            </a:r>
            <a:r>
              <a:rPr lang="en-CA" sz="1800" dirty="0"/>
              <a:t> </a:t>
            </a:r>
            <a:r>
              <a:rPr lang="en-CA" sz="1800" dirty="0"/>
              <a:t>- (</a:t>
            </a:r>
            <a:r>
              <a:rPr lang="en-CA" sz="1800" dirty="0" err="1"/>
              <a:t>P</a:t>
            </a:r>
            <a:r>
              <a:rPr lang="en-CA" sz="1800" baseline="-25000" dirty="0" err="1"/>
              <a:t>max_LTE</a:t>
            </a:r>
            <a:r>
              <a:rPr lang="en-CA" sz="1800" baseline="-25000" dirty="0"/>
              <a:t> </a:t>
            </a:r>
            <a:r>
              <a:rPr lang="en-CA" sz="1800" dirty="0"/>
              <a:t>-  </a:t>
            </a:r>
            <a:r>
              <a:rPr lang="en-CA" sz="1800" dirty="0" err="1"/>
              <a:t>P</a:t>
            </a:r>
            <a:r>
              <a:rPr lang="en-CA" sz="1800" baseline="-25000" dirty="0" err="1"/>
              <a:t>LTE_act</a:t>
            </a:r>
            <a:r>
              <a:rPr lang="en-CA" sz="1800" dirty="0"/>
              <a:t>)]</a:t>
            </a:r>
          </a:p>
          <a:p>
            <a:r>
              <a:rPr lang="en-CA" sz="1800" dirty="0"/>
              <a:t>For IMD3 compensation NR AMPR needs 5dB more </a:t>
            </a:r>
            <a:r>
              <a:rPr lang="en-CA" sz="1800" dirty="0">
                <a:sym typeface="Wingdings" panose="05000000000000000000" pitchFamily="2" charset="2"/>
              </a:rPr>
              <a:t></a:t>
            </a:r>
            <a:r>
              <a:rPr lang="en-CA" sz="1800" dirty="0"/>
              <a:t> </a:t>
            </a:r>
          </a:p>
          <a:p>
            <a:pPr lvl="1"/>
            <a:r>
              <a:rPr lang="en-CA" sz="1700" dirty="0"/>
              <a:t>BO</a:t>
            </a:r>
            <a:r>
              <a:rPr lang="en-CA" sz="1700" baseline="-25000" dirty="0"/>
              <a:t>NR </a:t>
            </a:r>
            <a:r>
              <a:rPr lang="en-CA" sz="1700" dirty="0"/>
              <a:t>= 15 dB 		[</a:t>
            </a:r>
            <a:r>
              <a:rPr lang="en-CA" sz="1800" dirty="0"/>
              <a:t>BO</a:t>
            </a:r>
            <a:r>
              <a:rPr lang="en-CA" sz="1800" baseline="-25000" dirty="0"/>
              <a:t>NR</a:t>
            </a:r>
            <a:r>
              <a:rPr lang="en-CA" sz="1800" dirty="0"/>
              <a:t>=</a:t>
            </a:r>
            <a:r>
              <a:rPr lang="en-CA" sz="1800" dirty="0" err="1"/>
              <a:t>BO</a:t>
            </a:r>
            <a:r>
              <a:rPr lang="en-CA" sz="1800" baseline="-25000" dirty="0" err="1"/>
              <a:t>eq</a:t>
            </a:r>
            <a:r>
              <a:rPr lang="en-CA" sz="1800" dirty="0" err="1"/>
              <a:t>+</a:t>
            </a:r>
            <a:r>
              <a:rPr lang="en-CA" sz="1800" dirty="0" err="1">
                <a:latin typeface="Symbol" panose="05050102010706020507" pitchFamily="18" charset="2"/>
              </a:rPr>
              <a:t>D</a:t>
            </a:r>
            <a:r>
              <a:rPr lang="en-CA" sz="1800" dirty="0" err="1"/>
              <a:t>BO</a:t>
            </a:r>
            <a:r>
              <a:rPr lang="en-CA" sz="1800" baseline="-25000" dirty="0" err="1"/>
              <a:t>LTE</a:t>
            </a:r>
            <a:r>
              <a:rPr lang="en-CA" sz="1800" dirty="0"/>
              <a:t>]  for IMD3 and </a:t>
            </a:r>
            <a:r>
              <a:rPr lang="en-CA" sz="1800" dirty="0">
                <a:latin typeface="Symbol" panose="05050102010706020507" pitchFamily="18" charset="2"/>
              </a:rPr>
              <a:t>D</a:t>
            </a:r>
            <a:r>
              <a:rPr lang="en-CA" sz="1800" baseline="-25000" dirty="0"/>
              <a:t>BOLTE </a:t>
            </a:r>
            <a:r>
              <a:rPr lang="en-CA" sz="1800" dirty="0"/>
              <a:t>&gt; 0.</a:t>
            </a:r>
            <a:endParaRPr lang="en-CA" sz="1700" dirty="0"/>
          </a:p>
          <a:p>
            <a:pPr lvl="1"/>
            <a:r>
              <a:rPr lang="en-CA" sz="1700" dirty="0" err="1"/>
              <a:t>P</a:t>
            </a:r>
            <a:r>
              <a:rPr lang="en-CA" sz="1700" baseline="-25000" dirty="0" err="1"/>
              <a:t>max_NRampr</a:t>
            </a:r>
            <a:r>
              <a:rPr lang="en-CA" sz="1700" dirty="0"/>
              <a:t>= 11 </a:t>
            </a:r>
            <a:r>
              <a:rPr lang="en-CA" sz="1700" dirty="0" err="1"/>
              <a:t>dBm</a:t>
            </a:r>
            <a:r>
              <a:rPr lang="en-CA" sz="1700" dirty="0"/>
              <a:t>	[</a:t>
            </a:r>
            <a:r>
              <a:rPr lang="en-CA" sz="1800" dirty="0" err="1"/>
              <a:t>P</a:t>
            </a:r>
            <a:r>
              <a:rPr lang="en-CA" sz="1800" baseline="-25000" dirty="0" err="1"/>
              <a:t>max_Nrampr</a:t>
            </a:r>
            <a:r>
              <a:rPr lang="en-CA" sz="1800" baseline="-25000" dirty="0"/>
              <a:t> </a:t>
            </a:r>
            <a:r>
              <a:rPr lang="en-CA" sz="1800" dirty="0"/>
              <a:t>= P</a:t>
            </a:r>
            <a:r>
              <a:rPr lang="en-CA" sz="1800" baseline="-25000" dirty="0"/>
              <a:t>CMAX_NR </a:t>
            </a:r>
            <a:r>
              <a:rPr lang="en-CA" sz="1800" dirty="0"/>
              <a:t>- BO</a:t>
            </a:r>
            <a:r>
              <a:rPr lang="en-CA" sz="1800" baseline="-25000" dirty="0"/>
              <a:t>NR</a:t>
            </a:r>
            <a:r>
              <a:rPr lang="en-CA" sz="1800" dirty="0"/>
              <a:t>]</a:t>
            </a:r>
            <a:endParaRPr lang="en-CA" sz="1700" dirty="0"/>
          </a:p>
          <a:p>
            <a:pPr lvl="1"/>
            <a:r>
              <a:rPr lang="en-CA" sz="1700" b="1" dirty="0" err="1"/>
              <a:t>P</a:t>
            </a:r>
            <a:r>
              <a:rPr lang="en-CA" sz="1700" b="1" baseline="-25000" dirty="0" err="1"/>
              <a:t>max_NR</a:t>
            </a:r>
            <a:r>
              <a:rPr lang="en-CA" sz="1700" b="1" baseline="-25000" dirty="0"/>
              <a:t> </a:t>
            </a:r>
            <a:r>
              <a:rPr lang="en-CA" sz="1700" b="1" dirty="0"/>
              <a:t>= 11 </a:t>
            </a:r>
            <a:r>
              <a:rPr lang="en-CA" sz="1700" b="1" dirty="0" err="1"/>
              <a:t>dBm</a:t>
            </a:r>
            <a:r>
              <a:rPr lang="en-CA" sz="1700" b="1" dirty="0"/>
              <a:t>	</a:t>
            </a:r>
            <a:r>
              <a:rPr lang="en-CA" sz="1700" dirty="0"/>
              <a:t>[</a:t>
            </a:r>
            <a:r>
              <a:rPr lang="en-CA" sz="1800" dirty="0" err="1"/>
              <a:t>P</a:t>
            </a:r>
            <a:r>
              <a:rPr lang="en-CA" sz="1800" baseline="-25000" dirty="0" err="1"/>
              <a:t>max_NR</a:t>
            </a:r>
            <a:r>
              <a:rPr lang="en-CA" sz="1800" baseline="-25000" dirty="0"/>
              <a:t> </a:t>
            </a:r>
            <a:r>
              <a:rPr lang="en-CA" sz="1800" dirty="0"/>
              <a:t>= </a:t>
            </a:r>
            <a:r>
              <a:rPr lang="en-CA" sz="1800" dirty="0"/>
              <a:t>Min (</a:t>
            </a:r>
            <a:r>
              <a:rPr lang="en-CA" sz="1800" dirty="0" err="1"/>
              <a:t>P</a:t>
            </a:r>
            <a:r>
              <a:rPr lang="en-CA" sz="1800" baseline="-25000" dirty="0" err="1"/>
              <a:t>max_NRscal</a:t>
            </a:r>
            <a:r>
              <a:rPr lang="en-CA" sz="1800" baseline="-25000" dirty="0"/>
              <a:t> </a:t>
            </a:r>
            <a:r>
              <a:rPr lang="en-CA" sz="1800" dirty="0"/>
              <a:t>,</a:t>
            </a:r>
            <a:r>
              <a:rPr lang="en-CA" sz="1800" dirty="0" err="1"/>
              <a:t>P</a:t>
            </a:r>
            <a:r>
              <a:rPr lang="en-CA" sz="1800" baseline="-25000" dirty="0" err="1"/>
              <a:t>max_NRampr</a:t>
            </a:r>
            <a:r>
              <a:rPr lang="en-CA" sz="1800" dirty="0"/>
              <a:t>)</a:t>
            </a:r>
            <a:r>
              <a:rPr lang="en-US" sz="1800" dirty="0"/>
              <a:t>]</a:t>
            </a:r>
            <a:endParaRPr lang="en-CA" sz="1700" b="1" dirty="0"/>
          </a:p>
          <a:p>
            <a:pPr marL="400050" lvl="1" indent="0">
              <a:buNone/>
            </a:pPr>
            <a:r>
              <a:rPr lang="en-CA" sz="1500" dirty="0"/>
              <a:t>Case1b: </a:t>
            </a:r>
            <a:r>
              <a:rPr lang="en-CA" sz="1500" dirty="0" err="1"/>
              <a:t>P</a:t>
            </a:r>
            <a:r>
              <a:rPr lang="en-CA" sz="1500" baseline="-25000" dirty="0" err="1"/>
              <a:t>NR_req</a:t>
            </a:r>
            <a:r>
              <a:rPr lang="en-CA" sz="1500" baseline="-25000" dirty="0"/>
              <a:t> </a:t>
            </a:r>
            <a:r>
              <a:rPr lang="en-CA" sz="1500" dirty="0"/>
              <a:t>= 5 </a:t>
            </a:r>
            <a:r>
              <a:rPr lang="en-CA" sz="1500" dirty="0" err="1"/>
              <a:t>dBm</a:t>
            </a:r>
            <a:r>
              <a:rPr lang="en-CA" sz="1500" dirty="0"/>
              <a:t>   &lt; </a:t>
            </a:r>
            <a:r>
              <a:rPr lang="en-CA" sz="1500" b="1" dirty="0" err="1"/>
              <a:t>P</a:t>
            </a:r>
            <a:r>
              <a:rPr lang="en-CA" sz="1500" b="1" baseline="-25000" dirty="0" err="1"/>
              <a:t>max_NR</a:t>
            </a:r>
            <a:r>
              <a:rPr lang="en-CA" sz="1500" b="1" baseline="-25000" dirty="0"/>
              <a:t>					                </a:t>
            </a:r>
            <a:r>
              <a:rPr lang="en-CA" sz="1500" b="1" dirty="0">
                <a:sym typeface="Wingdings" panose="05000000000000000000" pitchFamily="2" charset="2"/>
              </a:rPr>
              <a:t> </a:t>
            </a:r>
            <a:r>
              <a:rPr lang="en-CA" sz="1500" b="1" dirty="0" err="1">
                <a:solidFill>
                  <a:srgbClr val="00B050"/>
                </a:solidFill>
              </a:rPr>
              <a:t>P</a:t>
            </a:r>
            <a:r>
              <a:rPr lang="en-CA" sz="1500" b="1" baseline="-25000" dirty="0" err="1">
                <a:solidFill>
                  <a:srgbClr val="00B050"/>
                </a:solidFill>
              </a:rPr>
              <a:t>NRact</a:t>
            </a:r>
            <a:r>
              <a:rPr lang="en-CA" sz="1500" b="1" baseline="-25000" dirty="0">
                <a:solidFill>
                  <a:srgbClr val="00B050"/>
                </a:solidFill>
              </a:rPr>
              <a:t> </a:t>
            </a:r>
            <a:r>
              <a:rPr lang="en-CA" sz="1500" b="1" dirty="0">
                <a:solidFill>
                  <a:srgbClr val="00B050"/>
                </a:solidFill>
              </a:rPr>
              <a:t>= 5dBm is applied</a:t>
            </a:r>
          </a:p>
          <a:p>
            <a:pPr marL="400050" lvl="1" indent="0">
              <a:buNone/>
            </a:pPr>
            <a:r>
              <a:rPr lang="en-CA" sz="1500" dirty="0"/>
              <a:t>Case1c: </a:t>
            </a:r>
            <a:r>
              <a:rPr lang="en-CA" sz="1500" dirty="0" err="1"/>
              <a:t>P</a:t>
            </a:r>
            <a:r>
              <a:rPr lang="en-CA" sz="1500" baseline="-25000" dirty="0" err="1"/>
              <a:t>NRr_eq</a:t>
            </a:r>
            <a:r>
              <a:rPr lang="en-CA" sz="1500" baseline="-25000" dirty="0"/>
              <a:t> </a:t>
            </a:r>
            <a:r>
              <a:rPr lang="en-CA" sz="1500" dirty="0"/>
              <a:t>= 16 </a:t>
            </a:r>
            <a:r>
              <a:rPr lang="en-CA" sz="1500" dirty="0" err="1"/>
              <a:t>dBm</a:t>
            </a:r>
            <a:r>
              <a:rPr lang="en-CA" sz="1500" dirty="0"/>
              <a:t> </a:t>
            </a:r>
            <a:r>
              <a:rPr lang="en-CA" sz="1500" dirty="0"/>
              <a:t>&gt; </a:t>
            </a:r>
            <a:r>
              <a:rPr lang="en-CA" sz="1500" b="1" dirty="0" err="1"/>
              <a:t>P</a:t>
            </a:r>
            <a:r>
              <a:rPr lang="en-CA" sz="1500" b="1" baseline="-25000" dirty="0" err="1"/>
              <a:t>max_NR</a:t>
            </a:r>
            <a:r>
              <a:rPr lang="en-CA" sz="1500" b="1" baseline="-25000" dirty="0"/>
              <a:t> </a:t>
            </a:r>
            <a:r>
              <a:rPr lang="en-CA" sz="1500" b="1" baseline="-25000" dirty="0"/>
              <a:t>	</a:t>
            </a:r>
            <a:r>
              <a:rPr lang="en-CA" sz="1500" dirty="0">
                <a:sym typeface="Wingdings" panose="05000000000000000000" pitchFamily="2" charset="2"/>
              </a:rPr>
              <a:t></a:t>
            </a:r>
            <a:r>
              <a:rPr lang="en-CA" sz="1500" dirty="0"/>
              <a:t> Requested power is </a:t>
            </a:r>
            <a:r>
              <a:rPr lang="en-CA" sz="1500" dirty="0"/>
              <a:t>5dB </a:t>
            </a:r>
            <a:r>
              <a:rPr lang="en-CA" sz="1500" dirty="0"/>
              <a:t>higher than </a:t>
            </a:r>
            <a:r>
              <a:rPr lang="en-CA" sz="1500" dirty="0" err="1"/>
              <a:t>P</a:t>
            </a:r>
            <a:r>
              <a:rPr lang="en-CA" sz="1500" baseline="-25000" dirty="0" err="1"/>
              <a:t>max_NR</a:t>
            </a:r>
            <a:r>
              <a:rPr lang="en-CA" sz="1500" dirty="0"/>
              <a:t> </a:t>
            </a:r>
            <a:r>
              <a:rPr lang="en-CA" sz="1500" dirty="0"/>
              <a:t>and is </a:t>
            </a:r>
            <a:r>
              <a:rPr lang="en-CA" sz="1500" b="1" dirty="0">
                <a:solidFill>
                  <a:srgbClr val="FF0000"/>
                </a:solidFill>
              </a:rPr>
              <a:t>&gt; </a:t>
            </a:r>
            <a:r>
              <a:rPr lang="en-CA" sz="1500" b="1" dirty="0" err="1">
                <a:solidFill>
                  <a:srgbClr val="FF0000"/>
                </a:solidFill>
              </a:rPr>
              <a:t>X</a:t>
            </a:r>
            <a:r>
              <a:rPr lang="en-CA" sz="1500" b="1" baseline="-25000" dirty="0" err="1">
                <a:solidFill>
                  <a:srgbClr val="FF0000"/>
                </a:solidFill>
              </a:rPr>
              <a:t>term</a:t>
            </a:r>
            <a:r>
              <a:rPr lang="en-CA" sz="1500" dirty="0"/>
              <a:t> </a:t>
            </a:r>
            <a:r>
              <a:rPr lang="en-CA" sz="1500" dirty="0">
                <a:sym typeface="Wingdings" panose="05000000000000000000" pitchFamily="2" charset="2"/>
              </a:rPr>
              <a:t></a:t>
            </a:r>
            <a:r>
              <a:rPr lang="en-CA" sz="1500" dirty="0"/>
              <a:t> </a:t>
            </a:r>
            <a:r>
              <a:rPr lang="en-CA" sz="1500" b="1" dirty="0"/>
              <a:t>NR is dropped.</a:t>
            </a:r>
            <a:endParaRPr lang="en-CA" sz="1500" b="1" dirty="0"/>
          </a:p>
          <a:p>
            <a:pPr marL="0" indent="0">
              <a:buNone/>
            </a:pPr>
            <a:endParaRPr lang="en-CA" sz="1800" dirty="0"/>
          </a:p>
          <a:p>
            <a:pPr marL="0" indent="0">
              <a:buNone/>
            </a:pPr>
            <a:r>
              <a:rPr lang="en-CA" sz="1800" b="1" u="sng" dirty="0"/>
              <a:t>Case2 </a:t>
            </a:r>
            <a:r>
              <a:rPr lang="en-CA" sz="1800" b="1" u="sng" dirty="0" err="1"/>
              <a:t>P</a:t>
            </a:r>
            <a:r>
              <a:rPr lang="en-CA" sz="1800" b="1" u="sng" baseline="-25000" dirty="0" err="1"/>
              <a:t>LTE_req</a:t>
            </a:r>
            <a:r>
              <a:rPr lang="en-CA" sz="1800" b="1" u="sng" baseline="-25000" dirty="0"/>
              <a:t> </a:t>
            </a:r>
            <a:r>
              <a:rPr lang="en-CA" sz="1800" b="1" u="sng" dirty="0"/>
              <a:t>= </a:t>
            </a:r>
            <a:r>
              <a:rPr lang="en-CA" sz="1800" b="1" u="sng" dirty="0"/>
              <a:t>15 </a:t>
            </a:r>
            <a:r>
              <a:rPr lang="en-CA" sz="1800" b="1" u="sng" dirty="0" err="1"/>
              <a:t>dBm</a:t>
            </a:r>
            <a:r>
              <a:rPr lang="en-CA" sz="1800" b="1" dirty="0"/>
              <a:t> 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LTE_req</a:t>
            </a:r>
            <a:r>
              <a:rPr lang="en-CA" sz="1800" baseline="-25000" dirty="0"/>
              <a:t> </a:t>
            </a:r>
            <a:r>
              <a:rPr lang="en-CA" sz="1800" dirty="0"/>
              <a:t>= 15 </a:t>
            </a:r>
            <a:r>
              <a:rPr lang="en-CA" sz="1800" dirty="0" err="1"/>
              <a:t>dBm</a:t>
            </a:r>
            <a:r>
              <a:rPr lang="en-CA" sz="1800" dirty="0"/>
              <a:t> &lt; </a:t>
            </a:r>
            <a:r>
              <a:rPr lang="en-CA" sz="1800" dirty="0" err="1"/>
              <a:t>P</a:t>
            </a:r>
            <a:r>
              <a:rPr lang="en-CA" sz="1800" baseline="-25000" dirty="0" err="1"/>
              <a:t>max_LTE</a:t>
            </a:r>
            <a:r>
              <a:rPr lang="en-CA" sz="1800" baseline="-25000" dirty="0"/>
              <a:t> </a:t>
            </a:r>
            <a:r>
              <a:rPr lang="en-CA" sz="1800" baseline="-25000" dirty="0"/>
              <a:t>	</a:t>
            </a:r>
            <a:r>
              <a:rPr lang="en-CA" sz="1800" dirty="0">
                <a:sym typeface="Wingdings" panose="05000000000000000000" pitchFamily="2" charset="2"/>
              </a:rPr>
              <a:t></a:t>
            </a:r>
            <a:r>
              <a:rPr lang="en-CA" sz="1800" b="1" dirty="0" err="1"/>
              <a:t>P</a:t>
            </a:r>
            <a:r>
              <a:rPr lang="en-CA" sz="1800" b="1" baseline="-25000" dirty="0" err="1"/>
              <a:t>LTE_act</a:t>
            </a:r>
            <a:r>
              <a:rPr lang="en-CA" sz="1800" b="1" baseline="-25000" dirty="0"/>
              <a:t> </a:t>
            </a:r>
            <a:r>
              <a:rPr lang="en-CA" sz="1800" dirty="0"/>
              <a:t>= </a:t>
            </a:r>
            <a:r>
              <a:rPr lang="en-CA" sz="1800" b="1" dirty="0"/>
              <a:t>15dBm</a:t>
            </a:r>
          </a:p>
          <a:p>
            <a:r>
              <a:rPr lang="en-CA" sz="1800" dirty="0" err="1"/>
              <a:t>P</a:t>
            </a:r>
            <a:r>
              <a:rPr lang="en-CA" sz="1800" baseline="-25000" dirty="0" err="1"/>
              <a:t>max_Nrscal</a:t>
            </a:r>
            <a:r>
              <a:rPr lang="en-CA" sz="1800" baseline="-25000" dirty="0"/>
              <a:t> </a:t>
            </a:r>
            <a:r>
              <a:rPr lang="en-CA" sz="1800" dirty="0"/>
              <a:t>= 25.6dBm, </a:t>
            </a:r>
          </a:p>
          <a:p>
            <a:r>
              <a:rPr lang="en-CA" sz="1800" dirty="0">
                <a:latin typeface="Symbol" panose="05050102010706020507" pitchFamily="18" charset="2"/>
              </a:rPr>
              <a:t>D</a:t>
            </a:r>
            <a:r>
              <a:rPr lang="en-CA" sz="1800" dirty="0"/>
              <a:t>BO</a:t>
            </a:r>
            <a:r>
              <a:rPr lang="en-CA" sz="1800" baseline="-25000" dirty="0"/>
              <a:t>LTE</a:t>
            </a:r>
            <a:r>
              <a:rPr lang="en-CA" sz="1800" dirty="0"/>
              <a:t>=10 - (26 - 15)= </a:t>
            </a:r>
            <a:r>
              <a:rPr lang="en-CA" sz="1800" dirty="0">
                <a:solidFill>
                  <a:srgbClr val="00B0F0"/>
                </a:solidFill>
              </a:rPr>
              <a:t>-1dB</a:t>
            </a:r>
            <a:r>
              <a:rPr lang="en-CA" sz="1800" dirty="0"/>
              <a:t>, for IMD3 compensation NR AMPR needs 0.5dB less</a:t>
            </a:r>
            <a:r>
              <a:rPr lang="en-CA" sz="1800" dirty="0"/>
              <a:t> </a:t>
            </a:r>
            <a:r>
              <a:rPr lang="en-CA" sz="1800" dirty="0">
                <a:sym typeface="Wingdings" panose="05000000000000000000" pitchFamily="2" charset="2"/>
              </a:rPr>
              <a:t></a:t>
            </a:r>
            <a:r>
              <a:rPr lang="en-CA" sz="1800" dirty="0"/>
              <a:t> </a:t>
            </a:r>
          </a:p>
          <a:p>
            <a:pPr lvl="1"/>
            <a:r>
              <a:rPr lang="en-CA" sz="1600" dirty="0"/>
              <a:t>BO</a:t>
            </a:r>
            <a:r>
              <a:rPr lang="en-CA" sz="1600" baseline="-25000" dirty="0"/>
              <a:t>NR </a:t>
            </a:r>
            <a:r>
              <a:rPr lang="en-CA" sz="1600" dirty="0"/>
              <a:t>= 9.5dB 	</a:t>
            </a:r>
            <a:r>
              <a:rPr lang="en-CA" sz="1600" dirty="0"/>
              <a:t>	 </a:t>
            </a:r>
            <a:r>
              <a:rPr lang="en-CA" sz="1600" dirty="0"/>
              <a:t>[BO</a:t>
            </a:r>
            <a:r>
              <a:rPr lang="en-CA" sz="1600" baseline="-25000" dirty="0"/>
              <a:t>NR</a:t>
            </a:r>
            <a:r>
              <a:rPr lang="en-CA" sz="1600" dirty="0"/>
              <a:t>=</a:t>
            </a:r>
            <a:r>
              <a:rPr lang="en-CA" sz="1600" dirty="0" err="1"/>
              <a:t>BO</a:t>
            </a:r>
            <a:r>
              <a:rPr lang="en-CA" sz="1600" baseline="-25000" dirty="0" err="1"/>
              <a:t>eq</a:t>
            </a:r>
            <a:r>
              <a:rPr lang="en-CA" sz="1600" dirty="0" err="1"/>
              <a:t>+</a:t>
            </a:r>
            <a:r>
              <a:rPr lang="en-CA" sz="1600" dirty="0" err="1">
                <a:latin typeface="Symbol" panose="05050102010706020507" pitchFamily="18" charset="2"/>
              </a:rPr>
              <a:t>D</a:t>
            </a:r>
            <a:r>
              <a:rPr lang="en-CA" sz="1600" dirty="0" err="1"/>
              <a:t>BO</a:t>
            </a:r>
            <a:r>
              <a:rPr lang="en-CA" sz="1600" baseline="-25000" dirty="0" err="1"/>
              <a:t>LTE</a:t>
            </a:r>
            <a:r>
              <a:rPr lang="en-CA" sz="1600" baseline="-25000" dirty="0"/>
              <a:t> </a:t>
            </a:r>
            <a:r>
              <a:rPr lang="en-CA" sz="1600" dirty="0"/>
              <a:t>/</a:t>
            </a:r>
            <a:r>
              <a:rPr lang="en-CA" sz="1600" dirty="0"/>
              <a:t>2] </a:t>
            </a:r>
            <a:r>
              <a:rPr lang="en-CA" sz="1600" dirty="0"/>
              <a:t>for IMD3 and </a:t>
            </a:r>
            <a:r>
              <a:rPr lang="en-CA" sz="1600" dirty="0">
                <a:latin typeface="Symbol" panose="05050102010706020507" pitchFamily="18" charset="2"/>
              </a:rPr>
              <a:t>D</a:t>
            </a:r>
            <a:r>
              <a:rPr lang="en-CA" sz="1600" baseline="-25000" dirty="0"/>
              <a:t>BOLTE </a:t>
            </a:r>
            <a:r>
              <a:rPr lang="en-CA" sz="1600" dirty="0"/>
              <a:t>&lt; </a:t>
            </a:r>
            <a:r>
              <a:rPr lang="en-CA" sz="1600" dirty="0"/>
              <a:t>0</a:t>
            </a:r>
            <a:r>
              <a:rPr lang="en-CA" sz="1600" dirty="0"/>
              <a:t>.</a:t>
            </a:r>
          </a:p>
          <a:p>
            <a:pPr lvl="1"/>
            <a:r>
              <a:rPr lang="en-CA" sz="1600" dirty="0" err="1"/>
              <a:t>P</a:t>
            </a:r>
            <a:r>
              <a:rPr lang="en-CA" sz="1600" baseline="-25000" dirty="0" err="1"/>
              <a:t>max_Nrampr</a:t>
            </a:r>
            <a:r>
              <a:rPr lang="en-CA" sz="1600" baseline="-25000" dirty="0"/>
              <a:t> </a:t>
            </a:r>
            <a:r>
              <a:rPr lang="en-CA" sz="1600" dirty="0"/>
              <a:t>= 16.5dBm</a:t>
            </a:r>
          </a:p>
          <a:p>
            <a:pPr lvl="1"/>
            <a:r>
              <a:rPr lang="en-CA" sz="1600" dirty="0" err="1"/>
              <a:t>P</a:t>
            </a:r>
            <a:r>
              <a:rPr lang="en-CA" sz="1600" baseline="-25000" dirty="0" err="1"/>
              <a:t>max_NR</a:t>
            </a:r>
            <a:r>
              <a:rPr lang="en-CA" sz="1600" dirty="0"/>
              <a:t> = 16.5dBm</a:t>
            </a:r>
          </a:p>
          <a:p>
            <a:pPr marL="400050" lvl="1" indent="0">
              <a:buNone/>
            </a:pPr>
            <a:r>
              <a:rPr lang="en-CA" sz="1600" dirty="0"/>
              <a:t>Case1b: </a:t>
            </a:r>
            <a:r>
              <a:rPr lang="en-CA" sz="1600" dirty="0" err="1"/>
              <a:t>P</a:t>
            </a:r>
            <a:r>
              <a:rPr lang="en-CA" sz="1600" baseline="-25000" dirty="0" err="1"/>
              <a:t>NR_req</a:t>
            </a:r>
            <a:r>
              <a:rPr lang="en-CA" sz="1600" dirty="0"/>
              <a:t>=15dBm &lt; </a:t>
            </a:r>
            <a:r>
              <a:rPr lang="en-CA" sz="1600" b="1" dirty="0" err="1"/>
              <a:t>P</a:t>
            </a:r>
            <a:r>
              <a:rPr lang="en-CA" sz="1600" b="1" baseline="-25000" dirty="0" err="1"/>
              <a:t>max_NR</a:t>
            </a:r>
            <a:r>
              <a:rPr lang="en-CA" sz="1600" b="1" baseline="-25000" dirty="0"/>
              <a:t>	</a:t>
            </a:r>
            <a:r>
              <a:rPr lang="en-CA" sz="1600" b="1" dirty="0">
                <a:sym typeface="Wingdings" panose="05000000000000000000" pitchFamily="2" charset="2"/>
              </a:rPr>
              <a:t> 		</a:t>
            </a:r>
            <a:r>
              <a:rPr lang="en-CA" sz="1600" b="1" dirty="0">
                <a:solidFill>
                  <a:srgbClr val="00B050"/>
                </a:solidFill>
                <a:sym typeface="Wingdings" panose="05000000000000000000" pitchFamily="2" charset="2"/>
              </a:rPr>
              <a:t> </a:t>
            </a:r>
            <a:r>
              <a:rPr lang="en-CA" sz="1600" b="1" dirty="0" err="1">
                <a:solidFill>
                  <a:srgbClr val="00B050"/>
                </a:solidFill>
              </a:rPr>
              <a:t>P</a:t>
            </a:r>
            <a:r>
              <a:rPr lang="en-CA" sz="1600" b="1" baseline="-25000" dirty="0" err="1">
                <a:solidFill>
                  <a:srgbClr val="00B050"/>
                </a:solidFill>
              </a:rPr>
              <a:t>NR_act</a:t>
            </a:r>
            <a:r>
              <a:rPr lang="en-CA" sz="1600" b="1" dirty="0">
                <a:solidFill>
                  <a:srgbClr val="00B050"/>
                </a:solidFill>
              </a:rPr>
              <a:t>=15dBm is applied</a:t>
            </a:r>
          </a:p>
          <a:p>
            <a:pPr marL="400050" lvl="1" indent="0">
              <a:buNone/>
            </a:pPr>
            <a:r>
              <a:rPr lang="en-CA" sz="1600" dirty="0"/>
              <a:t>Case1c: </a:t>
            </a:r>
            <a:r>
              <a:rPr lang="en-CA" sz="1600" dirty="0" err="1"/>
              <a:t>P</a:t>
            </a:r>
            <a:r>
              <a:rPr lang="en-CA" sz="1600" baseline="-25000" dirty="0" err="1"/>
              <a:t>NR_req</a:t>
            </a:r>
            <a:r>
              <a:rPr lang="en-CA" sz="1600" dirty="0"/>
              <a:t>=22dBm &gt; </a:t>
            </a:r>
            <a:r>
              <a:rPr lang="en-CA" sz="1600" b="1" dirty="0" err="1"/>
              <a:t>P</a:t>
            </a:r>
            <a:r>
              <a:rPr lang="en-CA" sz="1600" b="1" baseline="-25000" dirty="0" err="1"/>
              <a:t>max_NR</a:t>
            </a:r>
            <a:r>
              <a:rPr lang="en-CA" sz="1600" b="1" baseline="-25000" dirty="0"/>
              <a:t>	</a:t>
            </a:r>
            <a:r>
              <a:rPr lang="en-CA" sz="1600" dirty="0">
                <a:sym typeface="Wingdings" panose="05000000000000000000" pitchFamily="2" charset="2"/>
              </a:rPr>
              <a:t> </a:t>
            </a:r>
            <a:r>
              <a:rPr lang="en-CA" sz="1600" dirty="0"/>
              <a:t>delta 5.5dB </a:t>
            </a:r>
            <a:r>
              <a:rPr lang="en-CA" sz="1600" b="1" dirty="0">
                <a:solidFill>
                  <a:srgbClr val="FF0000"/>
                </a:solidFill>
              </a:rPr>
              <a:t>&gt; </a:t>
            </a:r>
            <a:r>
              <a:rPr lang="en-CA" sz="1600" b="1" dirty="0" err="1">
                <a:solidFill>
                  <a:srgbClr val="FF0000"/>
                </a:solidFill>
              </a:rPr>
              <a:t>X</a:t>
            </a:r>
            <a:r>
              <a:rPr lang="en-CA" sz="1600" b="1" baseline="-25000" dirty="0" err="1">
                <a:solidFill>
                  <a:srgbClr val="FF0000"/>
                </a:solidFill>
              </a:rPr>
              <a:t>term</a:t>
            </a:r>
            <a:r>
              <a:rPr lang="en-CA" sz="1600" dirty="0"/>
              <a:t> 	</a:t>
            </a:r>
            <a:r>
              <a:rPr lang="en-CA" sz="1600" b="1" dirty="0">
                <a:sym typeface="Wingdings" panose="05000000000000000000" pitchFamily="2" charset="2"/>
              </a:rPr>
              <a:t></a:t>
            </a:r>
            <a:r>
              <a:rPr lang="en-CA" sz="1600" b="1" dirty="0"/>
              <a:t> NR dropped</a:t>
            </a:r>
            <a:endParaRPr lang="en-CA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401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Intra-band ENDC Power Control Design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617785" y="423508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Mediatek</a:t>
            </a:r>
            <a:endParaRPr lang="en-US" sz="32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0" y="0"/>
            <a:ext cx="8253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prstClr val="black"/>
                </a:solidFill>
              </a:rPr>
              <a:t>3GPP TSG RAN WG4 Meeting #</a:t>
            </a:r>
            <a:r>
              <a:rPr lang="en-US" altLang="zh-TW" b="1" dirty="0" smtClean="0">
                <a:solidFill>
                  <a:prstClr val="black"/>
                </a:solidFill>
              </a:rPr>
              <a:t>8</a:t>
            </a:r>
            <a:r>
              <a:rPr lang="en-US" b="1" dirty="0" smtClean="0">
                <a:solidFill>
                  <a:prstClr val="black"/>
                </a:solidFill>
              </a:rPr>
              <a:t>8-bis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b="1" dirty="0" err="1">
                <a:solidFill>
                  <a:prstClr val="black"/>
                </a:solidFill>
              </a:rPr>
              <a:t>ChengDu</a:t>
            </a:r>
            <a:r>
              <a:rPr lang="en-US" b="1" dirty="0">
                <a:solidFill>
                  <a:prstClr val="black"/>
                </a:solidFill>
              </a:rPr>
              <a:t>, China, 8-12 October </a:t>
            </a:r>
            <a:r>
              <a:rPr lang="en-US" altLang="zh-TW" b="1" dirty="0" smtClean="0">
                <a:solidFill>
                  <a:prstClr val="black"/>
                </a:solidFill>
              </a:rPr>
              <a:t>2018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19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0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3" y="1358421"/>
            <a:ext cx="3200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22305" y="32858"/>
            <a:ext cx="11786842" cy="1325563"/>
          </a:xfrm>
        </p:spPr>
        <p:txBody>
          <a:bodyPr/>
          <a:lstStyle/>
          <a:p>
            <a:r>
              <a:rPr lang="en-US" dirty="0" smtClean="0"/>
              <a:t>Flow Chart of Power Control Design with Existing AMPR equations</a:t>
            </a:r>
            <a:endParaRPr 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777398" y="2692023"/>
            <a:ext cx="1330325" cy="1031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Calculate LTE&amp;NR </a:t>
            </a:r>
            <a:r>
              <a:rPr lang="en-GB" altLang="en-US" sz="1000" b="1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Tx</a:t>
            </a: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power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1000" baseline="-30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CMAX_ENDC_total</a:t>
            </a:r>
            <a:endParaRPr lang="en-GB" altLang="en-US" sz="1000" dirty="0" smtClean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1000" baseline="-30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CMAX_NR_ENDC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1000" baseline="-30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CMAX_LTE_ENDC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473118" y="2300737"/>
            <a:ext cx="2875763" cy="1800799"/>
          </a:xfrm>
          <a:prstGeom prst="flowChartDecision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Check for fit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Is </a:t>
            </a:r>
          </a:p>
          <a:p>
            <a:r>
              <a:rPr lang="en-GB" sz="1000" dirty="0" smtClean="0">
                <a:solidFill>
                  <a:prstClr val="black"/>
                </a:solidFill>
              </a:rPr>
              <a:t>a. </a:t>
            </a:r>
            <a:r>
              <a:rPr lang="en-GB" sz="1000" dirty="0" err="1" smtClean="0">
                <a:solidFill>
                  <a:prstClr val="black"/>
                </a:solidFill>
              </a:rPr>
              <a:t>P</a:t>
            </a:r>
            <a:r>
              <a:rPr lang="en-GB" sz="1000" baseline="-25000" dirty="0" err="1" smtClean="0">
                <a:solidFill>
                  <a:prstClr val="black"/>
                </a:solidFill>
              </a:rPr>
              <a:t>total_ENDC</a:t>
            </a:r>
            <a:r>
              <a:rPr lang="en-GB" sz="1000" baseline="-25000" dirty="0" smtClean="0">
                <a:solidFill>
                  <a:prstClr val="black"/>
                </a:solidFill>
              </a:rPr>
              <a:t> </a:t>
            </a:r>
            <a:r>
              <a:rPr lang="en-GB" sz="1000" dirty="0" smtClean="0">
                <a:solidFill>
                  <a:prstClr val="black"/>
                </a:solidFill>
              </a:rPr>
              <a:t>≤ </a:t>
            </a:r>
            <a:r>
              <a:rPr lang="en-GB" sz="1000" dirty="0" err="1" smtClean="0">
                <a:solidFill>
                  <a:prstClr val="black"/>
                </a:solidFill>
              </a:rPr>
              <a:t>P</a:t>
            </a:r>
            <a:r>
              <a:rPr lang="en-GB" sz="1000" baseline="-25000" dirty="0" err="1" smtClean="0">
                <a:solidFill>
                  <a:prstClr val="black"/>
                </a:solidFill>
              </a:rPr>
              <a:t>CMAX_ENDC_total</a:t>
            </a:r>
            <a:r>
              <a:rPr lang="en-GB" sz="1000" dirty="0" smtClean="0">
                <a:solidFill>
                  <a:prstClr val="black"/>
                </a:solidFill>
              </a:rPr>
              <a:t>?  </a:t>
            </a:r>
          </a:p>
          <a:p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b. </a:t>
            </a:r>
            <a:r>
              <a:rPr lang="en-GB" sz="900" dirty="0" err="1" smtClean="0">
                <a:solidFill>
                  <a:prstClr val="black"/>
                </a:solidFill>
              </a:rPr>
              <a:t>P</a:t>
            </a:r>
            <a:r>
              <a:rPr lang="en-GB" sz="900" baseline="-25000" dirty="0" err="1" smtClean="0">
                <a:solidFill>
                  <a:prstClr val="black"/>
                </a:solidFill>
              </a:rPr>
              <a:t>total_ENDC_total</a:t>
            </a:r>
            <a:r>
              <a:rPr lang="en-GB" sz="900" dirty="0">
                <a:solidFill>
                  <a:prstClr val="black"/>
                </a:solidFill>
              </a:rPr>
              <a:t>-D≤ </a:t>
            </a:r>
            <a:r>
              <a:rPr lang="en-GB" sz="900" dirty="0" smtClean="0">
                <a:solidFill>
                  <a:prstClr val="black"/>
                </a:solidFill>
              </a:rPr>
              <a:t>P</a:t>
            </a:r>
            <a:r>
              <a:rPr lang="en-GB" sz="900" baseline="-25000" dirty="0" smtClean="0">
                <a:solidFill>
                  <a:prstClr val="black"/>
                </a:solidFill>
              </a:rPr>
              <a:t>CMAX_ENDC_total</a:t>
            </a:r>
            <a:r>
              <a:rPr lang="en-GB" sz="900" dirty="0" smtClean="0">
                <a:solidFill>
                  <a:prstClr val="black"/>
                </a:solidFill>
              </a:rPr>
              <a:t>? 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935109" y="4367342"/>
            <a:ext cx="1311275" cy="9032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Allow dropping NR</a:t>
            </a:r>
            <a:endParaRPr lang="en-GB" altLang="en-US" sz="90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Scaling is infeasible to specify</a:t>
            </a:r>
            <a:endParaRPr lang="en-GB" altLang="en-US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3778265" y="1775633"/>
            <a:ext cx="1330325" cy="496887"/>
          </a:xfrm>
          <a:prstGeom prst="flowChartPunchedCar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38.101-3 A-MPR</a:t>
            </a:r>
            <a:endParaRPr lang="en-GB" altLang="en-US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AutoShape 12"/>
          <p:cNvSpPr>
            <a:spLocks noChangeShapeType="1"/>
          </p:cNvSpPr>
          <p:nvPr/>
        </p:nvSpPr>
        <p:spPr bwMode="auto">
          <a:xfrm>
            <a:off x="4396253" y="2300737"/>
            <a:ext cx="0" cy="4064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AutoShape 10"/>
          <p:cNvSpPr>
            <a:spLocks noChangeArrowheads="1"/>
          </p:cNvSpPr>
          <p:nvPr/>
        </p:nvSpPr>
        <p:spPr bwMode="auto">
          <a:xfrm>
            <a:off x="1719717" y="3801625"/>
            <a:ext cx="2069930" cy="1531975"/>
          </a:xfrm>
          <a:prstGeom prst="flowChartDecision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Check capable UE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Is UE capable </a:t>
            </a:r>
            <a:r>
              <a:rPr lang="en-GB" altLang="en-US" sz="1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singaling</a:t>
            </a: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= true?</a:t>
            </a:r>
            <a:endParaRPr lang="en-GB" altLang="en-US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5" name="AutoShape 8"/>
          <p:cNvSpPr>
            <a:spLocks noChangeShapeType="1"/>
          </p:cNvSpPr>
          <p:nvPr/>
        </p:nvSpPr>
        <p:spPr bwMode="auto">
          <a:xfrm>
            <a:off x="2746660" y="5333600"/>
            <a:ext cx="1042987" cy="709612"/>
          </a:xfrm>
          <a:prstGeom prst="bentConnector3">
            <a:avLst>
              <a:gd name="adj1" fmla="val -245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AutoShape 7"/>
          <p:cNvSpPr>
            <a:spLocks noChangeShapeType="1"/>
          </p:cNvSpPr>
          <p:nvPr/>
        </p:nvSpPr>
        <p:spPr bwMode="auto">
          <a:xfrm rot="10800000" flipH="1">
            <a:off x="2746661" y="3190927"/>
            <a:ext cx="1031080" cy="610697"/>
          </a:xfrm>
          <a:prstGeom prst="bentConnector3">
            <a:avLst>
              <a:gd name="adj1" fmla="val -44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7911298" y="1301958"/>
            <a:ext cx="1330325" cy="783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Transmit LTE/NR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1000" baseline="-30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tx_NR_ENDC</a:t>
            </a:r>
            <a:endParaRPr lang="en-GB" altLang="en-US" sz="1000" dirty="0" smtClean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9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900" baseline="-30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tx_LTE_ENDC</a:t>
            </a:r>
            <a:endParaRPr lang="en-GB" altLang="en-US" sz="8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8" name="AutoShape 7"/>
          <p:cNvSpPr>
            <a:spLocks noChangeShapeType="1"/>
          </p:cNvSpPr>
          <p:nvPr/>
        </p:nvSpPr>
        <p:spPr bwMode="auto">
          <a:xfrm rot="10800000" flipH="1">
            <a:off x="6892123" y="1587447"/>
            <a:ext cx="1019175" cy="733425"/>
          </a:xfrm>
          <a:prstGeom prst="bentConnector3">
            <a:avLst>
              <a:gd name="adj1" fmla="val -44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8866678" y="2904536"/>
            <a:ext cx="1330325" cy="60002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Transmit LTE/NR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1000" baseline="-30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tx_LTE_ENDC</a:t>
            </a:r>
            <a:r>
              <a:rPr lang="en-GB" altLang="en-US" sz="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-D</a:t>
            </a:r>
            <a:endParaRPr lang="en-GB" altLang="en-US" sz="9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1000" baseline="-30000" dirty="0" err="1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tx_NR_ENDC</a:t>
            </a: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-D</a:t>
            </a:r>
          </a:p>
        </p:txBody>
      </p:sp>
      <p:sp>
        <p:nvSpPr>
          <p:cNvPr id="32" name="AutoShape 8"/>
          <p:cNvSpPr>
            <a:spLocks noChangeShapeType="1"/>
          </p:cNvSpPr>
          <p:nvPr/>
        </p:nvSpPr>
        <p:spPr bwMode="auto">
          <a:xfrm>
            <a:off x="6892122" y="4121672"/>
            <a:ext cx="1042987" cy="709612"/>
          </a:xfrm>
          <a:prstGeom prst="bentConnector3">
            <a:avLst>
              <a:gd name="adj1" fmla="val -245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7911297" y="5794768"/>
            <a:ext cx="1330325" cy="496887"/>
          </a:xfrm>
          <a:prstGeom prst="flowChartPunchedCar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36.101 A-MPR</a:t>
            </a:r>
            <a:endParaRPr lang="en-GB" altLang="en-US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3789647" y="5817390"/>
            <a:ext cx="1311275" cy="4516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Solution is under discussion</a:t>
            </a:r>
            <a:endParaRPr lang="en-GB" altLang="en-US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cxnSp>
        <p:nvCxnSpPr>
          <p:cNvPr id="39" name="直線單箭頭接點 38"/>
          <p:cNvCxnSpPr>
            <a:stCxn id="4" idx="3"/>
            <a:endCxn id="7" idx="1"/>
          </p:cNvCxnSpPr>
          <p:nvPr/>
        </p:nvCxnSpPr>
        <p:spPr>
          <a:xfrm flipV="1">
            <a:off x="5107723" y="3201137"/>
            <a:ext cx="365395" cy="68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單箭頭接點 41"/>
          <p:cNvCxnSpPr/>
          <p:nvPr/>
        </p:nvCxnSpPr>
        <p:spPr>
          <a:xfrm>
            <a:off x="8348881" y="3197751"/>
            <a:ext cx="51779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utoShape 12"/>
          <p:cNvSpPr>
            <a:spLocks noChangeShapeType="1"/>
          </p:cNvSpPr>
          <p:nvPr/>
        </p:nvSpPr>
        <p:spPr bwMode="auto">
          <a:xfrm rot="10800000">
            <a:off x="8601758" y="5333600"/>
            <a:ext cx="0" cy="4064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330303" y="1366838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a=true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0280867" y="2904536"/>
            <a:ext cx="845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a=false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b=true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9443947" y="4367342"/>
            <a:ext cx="856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a=false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b=false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2836115" y="285097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Capable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71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82804" y="400108"/>
            <a:ext cx="10515600" cy="1986254"/>
          </a:xfrm>
        </p:spPr>
        <p:txBody>
          <a:bodyPr>
            <a:normAutofit fontScale="92500" lnSpcReduction="10000"/>
          </a:bodyPr>
          <a:lstStyle/>
          <a:p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GB" altLang="en-US" sz="2400" baseline="-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CMAX_ENDC_total, </a:t>
            </a:r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GB" altLang="en-US" sz="2400" baseline="-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CMAX_NR_ENDC, </a:t>
            </a:r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GB" altLang="en-US" sz="2400" baseline="-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CMAX_LTE_ENDC </a:t>
            </a:r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are derived from  existing A-MPR </a:t>
            </a:r>
            <a:r>
              <a:rPr lang="en-GB" altLang="en-US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equaions</a:t>
            </a:r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2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total_ENDC</a:t>
            </a:r>
            <a:r>
              <a:rPr lang="en-GB" sz="2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P_</a:t>
            </a:r>
            <a:r>
              <a:rPr lang="en-GB" sz="2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NR_ENDC,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P_</a:t>
            </a:r>
            <a:r>
              <a:rPr lang="en-GB" sz="2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LTE_ENDC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are required target power per CG from 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2400" baseline="-30000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tx_NR_ENDC</a:t>
            </a:r>
            <a:r>
              <a:rPr lang="en-GB" altLang="en-US" sz="2400" baseline="-30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GB" altLang="en-US" sz="2400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GB" altLang="en-US" sz="2400" baseline="-30000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tx_LTE_ENDC</a:t>
            </a:r>
            <a:r>
              <a:rPr lang="en-GB" altLang="en-US" sz="2400" baseline="-30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are real transmission power of NR/LTE after power control flow</a:t>
            </a:r>
            <a:endParaRPr lang="en-GB" altLang="en-US" sz="2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GB" altLang="en-US" sz="2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82804" y="2531327"/>
            <a:ext cx="10292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All in DFT-S-OFDM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RB </a:t>
            </a:r>
            <a:r>
              <a:rPr lang="en-US" dirty="0">
                <a:solidFill>
                  <a:prstClr val="black"/>
                </a:solidFill>
              </a:rPr>
              <a:t>of LTE = NR = 10 </a:t>
            </a:r>
            <a:r>
              <a:rPr lang="en-US" dirty="0" smtClean="0">
                <a:solidFill>
                  <a:prstClr val="black"/>
                </a:solidFill>
              </a:rPr>
              <a:t>RB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AMPR</a:t>
            </a:r>
            <a:r>
              <a:rPr lang="en-US" baseline="-25000" dirty="0" smtClean="0">
                <a:solidFill>
                  <a:prstClr val="black"/>
                </a:solidFill>
              </a:rPr>
              <a:t>_ENDC</a:t>
            </a:r>
            <a:r>
              <a:rPr lang="en-US" dirty="0" smtClean="0">
                <a:solidFill>
                  <a:prstClr val="black"/>
                </a:solidFill>
              </a:rPr>
              <a:t>=7.8dB 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en-US" dirty="0" err="1">
                <a:solidFill>
                  <a:prstClr val="black"/>
                </a:solidFill>
                <a:sym typeface="Wingdings" panose="05000000000000000000" pitchFamily="2" charset="2"/>
              </a:rPr>
              <a:t>P</a:t>
            </a:r>
            <a:r>
              <a:rPr lang="en-US" baseline="-25000" dirty="0" err="1">
                <a:solidFill>
                  <a:prstClr val="black"/>
                </a:solidFill>
                <a:sym typeface="Wingdings" panose="05000000000000000000" pitchFamily="2" charset="2"/>
              </a:rPr>
              <a:t>_max_ENDC</a:t>
            </a:r>
            <a:r>
              <a:rPr lang="en-US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= 15.2dBm (allowable</a:t>
            </a:r>
            <a:r>
              <a:rPr lang="en-US" dirty="0" smtClean="0">
                <a:solidFill>
                  <a:prstClr val="black"/>
                </a:solidFill>
                <a:sym typeface="Wingdings" panose="05000000000000000000" pitchFamily="2" charset="2"/>
              </a:rPr>
              <a:t>)</a:t>
            </a:r>
          </a:p>
          <a:p>
            <a:r>
              <a:rPr lang="en-US" dirty="0" smtClean="0">
                <a:solidFill>
                  <a:prstClr val="black"/>
                </a:solidFill>
                <a:sym typeface="Wingdings" panose="05000000000000000000" pitchFamily="2" charset="2"/>
              </a:rPr>
              <a:t>D = 4dB</a:t>
            </a:r>
            <a:endParaRPr lang="en-US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Example 1: 0dBm/RB   	P_LTE=10dBm, P_NR=10dBm, </a:t>
            </a:r>
            <a:r>
              <a:rPr lang="en-US" dirty="0" err="1" smtClean="0">
                <a:solidFill>
                  <a:prstClr val="black"/>
                </a:solidFill>
              </a:rPr>
              <a:t>P_total_ENDC</a:t>
            </a:r>
            <a:r>
              <a:rPr lang="en-US" dirty="0" smtClean="0">
                <a:solidFill>
                  <a:prstClr val="black"/>
                </a:solidFill>
              </a:rPr>
              <a:t>=13dBm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  <a:sym typeface="Wingdings" panose="05000000000000000000" pitchFamily="2" charset="2"/>
              </a:rPr>
              <a:t>Example 2: 5dBm/RB	</a:t>
            </a:r>
            <a:r>
              <a:rPr lang="en-US" dirty="0" smtClean="0">
                <a:solidFill>
                  <a:prstClr val="black"/>
                </a:solidFill>
              </a:rPr>
              <a:t>P_LTE=15dBm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smtClean="0">
                <a:solidFill>
                  <a:prstClr val="black"/>
                </a:solidFill>
              </a:rPr>
              <a:t>P_NR=15dBm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err="1" smtClean="0">
                <a:solidFill>
                  <a:prstClr val="black"/>
                </a:solidFill>
              </a:rPr>
              <a:t>P_total_ENDC</a:t>
            </a:r>
            <a:r>
              <a:rPr lang="en-US" dirty="0" smtClean="0">
                <a:solidFill>
                  <a:prstClr val="black"/>
                </a:solidFill>
              </a:rPr>
              <a:t>=18dBm, </a:t>
            </a:r>
            <a:r>
              <a:rPr lang="en-US" dirty="0" err="1" smtClean="0">
                <a:solidFill>
                  <a:prstClr val="black"/>
                </a:solidFill>
              </a:rPr>
              <a:t>Backoff</a:t>
            </a:r>
            <a:r>
              <a:rPr lang="en-US" dirty="0" smtClean="0">
                <a:solidFill>
                  <a:prstClr val="black"/>
                </a:solidFill>
              </a:rPr>
              <a:t> = 2.8dB on both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Example 2: </a:t>
            </a:r>
            <a:r>
              <a:rPr lang="en-US" dirty="0" smtClean="0">
                <a:solidFill>
                  <a:prstClr val="black"/>
                </a:solidFill>
                <a:sym typeface="Wingdings" panose="05000000000000000000" pitchFamily="2" charset="2"/>
              </a:rPr>
              <a:t>10dBm/RB	</a:t>
            </a:r>
            <a:r>
              <a:rPr lang="en-US" dirty="0" smtClean="0">
                <a:solidFill>
                  <a:prstClr val="black"/>
                </a:solidFill>
              </a:rPr>
              <a:t>P_LTE=20dBm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smtClean="0">
                <a:solidFill>
                  <a:prstClr val="black"/>
                </a:solidFill>
              </a:rPr>
              <a:t>P_NR=20dBm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err="1" smtClean="0">
                <a:solidFill>
                  <a:prstClr val="black"/>
                </a:solidFill>
              </a:rPr>
              <a:t>P_total_ENDC</a:t>
            </a:r>
            <a:r>
              <a:rPr lang="en-US" dirty="0" smtClean="0">
                <a:solidFill>
                  <a:prstClr val="black"/>
                </a:solidFill>
              </a:rPr>
              <a:t>=23dBm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err="1">
                <a:solidFill>
                  <a:prstClr val="black"/>
                </a:solidFill>
              </a:rPr>
              <a:t>Backoff</a:t>
            </a:r>
            <a:r>
              <a:rPr lang="en-US" dirty="0">
                <a:solidFill>
                  <a:prstClr val="black"/>
                </a:solidFill>
              </a:rPr>
              <a:t> = </a:t>
            </a:r>
            <a:r>
              <a:rPr lang="en-US" dirty="0" smtClean="0">
                <a:solidFill>
                  <a:prstClr val="black"/>
                </a:solidFill>
              </a:rPr>
              <a:t>7.8dB </a:t>
            </a:r>
            <a:r>
              <a:rPr lang="en-US" dirty="0">
                <a:solidFill>
                  <a:prstClr val="black"/>
                </a:solidFill>
              </a:rPr>
              <a:t>on both </a:t>
            </a:r>
            <a:r>
              <a:rPr lang="en-US" dirty="0" smtClean="0">
                <a:solidFill>
                  <a:prstClr val="black"/>
                </a:solidFill>
              </a:rPr>
              <a:t>carrier </a:t>
            </a:r>
            <a:r>
              <a:rPr lang="en-US" dirty="0" smtClean="0">
                <a:solidFill>
                  <a:prstClr val="black"/>
                </a:solidFill>
                <a:sym typeface="Wingdings" panose="05000000000000000000" pitchFamily="2" charset="2"/>
              </a:rPr>
              <a:t> drop NR</a:t>
            </a:r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029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579863"/>
            <a:ext cx="10515600" cy="5374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Benefit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Remaining </a:t>
            </a:r>
            <a:r>
              <a:rPr lang="en-US" sz="2400" dirty="0"/>
              <a:t>Issue</a:t>
            </a:r>
            <a:endParaRPr lang="en-US" altLang="en-US" sz="24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The “D” delta number is to be determined</a:t>
            </a:r>
          </a:p>
          <a:p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TPC: If the LTE has higher priority, NR need to follow required LTE PSD to maintain equal PSD. With the assumption of NR is using normal slot, capable UE can re-calculate LTE and NR power before UL starts.</a:t>
            </a:r>
            <a:endParaRPr lang="en-GB" altLang="en-US" sz="2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77129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Sprint intra-band EN-DC A-MPR input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If we go with NR-only A-MPR without any “fast LTE” or “delayed NR” we need to ensure the actual LTE power is used </a:t>
            </a:r>
            <a:r>
              <a:rPr lang="en-US" dirty="0" smtClean="0"/>
              <a:t>so in the A-MPR </a:t>
            </a:r>
            <a:r>
              <a:rPr lang="en-US" dirty="0" err="1" smtClean="0"/>
              <a:t>calcualtions</a:t>
            </a:r>
            <a:r>
              <a:rPr lang="en-US" dirty="0" smtClean="0"/>
              <a:t>, so that when </a:t>
            </a:r>
            <a:r>
              <a:rPr lang="en-US" dirty="0" smtClean="0"/>
              <a:t>LTE power is low, NR power </a:t>
            </a:r>
            <a:r>
              <a:rPr lang="en-US" dirty="0" smtClean="0"/>
              <a:t>can be </a:t>
            </a:r>
            <a:r>
              <a:rPr lang="en-US" dirty="0" smtClean="0"/>
              <a:t>increased, not just from a power sharing perspective but for minimizing A-MPR.</a:t>
            </a:r>
          </a:p>
          <a:p>
            <a:r>
              <a:rPr lang="en-US" dirty="0" smtClean="0"/>
              <a:t> We believe that that it would be beneficial to use the 2:1 ratio for Near/far RIMDs, but we think this approach should be studied carefully vs. the </a:t>
            </a:r>
            <a:r>
              <a:rPr lang="en-US" dirty="0" smtClean="0"/>
              <a:t>1:1 </a:t>
            </a:r>
            <a:r>
              <a:rPr lang="en-US" dirty="0" smtClean="0"/>
              <a:t>approach proposed by Skyworks. 1:1 may be conservative in some situations, but can be aggressive in other situations depending on where the RIMD is and if the A-MPR is being increased or decreased. </a:t>
            </a:r>
          </a:p>
          <a:p>
            <a:r>
              <a:rPr lang="en-US" dirty="0" smtClean="0"/>
              <a:t>Performance of “all-NR” A-MPR vs. equal PSD A-MPR should be studied, and maybe included in Rel-16 if not in Rel-15.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0320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EBDC34-0444-4925-8BCF-DB85F0B57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A-MPR for intra-band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761A0B-9B68-4642-BF90-FB0A5AFCB5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3300780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sz="2000" dirty="0"/>
              <a:t>The LTE timeline is kept, the LTE power completely determined by the LTE (MCG) alone</a:t>
            </a:r>
          </a:p>
          <a:p>
            <a:r>
              <a:rPr lang="en-GB" sz="2000" dirty="0"/>
              <a:t>Power back-off is applied on the total transmitted signal relative to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dirty="0"/>
              <a:t> </a:t>
            </a:r>
          </a:p>
          <a:p>
            <a:endParaRPr lang="en-GB" sz="2000" dirty="0"/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A-MPR on the MCG, A-MPR</a:t>
            </a:r>
            <a:r>
              <a:rPr lang="en-GB" sz="2000" baseline="-25000" dirty="0"/>
              <a:t>E-UTRA</a:t>
            </a:r>
            <a:r>
              <a:rPr lang="en-GB" sz="2000" dirty="0"/>
              <a:t>, is determined by the PRB allocation on the MCG alone and the UE determines the </a:t>
            </a:r>
            <a:r>
              <a:rPr lang="en-GB" sz="2000" dirty="0" err="1"/>
              <a:t>P</a:t>
            </a:r>
            <a:r>
              <a:rPr lang="en-GB" sz="2000" baseline="-25000" dirty="0" err="1"/>
              <a:t>cmax,c,E</a:t>
            </a:r>
            <a:r>
              <a:rPr lang="en-GB" sz="2000" baseline="-25000" dirty="0"/>
              <a:t>-UTRA </a:t>
            </a:r>
            <a:r>
              <a:rPr lang="en-GB" sz="2000" dirty="0"/>
              <a:t>and the PHR</a:t>
            </a:r>
            <a:r>
              <a:rPr lang="en-GB" sz="2000" baseline="-25000" dirty="0"/>
              <a:t>E-UTRA </a:t>
            </a:r>
            <a:r>
              <a:rPr lang="en-GB" sz="2000" dirty="0"/>
              <a:t>accordingly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A-MPR of the total transmission power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dirty="0"/>
              <a:t>, A-</a:t>
            </a:r>
            <a:r>
              <a:rPr lang="en-GB" sz="2000" dirty="0" err="1"/>
              <a:t>MPR</a:t>
            </a:r>
            <a:r>
              <a:rPr lang="en-GB" sz="2000" baseline="-25000" dirty="0" err="1"/>
              <a:t>total</a:t>
            </a:r>
            <a:r>
              <a:rPr lang="en-GB" sz="2000" dirty="0"/>
              <a:t>, is determined by the PRB allocations on both CGs and the UE determines the resulting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baseline="-25000" dirty="0"/>
              <a:t>  </a:t>
            </a:r>
            <a:r>
              <a:rPr lang="en-GB" sz="2000" dirty="0"/>
              <a:t>used for determining if the SCG power should be reduced/dropped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A-MPR on the SCG, A-MPR</a:t>
            </a:r>
            <a:r>
              <a:rPr lang="en-GB" sz="2000" baseline="-25000" dirty="0"/>
              <a:t>NR </a:t>
            </a:r>
            <a:r>
              <a:rPr lang="en-GB" sz="2000" dirty="0"/>
              <a:t>is set to A-</a:t>
            </a:r>
            <a:r>
              <a:rPr lang="en-GB" sz="2000" dirty="0" err="1"/>
              <a:t>MPR</a:t>
            </a:r>
            <a:r>
              <a:rPr lang="en-GB" sz="2000" baseline="-25000" dirty="0" err="1"/>
              <a:t>total</a:t>
            </a:r>
            <a:r>
              <a:rPr lang="en-GB" sz="2000" baseline="-25000" dirty="0"/>
              <a:t> </a:t>
            </a:r>
            <a:r>
              <a:rPr lang="en-GB" sz="2000" dirty="0"/>
              <a:t>(similar to UL CA for LTE) and the UE determines the </a:t>
            </a:r>
            <a:r>
              <a:rPr lang="en-GB" sz="2000" dirty="0" err="1"/>
              <a:t>P</a:t>
            </a:r>
            <a:r>
              <a:rPr lang="en-GB" sz="2000" baseline="-25000" dirty="0" err="1"/>
              <a:t>cmax,c,NR</a:t>
            </a:r>
            <a:r>
              <a:rPr lang="en-GB" sz="2000" baseline="-25000" dirty="0"/>
              <a:t> </a:t>
            </a:r>
            <a:r>
              <a:rPr lang="en-GB" sz="2000" dirty="0"/>
              <a:t>and the PHR</a:t>
            </a:r>
            <a:r>
              <a:rPr lang="en-GB" sz="2000" baseline="-25000" dirty="0"/>
              <a:t>NR </a:t>
            </a:r>
            <a:r>
              <a:rPr lang="en-GB" sz="2000" dirty="0"/>
              <a:t>accordingly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On the SCG: given the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dirty="0"/>
              <a:t>, the actual UE powers P</a:t>
            </a:r>
            <a:r>
              <a:rPr lang="en-GB" sz="2000" baseline="-25000" dirty="0"/>
              <a:t>MCG </a:t>
            </a:r>
            <a:r>
              <a:rPr lang="en-GB" sz="2000" dirty="0"/>
              <a:t>(known) and P</a:t>
            </a:r>
            <a:r>
              <a:rPr lang="en-GB" sz="2000" baseline="-25000" dirty="0"/>
              <a:t>SCG </a:t>
            </a:r>
            <a:r>
              <a:rPr lang="en-GB" sz="2000" dirty="0"/>
              <a:t>and, the UE reduces the P</a:t>
            </a:r>
            <a:r>
              <a:rPr lang="en-GB" sz="2000" baseline="-25000" dirty="0"/>
              <a:t>SCG </a:t>
            </a:r>
            <a:r>
              <a:rPr lang="en-GB" sz="2000" dirty="0"/>
              <a:t>or drops the SCG </a:t>
            </a:r>
          </a:p>
          <a:p>
            <a:endParaRPr lang="en-GB" sz="24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4091901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022517-E6A1-41F0-84BF-FB6DC96C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Timing diagram (same numerology)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A546E00-D746-4197-A02B-6638FE03AAD3}"/>
              </a:ext>
            </a:extLst>
          </p:cNvPr>
          <p:cNvSpPr/>
          <p:nvPr/>
        </p:nvSpPr>
        <p:spPr>
          <a:xfrm>
            <a:off x="2573079" y="2934586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409F10A-1827-470E-BCD1-D46063EBE1C5}"/>
              </a:ext>
            </a:extLst>
          </p:cNvPr>
          <p:cNvSpPr/>
          <p:nvPr/>
        </p:nvSpPr>
        <p:spPr>
          <a:xfrm>
            <a:off x="3987209" y="2931040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87E07BF-A8F7-4C94-A3F5-CDDC18C518AB}"/>
              </a:ext>
            </a:extLst>
          </p:cNvPr>
          <p:cNvSpPr/>
          <p:nvPr/>
        </p:nvSpPr>
        <p:spPr>
          <a:xfrm>
            <a:off x="1173120" y="3983663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39F693A-8E5F-46C5-9007-A5324DC26163}"/>
              </a:ext>
            </a:extLst>
          </p:cNvPr>
          <p:cNvSpPr/>
          <p:nvPr/>
        </p:nvSpPr>
        <p:spPr>
          <a:xfrm>
            <a:off x="5401339" y="2931040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17D0833-D4DC-4DE3-BCEE-73E805FCFCD6}"/>
              </a:ext>
            </a:extLst>
          </p:cNvPr>
          <p:cNvSpPr/>
          <p:nvPr/>
        </p:nvSpPr>
        <p:spPr>
          <a:xfrm>
            <a:off x="6815469" y="2934584"/>
            <a:ext cx="1414130" cy="31897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F0459AA-02A0-4213-801F-65F97A3E099E}"/>
              </a:ext>
            </a:extLst>
          </p:cNvPr>
          <p:cNvSpPr/>
          <p:nvPr/>
        </p:nvSpPr>
        <p:spPr>
          <a:xfrm>
            <a:off x="2587250" y="3990755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4236FF-906A-42A1-AA08-01DEBB3C6DF4}"/>
              </a:ext>
            </a:extLst>
          </p:cNvPr>
          <p:cNvSpPr/>
          <p:nvPr/>
        </p:nvSpPr>
        <p:spPr>
          <a:xfrm>
            <a:off x="4001380" y="3987209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017EC9D-DA2F-41E6-9FC6-37E57507DC3D}"/>
              </a:ext>
            </a:extLst>
          </p:cNvPr>
          <p:cNvSpPr/>
          <p:nvPr/>
        </p:nvSpPr>
        <p:spPr>
          <a:xfrm>
            <a:off x="5415510" y="3987209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26E53A5-24AE-4F7F-A65B-AA5A11618F80}"/>
              </a:ext>
            </a:extLst>
          </p:cNvPr>
          <p:cNvSpPr/>
          <p:nvPr/>
        </p:nvSpPr>
        <p:spPr>
          <a:xfrm>
            <a:off x="6829640" y="3990753"/>
            <a:ext cx="1414130" cy="3189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6BAF6B8-FBC7-47BA-AFDF-88B22E2453A1}"/>
              </a:ext>
            </a:extLst>
          </p:cNvPr>
          <p:cNvSpPr/>
          <p:nvPr/>
        </p:nvSpPr>
        <p:spPr>
          <a:xfrm>
            <a:off x="1169571" y="2931040"/>
            <a:ext cx="223284" cy="31897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highlight>
                <a:srgbClr val="FF0000"/>
              </a:highligh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3D7E11A-7ED7-4CB1-AD4F-2D6383223C6F}"/>
              </a:ext>
            </a:extLst>
          </p:cNvPr>
          <p:cNvSpPr/>
          <p:nvPr/>
        </p:nvSpPr>
        <p:spPr>
          <a:xfrm>
            <a:off x="5415510" y="3987208"/>
            <a:ext cx="223284" cy="3189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highlight>
                <a:srgbClr val="FF0000"/>
              </a:highligh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B959695-5910-4677-8701-36407DA45796}"/>
              </a:ext>
            </a:extLst>
          </p:cNvPr>
          <p:cNvSpPr txBox="1"/>
          <p:nvPr/>
        </p:nvSpPr>
        <p:spPr>
          <a:xfrm rot="16200000">
            <a:off x="992909" y="2494210"/>
            <a:ext cx="619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PDCCH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CA79C7C-8016-4FFB-93D0-34D846B281CC}"/>
              </a:ext>
            </a:extLst>
          </p:cNvPr>
          <p:cNvSpPr txBox="1"/>
          <p:nvPr/>
        </p:nvSpPr>
        <p:spPr>
          <a:xfrm rot="16200000">
            <a:off x="5228235" y="3575556"/>
            <a:ext cx="619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PDCCH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4E7EEF6-305F-409C-BAC1-97DF38A9CC7D}"/>
              </a:ext>
            </a:extLst>
          </p:cNvPr>
          <p:cNvSpPr txBox="1"/>
          <p:nvPr/>
        </p:nvSpPr>
        <p:spPr>
          <a:xfrm>
            <a:off x="7124572" y="2905862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PUSCH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6A0F76E-8820-45D8-97DB-5E6657EF6045}"/>
              </a:ext>
            </a:extLst>
          </p:cNvPr>
          <p:cNvSpPr txBox="1"/>
          <p:nvPr/>
        </p:nvSpPr>
        <p:spPr>
          <a:xfrm>
            <a:off x="7117477" y="3972670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PUSCH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2DB5395-3DC6-4960-98BE-65974D9F5812}"/>
              </a:ext>
            </a:extLst>
          </p:cNvPr>
          <p:cNvSpPr txBox="1"/>
          <p:nvPr/>
        </p:nvSpPr>
        <p:spPr>
          <a:xfrm>
            <a:off x="1034190" y="3275194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/>
              <a:t>n-4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A182626-653F-4A7C-85AB-5DBF0AACEF2D}"/>
              </a:ext>
            </a:extLst>
          </p:cNvPr>
          <p:cNvSpPr/>
          <p:nvPr/>
        </p:nvSpPr>
        <p:spPr>
          <a:xfrm>
            <a:off x="1155392" y="2934582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69BA673-72B4-45A2-95D0-18442DCC8227}"/>
              </a:ext>
            </a:extLst>
          </p:cNvPr>
          <p:cNvSpPr txBox="1"/>
          <p:nvPr/>
        </p:nvSpPr>
        <p:spPr>
          <a:xfrm>
            <a:off x="5290774" y="4267577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/>
              <a:t>n-1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D10E679-1922-40AA-A2CE-FEAB3FBFAE93}"/>
              </a:ext>
            </a:extLst>
          </p:cNvPr>
          <p:cNvSpPr txBox="1"/>
          <p:nvPr/>
        </p:nvSpPr>
        <p:spPr>
          <a:xfrm>
            <a:off x="5638794" y="4730344"/>
            <a:ext cx="4030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A-MPR calcuation (MSG and SCG UL SG)</a:t>
            </a:r>
          </a:p>
          <a:p>
            <a:r>
              <a:rPr lang="sv-SE" sz="1400" dirty="0"/>
              <a:t>SCG PHR determination</a:t>
            </a:r>
          </a:p>
          <a:p>
            <a:r>
              <a:rPr lang="sv-SE" sz="1400" dirty="0"/>
              <a:t>SCG scaling (if needed) based on computed P</a:t>
            </a:r>
            <a:r>
              <a:rPr lang="sv-SE" sz="1400" baseline="-25000" dirty="0"/>
              <a:t>EN-DC,total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94035F20-9F78-4826-B246-1B6541DE19DF}"/>
              </a:ext>
            </a:extLst>
          </p:cNvPr>
          <p:cNvCxnSpPr/>
          <p:nvPr/>
        </p:nvCxnSpPr>
        <p:spPr>
          <a:xfrm flipV="1">
            <a:off x="5879805" y="4111252"/>
            <a:ext cx="0" cy="587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5670066-A612-4349-B667-063426C9C20A}"/>
              </a:ext>
            </a:extLst>
          </p:cNvPr>
          <p:cNvSpPr txBox="1"/>
          <p:nvPr/>
        </p:nvSpPr>
        <p:spPr>
          <a:xfrm>
            <a:off x="1392855" y="2166270"/>
            <a:ext cx="2441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A-MPR calcuation (MSG UL SG)</a:t>
            </a:r>
          </a:p>
          <a:p>
            <a:r>
              <a:rPr lang="sv-SE" sz="1400" dirty="0"/>
              <a:t>MCG PHR determination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xmlns="" id="{04E9AB73-42AB-4EC5-844D-8C3E5FFC2167}"/>
              </a:ext>
            </a:extLst>
          </p:cNvPr>
          <p:cNvCxnSpPr/>
          <p:nvPr/>
        </p:nvCxnSpPr>
        <p:spPr>
          <a:xfrm>
            <a:off x="1528236" y="2684186"/>
            <a:ext cx="0" cy="458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E1EF2B9-2219-4AFF-8519-ED67B383A81C}"/>
              </a:ext>
            </a:extLst>
          </p:cNvPr>
          <p:cNvSpPr txBox="1"/>
          <p:nvPr/>
        </p:nvSpPr>
        <p:spPr>
          <a:xfrm>
            <a:off x="494849" y="2931040"/>
            <a:ext cx="649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MCG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BF3AAC7-3C9E-421F-9BD2-AC0CA5916C7D}"/>
              </a:ext>
            </a:extLst>
          </p:cNvPr>
          <p:cNvSpPr txBox="1"/>
          <p:nvPr/>
        </p:nvSpPr>
        <p:spPr>
          <a:xfrm>
            <a:off x="516800" y="3940398"/>
            <a:ext cx="557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SCG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xmlns="" id="{EAFABC9F-1841-4CFB-BEA8-A80ACFC83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925" y="5647405"/>
            <a:ext cx="10515600" cy="981202"/>
          </a:xfrm>
        </p:spPr>
        <p:txBody>
          <a:bodyPr/>
          <a:lstStyle/>
          <a:p>
            <a:r>
              <a:rPr lang="sv-SE" dirty="0"/>
              <a:t>Applies for both intra-band and inter-band EN-DC</a:t>
            </a:r>
          </a:p>
        </p:txBody>
      </p:sp>
    </p:spTree>
    <p:extLst>
      <p:ext uri="{BB962C8B-B14F-4D97-AF65-F5344CB8AC3E}">
        <p14:creationId xmlns:p14="http://schemas.microsoft.com/office/powerpoint/2010/main" val="1770077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FDD63C-1DBC-431B-928F-03C0F47D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Example, intra-band contiguous, DC_(n)71B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3D43BD-71EE-44D6-B1E5-14DF583FA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667250"/>
          </a:xfrm>
        </p:spPr>
        <p:txBody>
          <a:bodyPr>
            <a:normAutofit fontScale="92500" lnSpcReduction="10000"/>
          </a:bodyPr>
          <a:lstStyle/>
          <a:p>
            <a:r>
              <a:rPr lang="sv-SE" sz="1700" dirty="0"/>
              <a:t>P</a:t>
            </a:r>
            <a:r>
              <a:rPr lang="sv-SE" sz="1700" baseline="-25000" dirty="0"/>
              <a:t>powerclass,EN-DC </a:t>
            </a:r>
            <a:r>
              <a:rPr lang="sv-SE" sz="1700" dirty="0"/>
              <a:t>= 23 dBm, DFTS-OFDM, 10 + 10 MHz</a:t>
            </a:r>
          </a:p>
          <a:p>
            <a:r>
              <a:rPr lang="sv-SE" sz="1700" dirty="0"/>
              <a:t>Suppose PL estimate the same on both and both PC loops work out required UL power 0 dBm/PRB</a:t>
            </a:r>
          </a:p>
          <a:p>
            <a:r>
              <a:rPr lang="sv-SE" sz="1700" dirty="0"/>
              <a:t>10 PRB on LTE and 20 PRB on NR =&gt; A-MPR</a:t>
            </a:r>
            <a:r>
              <a:rPr lang="sv-SE" sz="1700" baseline="-25000" dirty="0"/>
              <a:t>total</a:t>
            </a:r>
            <a:r>
              <a:rPr lang="sv-SE" sz="1700" dirty="0"/>
              <a:t> = 7 dB (MPR = 0 dB)</a:t>
            </a:r>
          </a:p>
          <a:p>
            <a:pPr lvl="1"/>
            <a:r>
              <a:rPr lang="sv-SE" sz="1700" dirty="0"/>
              <a:t>A-MPR</a:t>
            </a:r>
            <a:r>
              <a:rPr lang="sv-SE" sz="1700" baseline="-25000" dirty="0"/>
              <a:t>total</a:t>
            </a:r>
            <a:r>
              <a:rPr lang="sv-SE" sz="1700" dirty="0"/>
              <a:t> = 1 dB (by 36.101 for B71), A-MPR</a:t>
            </a:r>
            <a:r>
              <a:rPr lang="sv-SE" sz="1700" baseline="-25000" dirty="0"/>
              <a:t>NR </a:t>
            </a:r>
            <a:r>
              <a:rPr lang="sv-SE" sz="1700" dirty="0"/>
              <a:t>= A-MPR</a:t>
            </a:r>
            <a:r>
              <a:rPr lang="sv-SE" sz="1700" baseline="-25000" dirty="0"/>
              <a:t>total</a:t>
            </a:r>
            <a:r>
              <a:rPr lang="sv-SE" sz="1700" dirty="0"/>
              <a:t> = 7 dB</a:t>
            </a:r>
          </a:p>
          <a:p>
            <a:pPr lvl="1"/>
            <a:r>
              <a:rPr lang="sv-SE" sz="1700" dirty="0"/>
              <a:t>P</a:t>
            </a:r>
            <a:r>
              <a:rPr lang="sv-SE" sz="1700" baseline="-25000" dirty="0"/>
              <a:t>EN-DC, total </a:t>
            </a:r>
            <a:r>
              <a:rPr lang="sv-SE" sz="1700" dirty="0"/>
              <a:t>= P</a:t>
            </a:r>
            <a:r>
              <a:rPr lang="sv-SE" sz="1700" baseline="-25000" dirty="0"/>
              <a:t>powerclass,EN-DC</a:t>
            </a:r>
            <a:r>
              <a:rPr lang="sv-SE" sz="1700" dirty="0"/>
              <a:t> - A-MPR</a:t>
            </a:r>
            <a:r>
              <a:rPr lang="sv-SE" sz="1700" baseline="-25000" dirty="0"/>
              <a:t>total</a:t>
            </a:r>
            <a:r>
              <a:rPr lang="sv-SE" sz="1700" dirty="0"/>
              <a:t> = 16dBm,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= </a:t>
            </a:r>
            <a:r>
              <a:rPr lang="sv-SE" sz="1700" dirty="0"/>
              <a:t>10 dBm,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13 dBm</a:t>
            </a:r>
          </a:p>
          <a:p>
            <a:pPr lvl="1"/>
            <a:r>
              <a:rPr lang="sv-SE" sz="1700" dirty="0"/>
              <a:t>No scaling since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+ 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14.7 dBm &lt; P</a:t>
            </a:r>
            <a:r>
              <a:rPr lang="sv-SE" sz="1700" baseline="-25000" dirty="0"/>
              <a:t>EN-DC, total </a:t>
            </a:r>
          </a:p>
          <a:p>
            <a:r>
              <a:rPr lang="sv-SE" sz="1700" dirty="0"/>
              <a:t>10 PRB on LTE and 50 PRB on NR =&gt; A-MPR</a:t>
            </a:r>
            <a:r>
              <a:rPr lang="sv-SE" sz="1700" baseline="-25000" dirty="0"/>
              <a:t>total</a:t>
            </a:r>
            <a:r>
              <a:rPr lang="sv-SE" sz="1700" dirty="0"/>
              <a:t> = 5 dB </a:t>
            </a:r>
          </a:p>
          <a:p>
            <a:pPr lvl="1"/>
            <a:r>
              <a:rPr lang="sv-SE" sz="1700" dirty="0"/>
              <a:t>A-MPR</a:t>
            </a:r>
            <a:r>
              <a:rPr lang="sv-SE" sz="1700" baseline="-25000" dirty="0"/>
              <a:t>total</a:t>
            </a:r>
            <a:r>
              <a:rPr lang="sv-SE" sz="1700" dirty="0"/>
              <a:t> = 1 dB (by 36.101 for B71), A-MPR</a:t>
            </a:r>
            <a:r>
              <a:rPr lang="sv-SE" sz="1700" baseline="-25000" dirty="0"/>
              <a:t>NR </a:t>
            </a:r>
            <a:r>
              <a:rPr lang="sv-SE" sz="1700" dirty="0"/>
              <a:t>= A-MPR</a:t>
            </a:r>
            <a:r>
              <a:rPr lang="sv-SE" sz="1700" baseline="-25000" dirty="0"/>
              <a:t>total</a:t>
            </a:r>
            <a:r>
              <a:rPr lang="sv-SE" sz="1700" dirty="0"/>
              <a:t> = 5 dB</a:t>
            </a:r>
          </a:p>
          <a:p>
            <a:pPr lvl="1"/>
            <a:r>
              <a:rPr lang="sv-SE" sz="1700" dirty="0"/>
              <a:t>P</a:t>
            </a:r>
            <a:r>
              <a:rPr lang="sv-SE" sz="1700" baseline="-25000" dirty="0"/>
              <a:t>EN-DC, total </a:t>
            </a:r>
            <a:r>
              <a:rPr lang="sv-SE" sz="1700" dirty="0"/>
              <a:t>= 18 dBm,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= </a:t>
            </a:r>
            <a:r>
              <a:rPr lang="sv-SE" sz="1700" dirty="0"/>
              <a:t>10 dBm,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17 dBm</a:t>
            </a:r>
          </a:p>
          <a:p>
            <a:pPr lvl="1"/>
            <a:r>
              <a:rPr lang="sv-SE" sz="1700" dirty="0"/>
              <a:t>No scaling since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+ 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17,8 dBm &lt; P</a:t>
            </a:r>
            <a:r>
              <a:rPr lang="sv-SE" sz="1700" baseline="-25000" dirty="0"/>
              <a:t>EN-DC, total </a:t>
            </a:r>
          </a:p>
          <a:p>
            <a:r>
              <a:rPr lang="sv-SE" sz="1700" dirty="0"/>
              <a:t>10 PRB on LTE and 50 PRB on NR but with 3 dBm/PRB </a:t>
            </a:r>
            <a:r>
              <a:rPr lang="sv-SE" sz="1700" u="sng" dirty="0"/>
              <a:t>on NR </a:t>
            </a:r>
            <a:r>
              <a:rPr lang="sv-SE" sz="1700" dirty="0"/>
              <a:t>=&gt; A-MPR</a:t>
            </a:r>
            <a:r>
              <a:rPr lang="sv-SE" sz="1700" baseline="-25000" dirty="0"/>
              <a:t>total</a:t>
            </a:r>
            <a:r>
              <a:rPr lang="sv-SE" sz="1700" dirty="0"/>
              <a:t> = 5 dB</a:t>
            </a:r>
          </a:p>
          <a:p>
            <a:pPr lvl="1"/>
            <a:r>
              <a:rPr lang="sv-SE" sz="1700" dirty="0"/>
              <a:t>A-MPR</a:t>
            </a:r>
            <a:r>
              <a:rPr lang="sv-SE" sz="1700" baseline="-25000" dirty="0"/>
              <a:t>total</a:t>
            </a:r>
            <a:r>
              <a:rPr lang="sv-SE" sz="1700" dirty="0"/>
              <a:t> = 1 dB (by 36.101 for B71), A-MPR</a:t>
            </a:r>
            <a:r>
              <a:rPr lang="sv-SE" sz="1700" baseline="-25000" dirty="0"/>
              <a:t>NR </a:t>
            </a:r>
            <a:r>
              <a:rPr lang="sv-SE" sz="1700" dirty="0"/>
              <a:t>= A-MPR</a:t>
            </a:r>
            <a:r>
              <a:rPr lang="sv-SE" sz="1700" baseline="-25000" dirty="0"/>
              <a:t>total</a:t>
            </a:r>
            <a:r>
              <a:rPr lang="sv-SE" sz="1700" dirty="0"/>
              <a:t> = 5 dB</a:t>
            </a:r>
          </a:p>
          <a:p>
            <a:pPr lvl="1"/>
            <a:r>
              <a:rPr lang="sv-SE" sz="1700" dirty="0"/>
              <a:t>P</a:t>
            </a:r>
            <a:r>
              <a:rPr lang="sv-SE" sz="1700" baseline="-25000" dirty="0"/>
              <a:t>EN-DC, total </a:t>
            </a:r>
            <a:r>
              <a:rPr lang="sv-SE" sz="1700" dirty="0"/>
              <a:t>= 18 dBm,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= 1</a:t>
            </a:r>
            <a:r>
              <a:rPr lang="sv-SE" sz="1700" dirty="0"/>
              <a:t>0 dBm,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en-GB" sz="1700" dirty="0"/>
              <a:t>= 18 dBm (23 - </a:t>
            </a:r>
            <a:r>
              <a:rPr lang="sv-SE" sz="1700" dirty="0"/>
              <a:t>A-MPR</a:t>
            </a:r>
            <a:r>
              <a:rPr lang="sv-SE" sz="1700" baseline="-25000" dirty="0"/>
              <a:t>NR</a:t>
            </a:r>
            <a:r>
              <a:rPr lang="sv-SE" sz="1700" dirty="0"/>
              <a:t> </a:t>
            </a:r>
            <a:r>
              <a:rPr lang="en-GB" sz="1700" dirty="0"/>
              <a:t>reduced from </a:t>
            </a:r>
            <a:r>
              <a:rPr lang="sv-SE" sz="1700" dirty="0"/>
              <a:t>20 dBm = 3 dBm/PRB + 17)</a:t>
            </a:r>
          </a:p>
          <a:p>
            <a:pPr lvl="1"/>
            <a:r>
              <a:rPr lang="sv-SE" sz="1700" dirty="0"/>
              <a:t>NR reduction since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+ 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18.5 dBm &gt; P</a:t>
            </a:r>
            <a:r>
              <a:rPr lang="sv-SE" sz="1700" baseline="-25000" dirty="0"/>
              <a:t>EN-DC, total , </a:t>
            </a:r>
            <a:r>
              <a:rPr lang="sv-SE" sz="1700" dirty="0"/>
              <a:t>NR reduced to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sv-SE" sz="1700" dirty="0"/>
              <a:t>= P</a:t>
            </a:r>
            <a:r>
              <a:rPr lang="sv-SE" sz="1700" baseline="-25000" dirty="0"/>
              <a:t>EN-DC, total </a:t>
            </a:r>
            <a:r>
              <a:rPr lang="en-GB" sz="1700" dirty="0"/>
              <a:t>- P</a:t>
            </a:r>
            <a:r>
              <a:rPr lang="en-GB" sz="1700" baseline="-25000" dirty="0"/>
              <a:t>MCG </a:t>
            </a:r>
            <a:r>
              <a:rPr lang="en-GB" sz="1700" dirty="0"/>
              <a:t>= 17.2 dBm </a:t>
            </a:r>
          </a:p>
          <a:p>
            <a:pPr lvl="1"/>
            <a:endParaRPr lang="en-GB" sz="1700" dirty="0"/>
          </a:p>
          <a:p>
            <a:r>
              <a:rPr lang="en-GB" sz="1700" dirty="0"/>
              <a:t>All computations above internally in the UE</a:t>
            </a:r>
            <a:endParaRPr lang="sv-SE" sz="1700" dirty="0"/>
          </a:p>
          <a:p>
            <a:endParaRPr lang="sv-SE" sz="22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endParaRPr lang="sv-SE" sz="2400" dirty="0"/>
          </a:p>
          <a:p>
            <a:endParaRPr lang="sv-SE" sz="2400" dirty="0"/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C7B451F-A38A-4037-AF76-71F4B4E84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007" y="3429000"/>
            <a:ext cx="3915194" cy="14088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2B0E58F-C9D6-4D3B-A6C0-2346957AFDB0}"/>
              </a:ext>
            </a:extLst>
          </p:cNvPr>
          <p:cNvSpPr txBox="1"/>
          <p:nvPr/>
        </p:nvSpPr>
        <p:spPr>
          <a:xfrm>
            <a:off x="9494875" y="3121223"/>
            <a:ext cx="10994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A-MPR table</a:t>
            </a:r>
          </a:p>
        </p:txBody>
      </p:sp>
    </p:spTree>
    <p:extLst>
      <p:ext uri="{BB962C8B-B14F-4D97-AF65-F5344CB8AC3E}">
        <p14:creationId xmlns:p14="http://schemas.microsoft.com/office/powerpoint/2010/main" val="2755547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NR can compensate for missing or excessive back-off on LTE side for Intra-band EN-DC A-MPR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Skyworks Solutions,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58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Disclaimer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371601"/>
            <a:ext cx="8610600" cy="4754563"/>
          </a:xfrm>
        </p:spPr>
        <p:txBody>
          <a:bodyPr>
            <a:normAutofit lnSpcReduction="10000"/>
          </a:bodyPr>
          <a:lstStyle/>
          <a:p>
            <a:r>
              <a:rPr lang="en-CA" sz="2800" dirty="0"/>
              <a:t>This proposal is only describing the high level concept:</a:t>
            </a:r>
          </a:p>
          <a:p>
            <a:pPr lvl="1"/>
            <a:r>
              <a:rPr lang="en-CA" dirty="0" smtClean="0"/>
              <a:t>It doesn't use true system variables</a:t>
            </a:r>
          </a:p>
          <a:p>
            <a:pPr lvl="1"/>
            <a:r>
              <a:rPr lang="en-CA" dirty="0" smtClean="0"/>
              <a:t>It does not use 3GPP notation</a:t>
            </a:r>
          </a:p>
          <a:p>
            <a:pPr lvl="1"/>
            <a:r>
              <a:rPr lang="en-CA" dirty="0" smtClean="0"/>
              <a:t>It does not consider ranges</a:t>
            </a:r>
          </a:p>
          <a:p>
            <a:pPr lvl="1"/>
            <a:r>
              <a:rPr lang="en-CA" dirty="0" smtClean="0"/>
              <a:t>Numerical example use arbitrary AMPR values</a:t>
            </a:r>
          </a:p>
          <a:p>
            <a:r>
              <a:rPr lang="en-CA" sz="2800" dirty="0"/>
              <a:t>It will need to be translated in equations that uses 3GPP variable and naming and account for ranges where is applies.</a:t>
            </a:r>
          </a:p>
          <a:p>
            <a:r>
              <a:rPr lang="en-CA" sz="2800" dirty="0"/>
              <a:t>This would require verification with measurements for Reverse IMD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541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371601"/>
            <a:ext cx="8610600" cy="4754563"/>
          </a:xfrm>
        </p:spPr>
        <p:txBody>
          <a:bodyPr>
            <a:normAutofit fontScale="92500"/>
          </a:bodyPr>
          <a:lstStyle/>
          <a:p>
            <a:r>
              <a:rPr lang="en-CA" sz="2800" dirty="0"/>
              <a:t>A-MPR for intra band EN-DC have been studied and agreed assuming equal LTE and NR back-off and equal PSD </a:t>
            </a:r>
          </a:p>
          <a:p>
            <a:pPr>
              <a:buFont typeface="Symbol"/>
              <a:buChar char="Þ"/>
            </a:pPr>
            <a:r>
              <a:rPr lang="en-CA" sz="2800" dirty="0"/>
              <a:t>It was assumed that for Type 1 UEs LTE and NR side would be fully aware of both RAT allocation and power.</a:t>
            </a:r>
          </a:p>
          <a:p>
            <a:pPr lvl="1"/>
            <a:r>
              <a:rPr lang="en-CA" sz="2400" dirty="0"/>
              <a:t>Combinations: DC_(n)71AA, DC_(n)41XA, DC_41_n41</a:t>
            </a:r>
          </a:p>
          <a:p>
            <a:r>
              <a:rPr lang="en-CA" dirty="0" smtClean="0"/>
              <a:t>Problem: given that LTE side cannot account for NR allocation and power how can we still use the specified A-MPR and avoid unnecessary NR back-off that would too often result in NR being dropped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19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IMD behavior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371601"/>
            <a:ext cx="8610600" cy="4754563"/>
          </a:xfrm>
        </p:spPr>
        <p:txBody>
          <a:bodyPr>
            <a:normAutofit fontScale="77500" lnSpcReduction="20000"/>
          </a:bodyPr>
          <a:lstStyle/>
          <a:p>
            <a:r>
              <a:rPr lang="en-CA" dirty="0" smtClean="0"/>
              <a:t>To be on the safe side for meeting emission requirements it is proposed to take a conservative approach to IMD behavior with varying only one of the signal</a:t>
            </a:r>
          </a:p>
          <a:p>
            <a:r>
              <a:rPr lang="en-CA" dirty="0" smtClean="0"/>
              <a:t>This is justified because:</a:t>
            </a:r>
          </a:p>
          <a:p>
            <a:pPr lvl="1"/>
            <a:r>
              <a:rPr lang="en-CA" dirty="0" smtClean="0"/>
              <a:t> the 2dB/dB best case for IMD3 only applies for class A fixed supply , forward IMD and one sideband.</a:t>
            </a:r>
          </a:p>
          <a:p>
            <a:pPr lvl="1"/>
            <a:r>
              <a:rPr lang="en-CA" dirty="0" smtClean="0"/>
              <a:t>Reverse IMD has been shown to behave differently – </a:t>
            </a:r>
            <a:r>
              <a:rPr lang="en-CA" dirty="0" err="1" smtClean="0"/>
              <a:t>cf</a:t>
            </a:r>
            <a:r>
              <a:rPr lang="en-CA" dirty="0" smtClean="0"/>
              <a:t> R4-1802985</a:t>
            </a:r>
          </a:p>
          <a:p>
            <a:pPr lvl="1"/>
            <a:r>
              <a:rPr lang="en-CA" dirty="0" smtClean="0"/>
              <a:t>APT or class AB PAs do not have the ideal linear IMD behavior over a large range of power. Departing from this would cause significant power consumption increase,</a:t>
            </a:r>
          </a:p>
          <a:p>
            <a:r>
              <a:rPr lang="en-CA" dirty="0" smtClean="0"/>
              <a:t>Assumption</a:t>
            </a:r>
            <a:r>
              <a:rPr lang="en-CA" dirty="0"/>
              <a:t> </a:t>
            </a:r>
            <a:r>
              <a:rPr lang="en-CA" dirty="0" smtClean="0"/>
              <a:t>(R4-1813289)</a:t>
            </a:r>
          </a:p>
          <a:p>
            <a:pPr lvl="1"/>
            <a:r>
              <a:rPr lang="en-CA" dirty="0" smtClean="0"/>
              <a:t>Worst case IMD3 has 1dB/dB and IMD5 has 2dB/dB slope</a:t>
            </a:r>
          </a:p>
          <a:p>
            <a:pPr lvl="1"/>
            <a:r>
              <a:rPr lang="en-CA" dirty="0" smtClean="0"/>
              <a:t>Best case IMD3 has 2dB/dB and IMD5 has 3dB/dB slope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79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1615</Words>
  <Application>Microsoft Office PowerPoint</Application>
  <PresentationFormat>Widescreen</PresentationFormat>
  <Paragraphs>226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Calibri</vt:lpstr>
      <vt:lpstr>Calibri Light</vt:lpstr>
      <vt:lpstr>新細明體</vt:lpstr>
      <vt:lpstr>Symbol</vt:lpstr>
      <vt:lpstr>Times New Roman</vt:lpstr>
      <vt:lpstr>Wingdings</vt:lpstr>
      <vt:lpstr>Office Theme</vt:lpstr>
      <vt:lpstr>1_Office Theme</vt:lpstr>
      <vt:lpstr>Office 佈景主題</vt:lpstr>
      <vt:lpstr>2_Office Theme</vt:lpstr>
      <vt:lpstr>A-MPR for intra-band EN-DC</vt:lpstr>
      <vt:lpstr>A-MPR for intra-band EN-DC</vt:lpstr>
      <vt:lpstr>Proposed method</vt:lpstr>
      <vt:lpstr>Timing diagram (same numerology)</vt:lpstr>
      <vt:lpstr>Example, intra-band contiguous, DC_(n)71B</vt:lpstr>
      <vt:lpstr>How NR can compensate for missing or excessive back-off on LTE side for Intra-band EN-DC A-MPR</vt:lpstr>
      <vt:lpstr>Disclaimer</vt:lpstr>
      <vt:lpstr>Problem statement</vt:lpstr>
      <vt:lpstr>IMD behavior assumption</vt:lpstr>
      <vt:lpstr>definitions</vt:lpstr>
      <vt:lpstr>Proposed A-MPR Type 1 UE mechanism with NR compensation  (incl. Power scaling)</vt:lpstr>
      <vt:lpstr>Numerical examples</vt:lpstr>
      <vt:lpstr>Intra-band ENDC Power Control Design</vt:lpstr>
      <vt:lpstr>Flow Chart of Power Control Design with Existing AMPR equations</vt:lpstr>
      <vt:lpstr>PowerPoint Presentation</vt:lpstr>
      <vt:lpstr>PowerPoint Presentation</vt:lpstr>
      <vt:lpstr>Sprint intra-band EN-DC A-MPR input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Sprint</cp:lastModifiedBy>
  <cp:revision>87</cp:revision>
  <dcterms:created xsi:type="dcterms:W3CDTF">2018-08-09T11:54:16Z</dcterms:created>
  <dcterms:modified xsi:type="dcterms:W3CDTF">2018-10-12T03:21:17Z</dcterms:modified>
</cp:coreProperties>
</file>