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1" r:id="rId4"/>
    <p:sldId id="265" r:id="rId5"/>
    <p:sldId id="266" r:id="rId6"/>
    <p:sldId id="272" r:id="rId7"/>
    <p:sldId id="268" r:id="rId8"/>
    <p:sldId id="269" r:id="rId9"/>
    <p:sldId id="271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176" autoAdjust="0"/>
  </p:normalViewPr>
  <p:slideViewPr>
    <p:cSldViewPr>
      <p:cViewPr varScale="1">
        <p:scale>
          <a:sx n="71" d="100"/>
          <a:sy n="71" d="100"/>
        </p:scale>
        <p:origin x="-135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Chengdu, China, 08 – 12 October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80777" y="4149080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PUCCH demodulation performance in Rel-15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6206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R4-1813756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R4-1808025  Way forward on PUCCH demodulation requirements, RAN4#87</a:t>
            </a:r>
            <a:br>
              <a:rPr lang="en-US" dirty="0"/>
            </a:br>
            <a:endParaRPr lang="en-US" dirty="0"/>
          </a:p>
          <a:p>
            <a:r>
              <a:rPr lang="en-US" dirty="0"/>
              <a:t>R4-1809556  Way forward for NR PUCCH demodulation performance requirements, RAN4#1807</a:t>
            </a:r>
          </a:p>
          <a:p>
            <a:endParaRPr lang="en-US" dirty="0"/>
          </a:p>
          <a:p>
            <a:r>
              <a:rPr lang="en-US" dirty="0"/>
              <a:t>R4-1811727 Way forward for NR PUCCH demodulation performance requirements, RAN4#88 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Hopping</a:t>
            </a:r>
          </a:p>
          <a:p>
            <a:pPr lvl="1"/>
            <a:r>
              <a:rPr lang="en-US" dirty="0"/>
              <a:t>Intra-slot frequency hopping: enable</a:t>
            </a:r>
          </a:p>
          <a:p>
            <a:pPr lvl="2"/>
            <a:r>
              <a:rPr lang="en-GB" i="1" dirty="0" err="1"/>
              <a:t>startingPRB</a:t>
            </a:r>
            <a:r>
              <a:rPr lang="en-GB" dirty="0"/>
              <a:t> = 0</a:t>
            </a:r>
          </a:p>
          <a:p>
            <a:pPr lvl="2"/>
            <a:r>
              <a:rPr lang="en-GB" i="1" dirty="0" err="1"/>
              <a:t>secondHopPRB</a:t>
            </a:r>
            <a:r>
              <a:rPr lang="en-GB" dirty="0"/>
              <a:t> = the largest PRB index – </a:t>
            </a:r>
            <a:r>
              <a:rPr lang="en-GB" i="1" dirty="0" err="1"/>
              <a:t>nrofPRBs</a:t>
            </a:r>
            <a:r>
              <a:rPr lang="en-GB" i="1" dirty="0"/>
              <a:t> </a:t>
            </a:r>
            <a:endParaRPr lang="en-US" dirty="0"/>
          </a:p>
          <a:p>
            <a:pPr lvl="3"/>
            <a:endParaRPr lang="en-GB" i="1" dirty="0"/>
          </a:p>
          <a:p>
            <a:pPr lvl="1" hangingPunct="0"/>
            <a:r>
              <a:rPr lang="en-US" altLang="zh-CN" i="1" dirty="0" err="1"/>
              <a:t>hoppingId</a:t>
            </a:r>
            <a:r>
              <a:rPr lang="en-US" altLang="zh-CN" i="1" dirty="0"/>
              <a:t> </a:t>
            </a:r>
            <a:r>
              <a:rPr lang="en-US" dirty="0"/>
              <a:t>= 0</a:t>
            </a:r>
          </a:p>
          <a:p>
            <a:pPr lvl="1" hangingPunct="0"/>
            <a:endParaRPr lang="en-US" dirty="0"/>
          </a:p>
          <a:p>
            <a:pPr lvl="0"/>
            <a:r>
              <a:rPr lang="en-US" dirty="0"/>
              <a:t>Introduce requirements for multi-slot PUCCH for FR1 in Rel-15 by next June</a:t>
            </a:r>
            <a:endParaRPr lang="en-US" sz="2800" dirty="0"/>
          </a:p>
          <a:p>
            <a:pPr lvl="1"/>
            <a:r>
              <a:rPr lang="fr-FR" dirty="0"/>
              <a:t>Option 1: </a:t>
            </a:r>
            <a:r>
              <a:rPr lang="fr-FR" dirty="0" err="1"/>
              <a:t>Introduce</a:t>
            </a:r>
            <a:r>
              <a:rPr lang="fr-FR" dirty="0"/>
              <a:t> </a:t>
            </a:r>
            <a:r>
              <a:rPr lang="fr-FR" dirty="0" err="1"/>
              <a:t>requirements</a:t>
            </a:r>
            <a:r>
              <a:rPr lang="fr-FR" dirty="0"/>
              <a:t> for PUCCH Formats 1 and 3 </a:t>
            </a:r>
            <a:r>
              <a:rPr lang="fr-FR" dirty="0" err="1"/>
              <a:t>with</a:t>
            </a:r>
            <a:r>
              <a:rPr lang="fr-FR" dirty="0"/>
              <a:t> slot </a:t>
            </a:r>
            <a:r>
              <a:rPr lang="fr-FR" dirty="0" err="1"/>
              <a:t>repetition</a:t>
            </a:r>
            <a:r>
              <a:rPr lang="fr-FR" dirty="0"/>
              <a:t> N = 2 and 4</a:t>
            </a:r>
            <a:endParaRPr lang="en-US" sz="3600" dirty="0"/>
          </a:p>
          <a:p>
            <a:pPr lvl="2"/>
            <a:r>
              <a:rPr lang="fr-FR" dirty="0" err="1"/>
              <a:t>Define</a:t>
            </a:r>
            <a:r>
              <a:rPr lang="fr-FR" dirty="0"/>
              <a:t> </a:t>
            </a:r>
            <a:r>
              <a:rPr lang="fr-FR" dirty="0" err="1"/>
              <a:t>requirements</a:t>
            </a:r>
            <a:r>
              <a:rPr lang="fr-FR" dirty="0"/>
              <a:t> by </a:t>
            </a:r>
            <a:r>
              <a:rPr lang="fr-FR" dirty="0" err="1"/>
              <a:t>adding</a:t>
            </a:r>
            <a:r>
              <a:rPr lang="fr-FR" dirty="0"/>
              <a:t> –10log(N)+[X] dB to single-slot PUCCH </a:t>
            </a:r>
            <a:r>
              <a:rPr lang="fr-FR" dirty="0" err="1"/>
              <a:t>requirements</a:t>
            </a:r>
            <a:r>
              <a:rPr lang="fr-FR" dirty="0"/>
              <a:t>, </a:t>
            </a:r>
            <a:r>
              <a:rPr lang="fr-FR" dirty="0" err="1"/>
              <a:t>where</a:t>
            </a:r>
            <a:r>
              <a:rPr lang="fr-FR" dirty="0"/>
              <a:t> X </a:t>
            </a:r>
            <a:r>
              <a:rPr lang="fr-FR" dirty="0" err="1"/>
              <a:t>accounts</a:t>
            </a:r>
            <a:r>
              <a:rPr lang="fr-FR" dirty="0"/>
              <a:t> for </a:t>
            </a:r>
            <a:r>
              <a:rPr lang="fr-FR" dirty="0" err="1"/>
              <a:t>loss</a:t>
            </a:r>
            <a:r>
              <a:rPr lang="fr-FR" dirty="0"/>
              <a:t> due to </a:t>
            </a:r>
            <a:r>
              <a:rPr lang="fr-FR" dirty="0" err="1"/>
              <a:t>channel</a:t>
            </a:r>
            <a:r>
              <a:rPr lang="fr-FR" dirty="0"/>
              <a:t> estimation and </a:t>
            </a:r>
            <a:r>
              <a:rPr lang="fr-FR" dirty="0" err="1"/>
              <a:t>other</a:t>
            </a:r>
            <a:r>
              <a:rPr lang="fr-FR" dirty="0"/>
              <a:t> </a:t>
            </a:r>
            <a:r>
              <a:rPr lang="fr-FR" dirty="0" err="1"/>
              <a:t>errors</a:t>
            </a:r>
            <a:r>
              <a:rPr lang="fr-FR" dirty="0"/>
              <a:t>.</a:t>
            </a:r>
            <a:endParaRPr lang="en-US" sz="3200" dirty="0"/>
          </a:p>
          <a:p>
            <a:pPr lvl="3"/>
            <a:r>
              <a:rPr lang="fr-FR" dirty="0"/>
              <a:t>X: </a:t>
            </a:r>
            <a:endParaRPr lang="en-US" sz="2800" dirty="0"/>
          </a:p>
          <a:p>
            <a:pPr lvl="4"/>
            <a:r>
              <a:rPr lang="fr-FR" dirty="0"/>
              <a:t>option 1 : X=1 </a:t>
            </a:r>
            <a:endParaRPr lang="en-US" sz="2800" dirty="0"/>
          </a:p>
          <a:p>
            <a:pPr lvl="4"/>
            <a:r>
              <a:rPr lang="fr-FR" dirty="0" err="1"/>
              <a:t>other</a:t>
            </a:r>
            <a:r>
              <a:rPr lang="fr-FR" dirty="0"/>
              <a:t> options not </a:t>
            </a:r>
            <a:r>
              <a:rPr lang="fr-FR" dirty="0" err="1"/>
              <a:t>precluded</a:t>
            </a:r>
            <a:r>
              <a:rPr lang="fr-FR" dirty="0"/>
              <a:t>. </a:t>
            </a:r>
            <a:endParaRPr lang="en-US" sz="2800" dirty="0"/>
          </a:p>
          <a:p>
            <a:pPr lvl="1"/>
            <a:r>
              <a:rPr lang="fr-FR" dirty="0"/>
              <a:t>Othe options not </a:t>
            </a:r>
            <a:r>
              <a:rPr lang="fr-FR" dirty="0" err="1"/>
              <a:t>precluded</a:t>
            </a:r>
            <a:r>
              <a:rPr lang="fr-FR" dirty="0"/>
              <a:t>.</a:t>
            </a:r>
            <a:endParaRPr lang="en-US" sz="3600" dirty="0"/>
          </a:p>
          <a:p>
            <a:pPr lvl="1"/>
            <a:r>
              <a:rPr lang="fr-FR" dirty="0" err="1"/>
              <a:t>Discuss</a:t>
            </a:r>
            <a:r>
              <a:rPr lang="fr-FR" dirty="0"/>
              <a:t> the test </a:t>
            </a:r>
            <a:r>
              <a:rPr lang="fr-FR" dirty="0" err="1"/>
              <a:t>parameters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the </a:t>
            </a:r>
            <a:r>
              <a:rPr lang="fr-FR" dirty="0" err="1"/>
              <a:t>Nov</a:t>
            </a:r>
            <a:r>
              <a:rPr lang="fr-FR" dirty="0"/>
              <a:t> meeting</a:t>
            </a:r>
            <a:endParaRPr lang="en-US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altLang="zh-CN" dirty="0"/>
              <a:t>Test scenarios: (Number of bits, Number of OFDM symbols, Number of PRB): </a:t>
            </a:r>
          </a:p>
          <a:p>
            <a:pPr lvl="1" algn="just"/>
            <a:r>
              <a:rPr lang="en-US" altLang="zh-CN" dirty="0"/>
              <a:t>(1, 1, 1) </a:t>
            </a:r>
          </a:p>
          <a:p>
            <a:pPr lvl="1" algn="just"/>
            <a:r>
              <a:rPr lang="en-US" altLang="zh-CN" dirty="0"/>
              <a:t>(1, 2, 1)</a:t>
            </a:r>
          </a:p>
          <a:p>
            <a:pPr lvl="1" algn="just"/>
            <a:endParaRPr lang="en-GB" sz="2100" dirty="0">
              <a:solidFill>
                <a:srgbClr val="FF0000"/>
              </a:solidFill>
            </a:endParaRPr>
          </a:p>
          <a:p>
            <a:pPr algn="just"/>
            <a:r>
              <a:rPr lang="en-GB" dirty="0" err="1"/>
              <a:t>initialCyclicShift</a:t>
            </a:r>
            <a:r>
              <a:rPr lang="en-GB" dirty="0"/>
              <a:t> = 0</a:t>
            </a:r>
          </a:p>
          <a:p>
            <a:pPr algn="just"/>
            <a:r>
              <a:rPr lang="en-GB" dirty="0"/>
              <a:t>For FR1 and FR2</a:t>
            </a:r>
          </a:p>
          <a:p>
            <a:pPr lvl="1" algn="just"/>
            <a:r>
              <a:rPr lang="en-GB" dirty="0" err="1"/>
              <a:t>startingSymbolIndex</a:t>
            </a:r>
            <a:r>
              <a:rPr lang="en-GB" dirty="0"/>
              <a:t> = 13 for 1 OFDM symbol</a:t>
            </a:r>
          </a:p>
          <a:p>
            <a:pPr lvl="1" algn="just"/>
            <a:r>
              <a:rPr lang="en-GB" dirty="0" err="1"/>
              <a:t>startingSymbolIndex</a:t>
            </a:r>
            <a:r>
              <a:rPr lang="en-GB" dirty="0"/>
              <a:t> = 12 for 2 OFDM symbols</a:t>
            </a:r>
          </a:p>
          <a:p>
            <a:pPr lvl="2" algn="just">
              <a:buNone/>
            </a:pPr>
            <a:endParaRPr lang="en-GB" dirty="0">
              <a:solidFill>
                <a:srgbClr val="00B0F0"/>
              </a:solidFill>
            </a:endParaRPr>
          </a:p>
          <a:p>
            <a:pPr algn="just"/>
            <a:r>
              <a:rPr lang="en-GB" altLang="zh-CN" dirty="0"/>
              <a:t>Test metric</a:t>
            </a:r>
          </a:p>
          <a:p>
            <a:pPr lvl="2" algn="just"/>
            <a:r>
              <a:rPr lang="en-US" altLang="zh-CN" sz="2600" dirty="0"/>
              <a:t>DTX to </a:t>
            </a:r>
            <a:r>
              <a:rPr lang="en-US" altLang="zh-CN" sz="2600" dirty="0" err="1"/>
              <a:t>Ack</a:t>
            </a:r>
            <a:r>
              <a:rPr lang="en-US" altLang="zh-CN" sz="2600" dirty="0"/>
              <a:t> probability &lt;1%</a:t>
            </a:r>
          </a:p>
          <a:p>
            <a:pPr lvl="2" algn="just"/>
            <a:r>
              <a:rPr lang="en-US" altLang="zh-CN" sz="2600" dirty="0"/>
              <a:t>Missed </a:t>
            </a:r>
            <a:r>
              <a:rPr lang="en-US" altLang="zh-CN" sz="2600" dirty="0" err="1"/>
              <a:t>Ack</a:t>
            </a:r>
            <a:r>
              <a:rPr lang="en-US" altLang="zh-CN" sz="2600" dirty="0"/>
              <a:t> probability &lt; 1%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0658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sz="2400" dirty="0"/>
              <a:t>Test scenarios: (Number of bits, Number of OFDM symbols, Number of PRB): </a:t>
            </a:r>
          </a:p>
          <a:p>
            <a:pPr lvl="1" algn="just"/>
            <a:r>
              <a:rPr lang="en-US" altLang="zh-CN" sz="2000" dirty="0"/>
              <a:t>(2, 14, 1)</a:t>
            </a:r>
            <a:endParaRPr lang="en-US" altLang="zh-CN" sz="2400" dirty="0"/>
          </a:p>
          <a:p>
            <a:pPr algn="just"/>
            <a:r>
              <a:rPr lang="en-GB" sz="2400" dirty="0" err="1"/>
              <a:t>initialCyclicShift</a:t>
            </a:r>
            <a:r>
              <a:rPr lang="en-GB" sz="2400" dirty="0"/>
              <a:t> = 0</a:t>
            </a:r>
            <a:endParaRPr lang="en-US" altLang="zh-CN" sz="2400" dirty="0"/>
          </a:p>
          <a:p>
            <a:pPr algn="just"/>
            <a:r>
              <a:rPr lang="en-GB" sz="2400" dirty="0" err="1"/>
              <a:t>startingSymbolIndex</a:t>
            </a:r>
            <a:r>
              <a:rPr lang="en-GB" sz="2400" dirty="0"/>
              <a:t> = 0</a:t>
            </a:r>
          </a:p>
          <a:p>
            <a:pPr algn="just"/>
            <a:r>
              <a:rPr lang="en-GB" sz="2400" dirty="0"/>
              <a:t>The index of the orthogonal sequence </a:t>
            </a:r>
            <a:r>
              <a:rPr lang="en-GB" sz="2400" dirty="0" err="1"/>
              <a:t>i</a:t>
            </a:r>
            <a:r>
              <a:rPr lang="en-GB" sz="2400" dirty="0"/>
              <a:t>=0</a:t>
            </a:r>
            <a:endParaRPr lang="en-GB" sz="2400" strike="sngStrike" dirty="0">
              <a:solidFill>
                <a:srgbClr val="0000FF"/>
              </a:solidFill>
            </a:endParaRPr>
          </a:p>
          <a:p>
            <a:pPr algn="just"/>
            <a:r>
              <a:rPr lang="en-GB" altLang="zh-CN" sz="2400" dirty="0"/>
              <a:t>Test metric</a:t>
            </a:r>
          </a:p>
          <a:p>
            <a:pPr lvl="2" algn="just"/>
            <a:r>
              <a:rPr lang="en-US" altLang="zh-CN" sz="2000" dirty="0"/>
              <a:t>DTX to Ack probability &lt;1% and Missed Ack probability &lt; 1%</a:t>
            </a:r>
          </a:p>
          <a:p>
            <a:pPr lvl="2" algn="just"/>
            <a:r>
              <a:rPr lang="en-US" altLang="zh-CN" sz="2000" dirty="0"/>
              <a:t>NACK2ACK probability &lt; 0.1%</a:t>
            </a:r>
          </a:p>
        </p:txBody>
      </p:sp>
    </p:spTree>
    <p:extLst>
      <p:ext uri="{BB962C8B-B14F-4D97-AF65-F5344CB8AC3E}">
        <p14:creationId xmlns:p14="http://schemas.microsoft.com/office/powerpoint/2010/main" xmlns="" val="1577771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99715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altLang="zh-CN" dirty="0"/>
              <a:t>Test Scenarios: (Number of bits, Number of  symbols, Number of PRBs)</a:t>
            </a:r>
          </a:p>
          <a:p>
            <a:pPr lvl="1" algn="just"/>
            <a:r>
              <a:rPr lang="en-US" altLang="zh-CN" dirty="0"/>
              <a:t>(4, 1, 4)</a:t>
            </a:r>
          </a:p>
          <a:p>
            <a:pPr lvl="1" algn="just"/>
            <a:r>
              <a:rPr lang="en-US" altLang="zh-CN" dirty="0"/>
              <a:t>(22, 2, 9)</a:t>
            </a:r>
          </a:p>
          <a:p>
            <a:pPr algn="just"/>
            <a:r>
              <a:rPr lang="en-GB" dirty="0"/>
              <a:t>For FR1 and FR2</a:t>
            </a:r>
          </a:p>
          <a:p>
            <a:pPr lvl="1" algn="just"/>
            <a:r>
              <a:rPr lang="en-GB" dirty="0" err="1"/>
              <a:t>startingSymbolIndex</a:t>
            </a:r>
            <a:r>
              <a:rPr lang="en-GB" dirty="0"/>
              <a:t> = 13 for 1 OFDM symbol</a:t>
            </a:r>
          </a:p>
          <a:p>
            <a:pPr lvl="1" algn="just"/>
            <a:r>
              <a:rPr lang="en-GB" dirty="0" err="1"/>
              <a:t>startingSymbolIndex</a:t>
            </a:r>
            <a:r>
              <a:rPr lang="en-GB" dirty="0"/>
              <a:t> = 12 for 2 OFDM symbols</a:t>
            </a:r>
          </a:p>
          <a:p>
            <a:pPr algn="just"/>
            <a:r>
              <a:rPr lang="en-GB" dirty="0"/>
              <a:t>Test metric</a:t>
            </a:r>
          </a:p>
          <a:p>
            <a:pPr lvl="1" algn="just"/>
            <a:r>
              <a:rPr lang="en-GB" dirty="0"/>
              <a:t>If number of bits &lt;= 11</a:t>
            </a:r>
            <a:endParaRPr lang="en-US" altLang="zh-CN" dirty="0"/>
          </a:p>
          <a:p>
            <a:pPr lvl="2" algn="just"/>
            <a:r>
              <a:rPr lang="en-US" altLang="zh-CN" dirty="0"/>
              <a:t>DTX to Ack probability &lt;1% and Missed Ack probability &lt; 1%</a:t>
            </a:r>
          </a:p>
          <a:p>
            <a:pPr lvl="2"/>
            <a:r>
              <a:rPr lang="fr-FR" dirty="0" err="1"/>
              <a:t>Define</a:t>
            </a:r>
            <a:r>
              <a:rPr lang="fr-FR" dirty="0"/>
              <a:t> NACK to ACK </a:t>
            </a:r>
            <a:r>
              <a:rPr lang="fr-FR" dirty="0" err="1"/>
              <a:t>requirement</a:t>
            </a:r>
            <a:r>
              <a:rPr lang="fr-FR" dirty="0"/>
              <a:t> if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the </a:t>
            </a:r>
            <a:r>
              <a:rPr lang="fr-FR" dirty="0" err="1"/>
              <a:t>limiting</a:t>
            </a:r>
            <a:r>
              <a:rPr lang="fr-FR" dirty="0"/>
              <a:t> factor </a:t>
            </a:r>
            <a:r>
              <a:rPr lang="fr-FR" dirty="0" err="1"/>
              <a:t>compared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ACK miss </a:t>
            </a:r>
            <a:r>
              <a:rPr lang="fr-FR" dirty="0" err="1"/>
              <a:t>requirement</a:t>
            </a:r>
            <a:r>
              <a:rPr lang="fr-FR" dirty="0"/>
              <a:t>.</a:t>
            </a:r>
            <a:endParaRPr lang="en-US" sz="3600" dirty="0"/>
          </a:p>
          <a:p>
            <a:pPr lvl="3"/>
            <a:r>
              <a:rPr lang="fr-FR" dirty="0"/>
              <a:t>More simulation </a:t>
            </a:r>
            <a:r>
              <a:rPr lang="fr-FR" dirty="0" err="1"/>
              <a:t>results</a:t>
            </a:r>
            <a:r>
              <a:rPr lang="fr-FR" dirty="0"/>
              <a:t> are </a:t>
            </a:r>
            <a:r>
              <a:rPr lang="fr-FR" dirty="0" err="1"/>
              <a:t>encouraged</a:t>
            </a:r>
            <a:r>
              <a:rPr lang="fr-FR" dirty="0"/>
              <a:t> in the </a:t>
            </a:r>
            <a:r>
              <a:rPr lang="fr-FR" dirty="0" err="1"/>
              <a:t>next</a:t>
            </a:r>
            <a:r>
              <a:rPr lang="fr-FR" dirty="0"/>
              <a:t> meeting.</a:t>
            </a:r>
            <a:endParaRPr lang="en-US" sz="3200" dirty="0"/>
          </a:p>
          <a:p>
            <a:pPr lvl="1" algn="just"/>
            <a:r>
              <a:rPr lang="en-GB" dirty="0"/>
              <a:t>If number of bits &gt; 11: </a:t>
            </a:r>
            <a:r>
              <a:rPr lang="en-US" altLang="zh-CN" dirty="0"/>
              <a:t>BLER &lt; 1%</a:t>
            </a:r>
          </a:p>
        </p:txBody>
      </p:sp>
    </p:spTree>
    <p:extLst>
      <p:ext uri="{BB962C8B-B14F-4D97-AF65-F5344CB8AC3E}">
        <p14:creationId xmlns:p14="http://schemas.microsoft.com/office/powerpoint/2010/main" xmlns="" val="251594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n-US" altLang="zh-CN" dirty="0"/>
              <a:t>Test Scenarios: (Number of bits, Number of  symbols, Number of PRBs)</a:t>
            </a:r>
          </a:p>
          <a:p>
            <a:pPr lvl="1" algn="just"/>
            <a:r>
              <a:rPr lang="en-US" altLang="zh-CN" dirty="0"/>
              <a:t>(16, 14, 1)</a:t>
            </a:r>
          </a:p>
          <a:p>
            <a:pPr lvl="1" algn="just"/>
            <a:r>
              <a:rPr lang="en-US" altLang="zh-CN" dirty="0"/>
              <a:t>(16, 4, 3)</a:t>
            </a:r>
          </a:p>
          <a:p>
            <a:pPr algn="just"/>
            <a:endParaRPr lang="en-US" altLang="zh-CN" dirty="0"/>
          </a:p>
          <a:p>
            <a:pPr algn="just"/>
            <a:r>
              <a:rPr lang="en-US" dirty="0"/>
              <a:t>DMRS pattern:</a:t>
            </a:r>
          </a:p>
          <a:p>
            <a:pPr lvl="1" algn="just"/>
            <a:r>
              <a:rPr lang="en-US" dirty="0"/>
              <a:t>FR1: </a:t>
            </a:r>
          </a:p>
          <a:p>
            <a:pPr lvl="2" algn="just"/>
            <a:r>
              <a:rPr lang="en-US" dirty="0"/>
              <a:t>Without additional DMRS for all cases </a:t>
            </a:r>
          </a:p>
          <a:p>
            <a:pPr lvl="2" algn="just"/>
            <a:r>
              <a:rPr lang="en-US" dirty="0"/>
              <a:t>With additional DMRS for cases with the number of OFDM symbols more than 9</a:t>
            </a:r>
          </a:p>
          <a:p>
            <a:pPr lvl="1" algn="just"/>
            <a:r>
              <a:rPr lang="en-US" dirty="0"/>
              <a:t>FR2: </a:t>
            </a:r>
          </a:p>
          <a:p>
            <a:pPr lvl="2" algn="just"/>
            <a:r>
              <a:rPr lang="en-US" dirty="0"/>
              <a:t>Option1: Without additional DMRS</a:t>
            </a:r>
          </a:p>
          <a:p>
            <a:pPr lvl="2" algn="just"/>
            <a:r>
              <a:rPr lang="en-US" dirty="0"/>
              <a:t>Option 2: Without and With additional DMRS </a:t>
            </a:r>
          </a:p>
          <a:p>
            <a:pPr lvl="2" algn="just"/>
            <a:r>
              <a:rPr lang="en-US" dirty="0" smtClean="0"/>
              <a:t>Down select to one option at </a:t>
            </a:r>
            <a:r>
              <a:rPr lang="en-US" dirty="0"/>
              <a:t>next </a:t>
            </a:r>
            <a:r>
              <a:rPr lang="en-US" dirty="0" smtClean="0"/>
              <a:t>RAN4#89</a:t>
            </a:r>
            <a:endParaRPr lang="en-US" dirty="0"/>
          </a:p>
          <a:p>
            <a:pPr lvl="1" algn="just"/>
            <a:endParaRPr lang="en-US" sz="2200" dirty="0"/>
          </a:p>
          <a:p>
            <a:pPr algn="just"/>
            <a:r>
              <a:rPr lang="en-US" dirty="0"/>
              <a:t>Modulation: QPSK</a:t>
            </a:r>
            <a:endParaRPr lang="en-US" strike="sngStrike" dirty="0"/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0</a:t>
            </a:r>
          </a:p>
          <a:p>
            <a:pPr algn="just"/>
            <a:r>
              <a:rPr lang="en-GB" dirty="0"/>
              <a:t>Test metric: BLER &lt; 1%</a:t>
            </a:r>
          </a:p>
        </p:txBody>
      </p:sp>
    </p:spTree>
    <p:extLst>
      <p:ext uri="{BB962C8B-B14F-4D97-AF65-F5344CB8AC3E}">
        <p14:creationId xmlns:p14="http://schemas.microsoft.com/office/powerpoint/2010/main" xmlns="" val="3579588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412776"/>
            <a:ext cx="8229600" cy="493117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altLang="zh-CN" sz="2800" dirty="0"/>
              <a:t>Test scenarios: (Number of bits, Number of OFDM symbols, Number of PRBs):  </a:t>
            </a:r>
          </a:p>
          <a:p>
            <a:pPr lvl="1" algn="just"/>
            <a:r>
              <a:rPr lang="en-US" altLang="zh-CN" sz="2400" dirty="0"/>
              <a:t>(22, 14, 1)</a:t>
            </a:r>
          </a:p>
          <a:p>
            <a:pPr lvl="1" algn="just"/>
            <a:endParaRPr lang="en-US" altLang="zh-CN" sz="2100" dirty="0"/>
          </a:p>
          <a:p>
            <a:pPr algn="just"/>
            <a:r>
              <a:rPr lang="en-US" sz="2800" dirty="0"/>
              <a:t>DMRS pattern: </a:t>
            </a:r>
          </a:p>
          <a:p>
            <a:pPr lvl="1" algn="just"/>
            <a:r>
              <a:rPr lang="en-US" sz="2200" dirty="0"/>
              <a:t>FR1: with and without additional DMRS</a:t>
            </a:r>
          </a:p>
          <a:p>
            <a:pPr lvl="1" algn="just"/>
            <a:r>
              <a:rPr lang="en-US" sz="2200" dirty="0"/>
              <a:t>FR2: </a:t>
            </a:r>
          </a:p>
          <a:p>
            <a:pPr lvl="2" algn="just"/>
            <a:r>
              <a:rPr lang="en-US" sz="2000" dirty="0"/>
              <a:t>Option1: Without additional DMRS</a:t>
            </a:r>
          </a:p>
          <a:p>
            <a:pPr lvl="2" algn="just"/>
            <a:r>
              <a:rPr lang="en-US" sz="2000" dirty="0"/>
              <a:t>Option 2: Without and With additional DMRS </a:t>
            </a:r>
          </a:p>
          <a:p>
            <a:pPr lvl="2" algn="just"/>
            <a:r>
              <a:rPr lang="en-US" sz="2000" dirty="0" smtClean="0"/>
              <a:t>Down select to one option at next RAN4#89</a:t>
            </a:r>
            <a:endParaRPr lang="en-US" sz="1900" dirty="0" smtClean="0"/>
          </a:p>
          <a:p>
            <a:pPr lvl="1" algn="just"/>
            <a:endParaRPr lang="en-US" sz="2100" dirty="0"/>
          </a:p>
          <a:p>
            <a:pPr algn="just"/>
            <a:r>
              <a:rPr lang="en-US" sz="2800" dirty="0"/>
              <a:t>Modulation: QPSK</a:t>
            </a:r>
            <a:endParaRPr lang="en-US" sz="2800" strike="sngStrike" dirty="0"/>
          </a:p>
          <a:p>
            <a:pPr algn="just"/>
            <a:r>
              <a:rPr lang="en-GB" sz="2800" dirty="0" err="1"/>
              <a:t>startingSymbolIndex</a:t>
            </a:r>
            <a:r>
              <a:rPr lang="en-GB" sz="2800" dirty="0"/>
              <a:t> = 0</a:t>
            </a:r>
          </a:p>
          <a:p>
            <a:r>
              <a:rPr lang="en-GB" sz="2800" dirty="0" err="1"/>
              <a:t>occ</a:t>
            </a:r>
            <a:r>
              <a:rPr lang="en-GB" sz="2800" dirty="0"/>
              <a:t>-Length = n2</a:t>
            </a:r>
            <a:endParaRPr lang="en-US" sz="2800" dirty="0"/>
          </a:p>
          <a:p>
            <a:r>
              <a:rPr lang="en-GB" sz="2800" dirty="0" err="1"/>
              <a:t>occ</a:t>
            </a:r>
            <a:r>
              <a:rPr lang="en-GB" sz="2800" dirty="0"/>
              <a:t>-Index = n0</a:t>
            </a:r>
          </a:p>
          <a:p>
            <a:pPr algn="just"/>
            <a:r>
              <a:rPr lang="en-GB" sz="2800" dirty="0"/>
              <a:t>Test metric: BLER &lt; 1%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504" y="5035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483768" y="155679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932040" y="408328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8987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288032"/>
          </a:xfrm>
        </p:spPr>
        <p:txBody>
          <a:bodyPr>
            <a:noAutofit/>
          </a:bodyPr>
          <a:lstStyle/>
          <a:p>
            <a:r>
              <a:rPr lang="en-US" sz="2400" dirty="0"/>
              <a:t>Initial Simulation Assumptions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79762044"/>
              </p:ext>
            </p:extLst>
          </p:nvPr>
        </p:nvGraphicFramePr>
        <p:xfrm>
          <a:off x="179512" y="188641"/>
          <a:ext cx="8867610" cy="6648078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631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758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79398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Parameters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1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2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3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4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 err="1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BandWidth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/SCS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10MHz/15kHz; 40MHz/30kHz;</a:t>
                      </a:r>
                      <a:r>
                        <a:rPr lang="en-US" sz="1100" baseline="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 100MHz/60kHz; 100MHz/120kHz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Antenna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1T2R, 1T4R and 1T8R for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FR1; 1T2R for FR2</a:t>
                      </a:r>
                      <a:endParaRPr lang="en-US" sz="11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Propagation condition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TDL-A 30ns 10Hz;</a:t>
                      </a:r>
                      <a:r>
                        <a:rPr lang="en-US" sz="1100" baseline="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 [AWGN]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Carrier frequency (GHz)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4GHz;</a:t>
                      </a:r>
                      <a:r>
                        <a:rPr lang="en-US" sz="1100" baseline="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 30GHz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708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(#Bits, #Symbols, #PRBs)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(1, 1, 1)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(1, 2, 1)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(2, 14,1)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(4, 1, 4)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(22, 2, 9)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(16, 14, 1)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(16,</a:t>
                      </a:r>
                      <a:r>
                        <a:rPr lang="en-US" sz="1100" baseline="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4, 3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(22, 14, 1)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0410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DMRS pattern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</a:t>
                      </a:r>
                    </a:p>
                    <a:p>
                      <a:pPr marL="174625" marR="0" indent="-174625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l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Without additional DMRS for all cases </a:t>
                      </a:r>
                    </a:p>
                    <a:p>
                      <a:pPr marL="174625" marR="0" indent="-174625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l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With additional DMRS for cases with the number of OFDM symbols more than 9</a:t>
                      </a:r>
                    </a:p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Without or 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With additional DMRS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Modulaiton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QPSK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QPSK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QPSK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initialCyclicShift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44739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StartingSymbolIndex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13 for 1 symbol;</a:t>
                      </a:r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12 for 2 symbols;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13 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1 symbol;</a:t>
                      </a:r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12 for 2 </a:t>
                      </a:r>
                      <a:r>
                        <a:rPr lang="en-US" altLang="zh-CN" sz="1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symbols;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8246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Index of </a:t>
                      </a:r>
                      <a:r>
                        <a:rPr lang="en-GB" altLang="zh-CN" sz="1100" dirty="0">
                          <a:solidFill>
                            <a:schemeClr val="tx1"/>
                          </a:solidFill>
                        </a:rPr>
                        <a:t>orthogonal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sequence (time-domain-OCC)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occ-Length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n2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occ-Index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21643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Test metric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DTX to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Ack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probability &lt;1%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r>
                        <a:rPr lang="en-US" alt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bits &lt;=11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21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Missed </a:t>
                      </a:r>
                      <a:r>
                        <a:rPr lang="en-GB" sz="1100" dirty="0" err="1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Ack</a:t>
                      </a:r>
                      <a:r>
                        <a:rPr lang="en-GB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probability &lt; 1%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r>
                        <a:rPr lang="en-US" altLang="zh-CN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endParaRPr lang="en-US" sz="1100" strike="sngStrike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21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NACK2ACK &lt; 0.1%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FFS for bits &lt;=11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793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BLER &lt; 1%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r>
                        <a:rPr lang="en-US" alt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bits &gt;11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35385</TotalTime>
  <Words>799</Words>
  <Application>Microsoft Office PowerPoint</Application>
  <PresentationFormat>On-screen Show (4:3)</PresentationFormat>
  <Paragraphs>166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主题</vt:lpstr>
      <vt:lpstr>3GPP TSG-RAN WG4 Meeting #88Bis   Chengdu, China, 08 – 12 October 2018</vt:lpstr>
      <vt:lpstr>Background</vt:lpstr>
      <vt:lpstr>PUCCH Requirements</vt:lpstr>
      <vt:lpstr>Simulation assumption for format 0</vt:lpstr>
      <vt:lpstr>Simulation assumption for format 1</vt:lpstr>
      <vt:lpstr>Simulation assumption for format 2</vt:lpstr>
      <vt:lpstr>Simulation assumption for format 3</vt:lpstr>
      <vt:lpstr>Simulation assumption for format 4</vt:lpstr>
      <vt:lpstr>Initial Simulation Assumptions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458</cp:revision>
  <dcterms:created xsi:type="dcterms:W3CDTF">2016-01-12T08:39:50Z</dcterms:created>
  <dcterms:modified xsi:type="dcterms:W3CDTF">2018-10-10T11:03:04Z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(3)spq+A0F5CQegVtuA6uILzN8Jc1Js8O25qFYS8u7koNxTizOSX7nw8xDxGN8y3Karg8NSJdH0
te1YwnjjA7Jcb+FeDXFfRKBMS7i3Xeb1mGMrpbFRoS7gmb61YKfhEFQMDJbHYnHym225/WGB
LSXWCMiPwZXLfogvQMyWRTTv/tmTYLt2F/SpTqNRLJkXZDtd1pbGaTFnQlJ2KKvEAya3ZRef
lnUOw3ToERYkjrAIUs</vt:lpwstr>
  </property>
  <property fmtid="{D5CDD505-2E9C-101B-9397-08002B2CF9AE}" pid="3" name="_2015_ms_pID_7253431">
    <vt:lpwstr>IbRcwYnRm4GlVwhmlzOYFmNDWH2Jo1imsQQfZFsMljePEYln5VzzD5
zFy32TDjy4+frBiw+Cbl+IJx+GJYVYx8jD+BtwZbGYgXhrfd5/X4VZdqmRdnCBsUcmw6aO2F
08QnBIlGPw2B8PKLzYC+mk1ha4HMGmv/RPpkjAUzwFy5adDmmnEg+lC2HRJZPsOmDTbK/NVA
SGk9VpL4dhJ+AygCYJz/uEZePXkwm8A8V590</vt:lpwstr>
  </property>
  <property fmtid="{D5CDD505-2E9C-101B-9397-08002B2CF9AE}" pid="4" name="_2015_ms_pID_7253432">
    <vt:lpwstr>yizPWyK8fKmXjZJeOBbG4HozNUKqNeVchb5i
/DBTBXCv//YwQPnztgP6pYJKXv0roCqEpsx4QglKdXAeviWd3gU=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1539168915</vt:lpwstr>
  </property>
</Properties>
</file>