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5" r:id="rId4"/>
    <p:sldId id="27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76" autoAdjust="0"/>
  </p:normalViewPr>
  <p:slideViewPr>
    <p:cSldViewPr>
      <p:cViewPr varScale="1">
        <p:scale>
          <a:sx n="104" d="100"/>
          <a:sy n="104" d="100"/>
        </p:scale>
        <p:origin x="182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omao Chen" userId="040a7e11-b3eb-4366-b3b6-009a66ed5a88" providerId="ADAL" clId="{DD5CEC51-1770-40DA-87B8-26B9197E44EA}"/>
    <pc:docChg chg="modSld">
      <pc:chgData name="Maomao Chen" userId="040a7e11-b3eb-4366-b3b6-009a66ed5a88" providerId="ADAL" clId="{DD5CEC51-1770-40DA-87B8-26B9197E44EA}" dt="2018-09-28T19:29:41.933" v="8"/>
      <pc:docMkLst>
        <pc:docMk/>
      </pc:docMkLst>
      <pc:sldChg chg="modSp">
        <pc:chgData name="Maomao Chen" userId="040a7e11-b3eb-4366-b3b6-009a66ed5a88" providerId="ADAL" clId="{DD5CEC51-1770-40DA-87B8-26B9197E44EA}" dt="2018-09-28T19:29:34.075" v="7" actId="20577"/>
        <pc:sldMkLst>
          <pc:docMk/>
          <pc:sldMk cId="3774310666" sldId="275"/>
        </pc:sldMkLst>
        <pc:graphicFrameChg chg="modGraphic">
          <ac:chgData name="Maomao Chen" userId="040a7e11-b3eb-4366-b3b6-009a66ed5a88" providerId="ADAL" clId="{DD5CEC51-1770-40DA-87B8-26B9197E44EA}" dt="2018-09-28T19:29:34.075" v="7" actId="20577"/>
          <ac:graphicFrameMkLst>
            <pc:docMk/>
            <pc:sldMk cId="3774310666" sldId="275"/>
            <ac:graphicFrameMk id="4" creationId="{5CCEDA84-5BE4-4742-AD72-6286438ECD62}"/>
          </ac:graphicFrameMkLst>
        </pc:graphicFrameChg>
      </pc:sldChg>
      <pc:sldChg chg="modSp">
        <pc:chgData name="Maomao Chen" userId="040a7e11-b3eb-4366-b3b6-009a66ed5a88" providerId="ADAL" clId="{DD5CEC51-1770-40DA-87B8-26B9197E44EA}" dt="2018-09-28T19:29:41.933" v="8"/>
        <pc:sldMkLst>
          <pc:docMk/>
          <pc:sldMk cId="2876271486" sldId="276"/>
        </pc:sldMkLst>
        <pc:graphicFrameChg chg="mod">
          <ac:chgData name="Maomao Chen" userId="040a7e11-b3eb-4366-b3b6-009a66ed5a88" providerId="ADAL" clId="{DD5CEC51-1770-40DA-87B8-26B9197E44EA}" dt="2018-09-28T19:29:41.933" v="8"/>
          <ac:graphicFrameMkLst>
            <pc:docMk/>
            <pc:sldMk cId="2876271486" sldId="276"/>
            <ac:graphicFrameMk id="10" creationId="{3DEBFD8C-7971-4E27-BC27-BD3A79099461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10698-6A63-4DB2-918A-543E7243AB7A}" type="datetimeFigureOut">
              <a:rPr lang="sv-SE" smtClean="0"/>
              <a:t>2018-09-28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AC43C-EB37-4273-9201-B165E1A12D9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0562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AC43C-EB37-4273-9201-B165E1A12D9E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464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AC43C-EB37-4273-9201-B165E1A12D9E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0425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Chengdu, China, 08 - 12 </a:t>
            </a:r>
            <a:r>
              <a:rPr lang="de-DE" altLang="zh-CN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Oct</a:t>
            </a: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31757"/>
            <a:ext cx="8640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simulation assumption for demodulation performance requirements for network-based CRS interference mitigation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R4-1813450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19E8D-C0AA-4A64-95DD-D78E3F9A9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2CE90-27FC-4224-8A21-58BE9D668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800" dirty="0"/>
              <a:t>Define performance requirements for the UE supporting nw-BasedCRS-InterferenceMitigation-r15 with interference cell CRS based on an on/off pattern changing in time</a:t>
            </a:r>
          </a:p>
          <a:p>
            <a:pPr algn="just"/>
            <a:r>
              <a:rPr lang="en-US" sz="2400" dirty="0"/>
              <a:t> Define both TM3 and TM9 tests</a:t>
            </a:r>
          </a:p>
        </p:txBody>
      </p:sp>
    </p:spTree>
    <p:extLst>
      <p:ext uri="{BB962C8B-B14F-4D97-AF65-F5344CB8AC3E}">
        <p14:creationId xmlns:p14="http://schemas.microsoft.com/office/powerpoint/2010/main" val="1470674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CD503-CB5E-448E-A0E3-CE13FFE86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assumptions for TM3 tests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CCEDA84-5BE4-4742-AD72-6286438ECD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8655454"/>
              </p:ext>
            </p:extLst>
          </p:nvPr>
        </p:nvGraphicFramePr>
        <p:xfrm>
          <a:off x="611560" y="1556792"/>
          <a:ext cx="8075239" cy="50355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5761">
                  <a:extLst>
                    <a:ext uri="{9D8B030D-6E8A-4147-A177-3AD203B41FA5}">
                      <a16:colId xmlns:a16="http://schemas.microsoft.com/office/drawing/2014/main" val="4250990051"/>
                    </a:ext>
                  </a:extLst>
                </a:gridCol>
                <a:gridCol w="852195">
                  <a:extLst>
                    <a:ext uri="{9D8B030D-6E8A-4147-A177-3AD203B41FA5}">
                      <a16:colId xmlns:a16="http://schemas.microsoft.com/office/drawing/2014/main" val="1786797767"/>
                    </a:ext>
                  </a:extLst>
                </a:gridCol>
                <a:gridCol w="1805761">
                  <a:extLst>
                    <a:ext uri="{9D8B030D-6E8A-4147-A177-3AD203B41FA5}">
                      <a16:colId xmlns:a16="http://schemas.microsoft.com/office/drawing/2014/main" val="1448301306"/>
                    </a:ext>
                  </a:extLst>
                </a:gridCol>
                <a:gridCol w="1805761">
                  <a:extLst>
                    <a:ext uri="{9D8B030D-6E8A-4147-A177-3AD203B41FA5}">
                      <a16:colId xmlns:a16="http://schemas.microsoft.com/office/drawing/2014/main" val="2820338121"/>
                    </a:ext>
                  </a:extLst>
                </a:gridCol>
                <a:gridCol w="1805761">
                  <a:extLst>
                    <a:ext uri="{9D8B030D-6E8A-4147-A177-3AD203B41FA5}">
                      <a16:colId xmlns:a16="http://schemas.microsoft.com/office/drawing/2014/main" val="3353466874"/>
                    </a:ext>
                  </a:extLst>
                </a:gridCol>
              </a:tblGrid>
              <a:tr h="223225">
                <a:tc rowSpan="2"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</a:t>
                      </a:r>
                      <a:endParaRPr lang="sv-SE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Unit</a:t>
                      </a:r>
                      <a:endParaRPr lang="sv-SE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Test 1-4</a:t>
                      </a:r>
                      <a:endParaRPr lang="sv-SE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281417"/>
                  </a:ext>
                </a:extLst>
              </a:tr>
              <a:tr h="223225">
                <a:tc gridSpan="2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Cell 1</a:t>
                      </a:r>
                      <a:endParaRPr lang="sv-SE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Cell 2</a:t>
                      </a:r>
                      <a:endParaRPr lang="sv-SE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0276988"/>
                  </a:ext>
                </a:extLst>
              </a:tr>
              <a:tr h="223225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Downlink power allocation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v5.0.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0955247"/>
                  </a:ext>
                </a:extLst>
              </a:tr>
              <a:tr h="2232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v5.0.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-3 (NOTE 1)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-3 (NOTE 1)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8785406"/>
                  </a:ext>
                </a:extLst>
              </a:tr>
              <a:tr h="2232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sym typeface="Symbol" panose="05050102010706020507" pitchFamily="18" charset="2"/>
                        </a:rPr>
                        <a:t>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0815495"/>
                  </a:ext>
                </a:extLst>
              </a:tr>
              <a:tr h="2232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at antenna port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dBm/15kHz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-98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-98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3717316"/>
                  </a:ext>
                </a:extLst>
              </a:tr>
              <a:tr h="2232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PDSCH transmission mode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1507632"/>
                  </a:ext>
                </a:extLst>
              </a:tr>
              <a:tr h="111612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CRS transmission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 the subframes which CRS can be muted, 50% subframe is with CRS and 50% is with CRS only on the </a:t>
                      </a:r>
                      <a:r>
                        <a:rPr lang="en-GB" sz="1400" dirty="0" err="1">
                          <a:effectLst/>
                        </a:rPr>
                        <a:t>center</a:t>
                      </a:r>
                      <a:r>
                        <a:rPr lang="en-GB" sz="1400" dirty="0">
                          <a:effectLst/>
                        </a:rPr>
                        <a:t> six PRBs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1515673"/>
                  </a:ext>
                </a:extLst>
              </a:tr>
              <a:tr h="2232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nw-BasedCRS-InterferenceMitigation-r15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Disabled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Enabled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729754"/>
                  </a:ext>
                </a:extLst>
              </a:tr>
              <a:tr h="2232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Correlation matrix and antenna config.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2x2 Low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2379997"/>
                  </a:ext>
                </a:extLst>
              </a:tr>
              <a:tr h="2232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Bandwidth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10MHz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10MHz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6161190"/>
                  </a:ext>
                </a:extLst>
              </a:tr>
              <a:tr h="2232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Channel model 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EVA70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EVA70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1964677"/>
                  </a:ext>
                </a:extLst>
              </a:tr>
              <a:tr h="2232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FRC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R.35 (FDD/TDD)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OCNG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052576"/>
                  </a:ext>
                </a:extLst>
              </a:tr>
              <a:tr h="669674">
                <a:tc gridSpan="4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NOTE 1:	</a:t>
                      </a:r>
                      <a:r>
                        <a:rPr lang="en-GB" sz="1400">
                          <a:effectLst/>
                        </a:rPr>
                        <a:t> </a:t>
                      </a:r>
                      <a:r>
                        <a:rPr lang="fr-FR" sz="1400">
                          <a:effectLst/>
                        </a:rPr>
                        <a:t>.</a:t>
                      </a:r>
                      <a:endParaRPr lang="sv-SE" sz="140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NOTE 2:	Void.</a:t>
                      </a:r>
                      <a:endParaRPr lang="sv-SE" sz="140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</a:rPr>
                        <a:t>NOTE 3:	Void.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2278709"/>
                  </a:ext>
                </a:extLst>
              </a:tr>
            </a:tbl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AFB1A48-D986-4935-BCAA-EF4FB79910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238675"/>
              </p:ext>
            </p:extLst>
          </p:nvPr>
        </p:nvGraphicFramePr>
        <p:xfrm>
          <a:off x="2699792" y="1926339"/>
          <a:ext cx="294533" cy="29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215619" imgH="215619" progId="Equation.3">
                  <p:embed/>
                </p:oleObj>
              </mc:Choice>
              <mc:Fallback>
                <p:oleObj r:id="rId4" imgW="215619" imgH="215619" progId="Equation.3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FB1A48-D986-4935-BCAA-EF4FB79910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1926339"/>
                        <a:ext cx="294533" cy="2945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9A58B96-49E4-4519-B878-4420CE6CC1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785013"/>
              </p:ext>
            </p:extLst>
          </p:nvPr>
        </p:nvGraphicFramePr>
        <p:xfrm>
          <a:off x="2711918" y="2212759"/>
          <a:ext cx="279031" cy="29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6" imgW="203024" imgH="215713" progId="Equation.3">
                  <p:embed/>
                </p:oleObj>
              </mc:Choice>
              <mc:Fallback>
                <p:oleObj r:id="rId6" imgW="203024" imgH="215713" progId="Equation.3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9A58B96-49E4-4519-B878-4420CE6CC1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918" y="2212759"/>
                        <a:ext cx="279031" cy="2945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B7F2D7D-8D41-4BD4-B29D-31189499D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602952"/>
              </p:ext>
            </p:extLst>
          </p:nvPr>
        </p:nvGraphicFramePr>
        <p:xfrm>
          <a:off x="971600" y="2564904"/>
          <a:ext cx="403045" cy="35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8" imgW="253890" imgH="228501" progId="Equation.3">
                  <p:embed/>
                </p:oleObj>
              </mc:Choice>
              <mc:Fallback>
                <p:oleObj r:id="rId8" imgW="253890" imgH="228501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B7F2D7D-8D41-4BD4-B29D-31189499DB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564904"/>
                        <a:ext cx="403045" cy="3565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849C2B2-E8D2-4A2B-A36B-E8C0C2E7D9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023779"/>
              </p:ext>
            </p:extLst>
          </p:nvPr>
        </p:nvGraphicFramePr>
        <p:xfrm>
          <a:off x="1547664" y="5877272"/>
          <a:ext cx="558063" cy="29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10" imgW="406048" imgH="215713" progId="Equation.3">
                  <p:embed/>
                </p:oleObj>
              </mc:Choice>
              <mc:Fallback>
                <p:oleObj r:id="rId10" imgW="406048" imgH="215713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849C2B2-E8D2-4A2B-A36B-E8C0C2E7D9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5877272"/>
                        <a:ext cx="558063" cy="2945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4310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CD503-CB5E-448E-A0E3-CE13FFE86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assumptions for TM9 tests</a:t>
            </a:r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AFB1A48-D986-4935-BCAA-EF4FB79910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1926339"/>
          <a:ext cx="294533" cy="29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4" imgW="215619" imgH="215619" progId="Equation.3">
                  <p:embed/>
                </p:oleObj>
              </mc:Choice>
              <mc:Fallback>
                <p:oleObj r:id="rId4" imgW="215619" imgH="215619" progId="Equation.3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FB1A48-D986-4935-BCAA-EF4FB79910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1926339"/>
                        <a:ext cx="294533" cy="2945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9A58B96-49E4-4519-B878-4420CE6CC1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11918" y="2212759"/>
          <a:ext cx="279031" cy="29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r:id="rId6" imgW="203024" imgH="215713" progId="Equation.3">
                  <p:embed/>
                </p:oleObj>
              </mc:Choice>
              <mc:Fallback>
                <p:oleObj r:id="rId6" imgW="203024" imgH="215713" progId="Equation.3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9A58B96-49E4-4519-B878-4420CE6CC1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918" y="2212759"/>
                        <a:ext cx="279031" cy="2945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B7F2D7D-8D41-4BD4-B29D-31189499DB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1600" y="2564904"/>
          <a:ext cx="403045" cy="35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8" imgW="253890" imgH="228501" progId="Equation.3">
                  <p:embed/>
                </p:oleObj>
              </mc:Choice>
              <mc:Fallback>
                <p:oleObj r:id="rId8" imgW="253890" imgH="228501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B7F2D7D-8D41-4BD4-B29D-31189499DB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564904"/>
                        <a:ext cx="403045" cy="3565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849C2B2-E8D2-4A2B-A36B-E8C0C2E7D9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47664" y="5877272"/>
          <a:ext cx="558063" cy="294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10" imgW="406048" imgH="215713" progId="Equation.3">
                  <p:embed/>
                </p:oleObj>
              </mc:Choice>
              <mc:Fallback>
                <p:oleObj r:id="rId10" imgW="406048" imgH="215713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849C2B2-E8D2-4A2B-A36B-E8C0C2E7D9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5877272"/>
                        <a:ext cx="558063" cy="2945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3DEBFD8C-7971-4E27-BC27-BD3A790994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723839"/>
              </p:ext>
            </p:extLst>
          </p:nvPr>
        </p:nvGraphicFramePr>
        <p:xfrm>
          <a:off x="606388" y="1164093"/>
          <a:ext cx="8229600" cy="56430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62274">
                  <a:extLst>
                    <a:ext uri="{9D8B030D-6E8A-4147-A177-3AD203B41FA5}">
                      <a16:colId xmlns:a16="http://schemas.microsoft.com/office/drawing/2014/main" val="4262556707"/>
                    </a:ext>
                  </a:extLst>
                </a:gridCol>
                <a:gridCol w="1211250">
                  <a:extLst>
                    <a:ext uri="{9D8B030D-6E8A-4147-A177-3AD203B41FA5}">
                      <a16:colId xmlns:a16="http://schemas.microsoft.com/office/drawing/2014/main" val="1522023638"/>
                    </a:ext>
                  </a:extLst>
                </a:gridCol>
                <a:gridCol w="1416328">
                  <a:extLst>
                    <a:ext uri="{9D8B030D-6E8A-4147-A177-3AD203B41FA5}">
                      <a16:colId xmlns:a16="http://schemas.microsoft.com/office/drawing/2014/main" val="2616661378"/>
                    </a:ext>
                  </a:extLst>
                </a:gridCol>
                <a:gridCol w="1962274">
                  <a:extLst>
                    <a:ext uri="{9D8B030D-6E8A-4147-A177-3AD203B41FA5}">
                      <a16:colId xmlns:a16="http://schemas.microsoft.com/office/drawing/2014/main" val="893419875"/>
                    </a:ext>
                  </a:extLst>
                </a:gridCol>
                <a:gridCol w="1677474">
                  <a:extLst>
                    <a:ext uri="{9D8B030D-6E8A-4147-A177-3AD203B41FA5}">
                      <a16:colId xmlns:a16="http://schemas.microsoft.com/office/drawing/2014/main" val="3989680521"/>
                    </a:ext>
                  </a:extLst>
                </a:gridCol>
              </a:tblGrid>
              <a:tr h="112597">
                <a:tc rowSpan="2"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Parameters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rowSpan="2"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1, Test 1a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184423"/>
                  </a:ext>
                </a:extLst>
              </a:tr>
              <a:tr h="119962">
                <a:tc gridSpan="2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Cell 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Cell 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/>
                </a:tc>
                <a:extLst>
                  <a:ext uri="{0D108BD9-81ED-4DB2-BD59-A6C34878D82A}">
                    <a16:rowId xmlns:a16="http://schemas.microsoft.com/office/drawing/2014/main" val="3583564204"/>
                  </a:ext>
                </a:extLst>
              </a:tr>
              <a:tr h="158449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Downlink power allocation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3312824992"/>
                  </a:ext>
                </a:extLst>
              </a:tr>
              <a:tr h="112597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 (Note 1)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 (Note 1)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2952482917"/>
                  </a:ext>
                </a:extLst>
              </a:tr>
              <a:tr h="112597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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126600685"/>
                  </a:ext>
                </a:extLst>
              </a:tr>
              <a:tr h="19993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Beamforming model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Annex B.4.1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NA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3027042212"/>
                  </a:ext>
                </a:extLst>
              </a:tr>
              <a:tr h="19993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Cell-specific reference signals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Antenna ports 0,1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Antenna ports 0,1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3564517503"/>
                  </a:ext>
                </a:extLst>
              </a:tr>
              <a:tr h="21593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 reference signals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Antenna ports 15,…,18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Antenna ports 15,…,18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1193092780"/>
                  </a:ext>
                </a:extLst>
              </a:tr>
              <a:tr h="32389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CSI-RS periodicity and subframe offset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CSI-RS</a:t>
                      </a:r>
                      <a:r>
                        <a:rPr lang="en-GB" sz="1200">
                          <a:effectLst/>
                        </a:rPr>
                        <a:t> / ∆</a:t>
                      </a:r>
                      <a:r>
                        <a:rPr lang="en-GB" sz="1200" baseline="-25000">
                          <a:effectLst/>
                        </a:rPr>
                        <a:t>CSI-RS</a:t>
                      </a:r>
                      <a:r>
                        <a:rPr lang="en-GB" sz="1200">
                          <a:effectLst/>
                        </a:rPr>
                        <a:t> 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Subframes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 / 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 / 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2319213497"/>
                  </a:ext>
                </a:extLst>
              </a:tr>
              <a:tr h="19993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 reference signal configuration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594131964"/>
                  </a:ext>
                </a:extLst>
              </a:tr>
              <a:tr h="19993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csi-RS-ConfigZP-ApList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738193492"/>
                  </a:ext>
                </a:extLst>
              </a:tr>
              <a:tr h="33779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Zero-power CSI-RS configuration</a:t>
                      </a:r>
                      <a:endParaRPr lang="sv-SE" sz="12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</a:t>
                      </a:r>
                      <a:r>
                        <a:rPr lang="en-GB" sz="1200" baseline="-25000">
                          <a:effectLst/>
                        </a:rPr>
                        <a:t>CSI-RS</a:t>
                      </a:r>
                      <a:r>
                        <a:rPr lang="en-GB" sz="1200">
                          <a:effectLst/>
                        </a:rPr>
                        <a:t> /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ZeroPowerCSI-RS bitmap 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Subframes / bitmap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 /</a:t>
                      </a:r>
                      <a:endParaRPr lang="sv-SE" sz="12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0001000000000000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 /</a:t>
                      </a:r>
                      <a:endParaRPr lang="sv-SE" sz="12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0001000000000000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3121559080"/>
                  </a:ext>
                </a:extLst>
              </a:tr>
              <a:tr h="19993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at antenna port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dBm/15kHz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-98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-98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4025567073"/>
                  </a:ext>
                </a:extLst>
              </a:tr>
              <a:tr h="199936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Symbols for unused PRBs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OCNG 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OCNG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2330691198"/>
                  </a:ext>
                </a:extLst>
              </a:tr>
              <a:tr h="21593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Number of allocated resource blocks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PRB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4046620323"/>
                  </a:ext>
                </a:extLst>
              </a:tr>
              <a:tr h="11259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Simultaneous transmission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3572272667"/>
                  </a:ext>
                </a:extLst>
              </a:tr>
              <a:tr h="11259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PDSCH transmission mode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3745307341"/>
                  </a:ext>
                </a:extLst>
              </a:tr>
              <a:tr h="71977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CRS transmission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On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 the subframes which CRS can be muted, 50% subframe is with CRS and 50% is without CRS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2457213769"/>
                  </a:ext>
                </a:extLst>
              </a:tr>
              <a:tr h="23992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nw-BasedCRS-InterferenceMitigation-r15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Disabled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Enabled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448537159"/>
                  </a:ext>
                </a:extLst>
              </a:tr>
              <a:tr h="23992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Correlation matrix and antenna config.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2x2 Low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2x2 Low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3345779840"/>
                  </a:ext>
                </a:extLst>
              </a:tr>
              <a:tr h="11996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Bandwidth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10MHz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404799217"/>
                  </a:ext>
                </a:extLst>
              </a:tr>
              <a:tr h="11996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Channel model 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EVA5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EVA5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2931582093"/>
                  </a:ext>
                </a:extLst>
              </a:tr>
              <a:tr h="23992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FRC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64QAM ½ (R.50 FDD/TDD)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OCNG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146" marR="51146" marT="0" marB="0" anchor="ctr"/>
                </a:tc>
                <a:extLst>
                  <a:ext uri="{0D108BD9-81ED-4DB2-BD59-A6C34878D82A}">
                    <a16:rowId xmlns:a16="http://schemas.microsoft.com/office/drawing/2014/main" val="3713715965"/>
                  </a:ext>
                </a:extLst>
              </a:tr>
            </a:tbl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0E5732A-2F24-43D2-9068-6B1385F4B0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970604"/>
              </p:ext>
            </p:extLst>
          </p:nvPr>
        </p:nvGraphicFramePr>
        <p:xfrm>
          <a:off x="3042223" y="1445311"/>
          <a:ext cx="314767" cy="235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12" imgW="215619" imgH="215619" progId="Equation.3">
                  <p:embed/>
                </p:oleObj>
              </mc:Choice>
              <mc:Fallback>
                <p:oleObj r:id="rId12" imgW="215619" imgH="215619" progId="Equation.3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0E5732A-2F24-43D2-9068-6B1385F4B0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223" y="1445311"/>
                        <a:ext cx="314767" cy="2354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CFDA7DC-3D58-4B76-921D-556683EF73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664716"/>
              </p:ext>
            </p:extLst>
          </p:nvPr>
        </p:nvGraphicFramePr>
        <p:xfrm>
          <a:off x="3070417" y="1638109"/>
          <a:ext cx="298200" cy="235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13" imgW="203024" imgH="215713" progId="Equation.3">
                  <p:embed/>
                </p:oleObj>
              </mc:Choice>
              <mc:Fallback>
                <p:oleObj r:id="rId13" imgW="203024" imgH="215713" progId="Equation.3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CFDA7DC-3D58-4B76-921D-556683EF73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417" y="1638109"/>
                        <a:ext cx="298200" cy="2354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6271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34715</TotalTime>
  <Words>366</Words>
  <Application>Microsoft Office PowerPoint</Application>
  <PresentationFormat>On-screen Show (4:3)</PresentationFormat>
  <Paragraphs>154</Paragraphs>
  <Slides>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 Unicode MS</vt:lpstr>
      <vt:lpstr>宋体</vt:lpstr>
      <vt:lpstr>宋体</vt:lpstr>
      <vt:lpstr>v5.0.0</vt:lpstr>
      <vt:lpstr>Arial</vt:lpstr>
      <vt:lpstr>Calibri</vt:lpstr>
      <vt:lpstr>Symbol</vt:lpstr>
      <vt:lpstr>Times New Roman</vt:lpstr>
      <vt:lpstr>Office 主题</vt:lpstr>
      <vt:lpstr>Equation.3</vt:lpstr>
      <vt:lpstr>3GPP TSG-RAN WG4 Meeting #88bis   Chengdu, China, 08 - 12 Oct 2018</vt:lpstr>
      <vt:lpstr>WF</vt:lpstr>
      <vt:lpstr>Simulation assumptions for TM3 tests</vt:lpstr>
      <vt:lpstr>Simulation assumptions for TM9 tests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maomao.chen@ericsson.com</dc:creator>
  <cp:lastModifiedBy>Maomao Chen</cp:lastModifiedBy>
  <cp:revision>360</cp:revision>
  <dcterms:created xsi:type="dcterms:W3CDTF">2016-01-12T08:39:50Z</dcterms:created>
  <dcterms:modified xsi:type="dcterms:W3CDTF">2018-09-28T19:29:45Z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(3)OVl6yuxoJud2u6yy6/OjHC5HdAgFx7BuDtB64kq6EQp4dSXaIi1n44/UKLS73rydMy0Vh35/
vg0pOubtfvz3cYfW4JDtdbaXZFU0FqbCX+xtnnghcNANnYMFOeAOSGitdiqvoJyDfpEdtogI
CsRyeXJF9MwjUEw3LVTLOSSH1sI4dp5DX5FhPDWNBTFd28YkKTAeigHrW6e0KpxdYycl33Wv
TTAYS5jx2+yYxWPsgS</vt:lpwstr>
  </property>
  <property fmtid="{D5CDD505-2E9C-101B-9397-08002B2CF9AE}" pid="3" name="_2015_ms_pID_7253431">
    <vt:lpwstr>hYqIdWAEVO9Zj7P5QyFWv65gdOvCBONcOPKkBMShbyU32WdLGhV1e1
RN39E/mmonyU3oP9UOBZ2HnmlpTyz6h1mku3fdFyXSr/tn+XIWCVyTLuxcMxefPRFvq07SFa
5ECQUsoLGeiWJDSJyDN3Pw31EjPQj7us/3OOmR22CvdVHoMrF8sJsQ1j29OUXZHfGZCMhLk3
9w2RS7IRyaDJqeYp41ZbkA4kD0UjuMM43X9O</vt:lpwstr>
  </property>
  <property fmtid="{D5CDD505-2E9C-101B-9397-08002B2CF9AE}" pid="4" name="_2015_ms_pID_7253432">
    <vt:lpwstr>gTa7i5x7ZzM3IjR8lYkFcV8Y6nv35sO3O+tY
f1gJoLTzwNhI8+wC/FfLNSw4bTUhtzDUVvOQAsNBuy5oHudqesE=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1534846820</vt:lpwstr>
  </property>
</Properties>
</file>