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sldIdLst>
    <p:sldId id="256" r:id="rId2"/>
    <p:sldId id="265" r:id="rId3"/>
    <p:sldId id="273" r:id="rId4"/>
    <p:sldId id="274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ke" initials="M" lastIdx="2" clrIdx="0">
    <p:extLst/>
  </p:cmAuthor>
  <p:cmAuthor id="2" name="Bill Shvodian" initials="WMS" lastIdx="4" clrIdx="1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09" autoAdjust="0"/>
    <p:restoredTop sz="94660"/>
  </p:normalViewPr>
  <p:slideViewPr>
    <p:cSldViewPr snapToGrid="0">
      <p:cViewPr varScale="1">
        <p:scale>
          <a:sx n="84" d="100"/>
          <a:sy n="84" d="100"/>
        </p:scale>
        <p:origin x="-1166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C27424-2515-4BE7-9C59-2F9ECB093615}" type="datetimeFigureOut">
              <a:rPr lang="zh-TW" altLang="en-US" smtClean="0"/>
              <a:t>2018/9/28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0B3FF4-9D29-4E3E-BA5D-120BBC8C0A3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157846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FA2AB-81E9-4E22-86B6-D6DF6A3D4ADC}" type="datetime1">
              <a:rPr lang="en-US" altLang="zh-TW" smtClean="0"/>
              <a:t>9/28/2018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14587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C7C9C-C2DA-492E-B60A-F2B7D0641B09}" type="datetime1">
              <a:rPr lang="en-US" altLang="zh-TW" smtClean="0"/>
              <a:t>9/28/2018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44836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6B76A-C84D-4A9F-B08B-71D4F5E0F717}" type="datetime1">
              <a:rPr lang="en-US" altLang="zh-TW" smtClean="0"/>
              <a:t>9/28/2018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2018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E2F34-3BA5-465A-B351-9288D2130EFD}" type="datetime1">
              <a:rPr lang="en-US" altLang="zh-TW" smtClean="0"/>
              <a:t>9/28/2018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96699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1012B-6F2E-47FB-B022-83D20CCE73A2}" type="datetime1">
              <a:rPr lang="en-US" altLang="zh-TW" smtClean="0"/>
              <a:t>9/28/2018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38900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E20CA-85EE-4EF8-8BD9-4E7789FD3B77}" type="datetime1">
              <a:rPr lang="en-US" altLang="zh-TW" smtClean="0"/>
              <a:t>9/28/2018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88951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209641-C6D7-485F-A2E8-7D0736960B5A}" type="datetime1">
              <a:rPr lang="en-US" altLang="zh-TW" smtClean="0"/>
              <a:t>9/28/2018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75250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52D5B-2679-4A68-8B39-7A00824907E2}" type="datetime1">
              <a:rPr lang="en-US" altLang="zh-TW" smtClean="0"/>
              <a:t>9/28/2018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29089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D4AAF-E715-4EA8-819E-855064775BDC}" type="datetime1">
              <a:rPr lang="en-US" altLang="zh-TW" smtClean="0"/>
              <a:t>9/28/2018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44449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9BFEF-B4C2-42A2-BE3E-738D2DDE095D}" type="datetime1">
              <a:rPr lang="en-US" altLang="zh-TW" smtClean="0"/>
              <a:t>9/28/2018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88921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82276-401F-422B-A186-E0652FC7606F}" type="datetime1">
              <a:rPr lang="en-US" altLang="zh-TW" smtClean="0"/>
              <a:t>9/28/2018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61004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DA42D0-D418-4D6F-96D5-63F3F440450B}" type="datetime1">
              <a:rPr lang="en-US" altLang="zh-TW" smtClean="0"/>
              <a:t>9/28/2018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24830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21DCA4A-79FD-4AFB-8DF5-8AB0323D07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4479" y="2613680"/>
            <a:ext cx="8123274" cy="2228908"/>
          </a:xfrm>
        </p:spPr>
        <p:txBody>
          <a:bodyPr anchor="t">
            <a:normAutofit/>
          </a:bodyPr>
          <a:lstStyle/>
          <a:p>
            <a:r>
              <a:rPr lang="en-US" sz="4400" dirty="0" smtClean="0"/>
              <a:t>WF </a:t>
            </a:r>
            <a:r>
              <a:rPr lang="en-US" sz="4400" dirty="0"/>
              <a:t>on clarification of single UL and dual UL support for DC_3_n3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3200" dirty="0" smtClean="0"/>
              <a:t>CHTTL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EAC2F281-3D67-4A89-8F3B-B8E112027D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94" y="114658"/>
            <a:ext cx="898284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en-GB" altLang="zh-CN" sz="2400" b="1" dirty="0"/>
              <a:t>3GPP TSG-RAN WG4 Meeting #</a:t>
            </a:r>
            <a:r>
              <a:rPr lang="en-GB" altLang="zh-CN" sz="2400" b="1" dirty="0" smtClean="0"/>
              <a:t>88bis </a:t>
            </a:r>
            <a:r>
              <a:rPr lang="en-GB" altLang="zh-CN" sz="2400" b="1" dirty="0"/>
              <a:t>		</a:t>
            </a:r>
            <a:r>
              <a:rPr lang="en-GB" altLang="zh-CN" sz="2400" b="1" dirty="0" smtClean="0"/>
              <a:t>             </a:t>
            </a:r>
            <a:r>
              <a:rPr lang="en-GB" altLang="zh-CN" sz="2400" b="1" dirty="0"/>
              <a:t>R4-1813120                                                                       </a:t>
            </a:r>
            <a:r>
              <a:rPr lang="en-GB" altLang="zh-CN" sz="2400" b="1" dirty="0" smtClean="0"/>
              <a:t>Chengdu, China, 8</a:t>
            </a:r>
            <a:r>
              <a:rPr lang="en-GB" altLang="zh-CN" sz="2400" b="1" baseline="30000" dirty="0" smtClean="0"/>
              <a:t>th</a:t>
            </a:r>
            <a:r>
              <a:rPr lang="en-GB" altLang="zh-CN" sz="2400" b="1" dirty="0" smtClean="0"/>
              <a:t> </a:t>
            </a:r>
            <a:r>
              <a:rPr lang="en-GB" altLang="zh-CN" sz="2400" b="1" dirty="0"/>
              <a:t>– </a:t>
            </a:r>
            <a:r>
              <a:rPr lang="en-GB" altLang="zh-CN" sz="2400" b="1" dirty="0" smtClean="0"/>
              <a:t>12</a:t>
            </a:r>
            <a:r>
              <a:rPr lang="en-GB" altLang="zh-CN" sz="2400" b="1" baseline="30000" dirty="0" smtClean="0"/>
              <a:t>th</a:t>
            </a:r>
            <a:r>
              <a:rPr lang="en-GB" altLang="zh-CN" sz="2400" b="1" dirty="0" smtClean="0"/>
              <a:t> October, </a:t>
            </a:r>
            <a:r>
              <a:rPr lang="en-GB" altLang="zh-CN" sz="2400" b="1" dirty="0"/>
              <a:t>2018</a:t>
            </a:r>
            <a:endParaRPr lang="zh-CN" altLang="zh-CN" sz="2400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6597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29885" y="202165"/>
            <a:ext cx="7886700" cy="875198"/>
          </a:xfrm>
        </p:spPr>
        <p:txBody>
          <a:bodyPr>
            <a:normAutofit/>
          </a:bodyPr>
          <a:lstStyle/>
          <a:p>
            <a:r>
              <a:rPr lang="en-US" altLang="zh-TW" sz="4000" dirty="0" smtClean="0"/>
              <a:t>Backgrounds</a:t>
            </a:r>
            <a:endParaRPr lang="zh-TW" altLang="en-US" sz="40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253498" y="1074192"/>
            <a:ext cx="8736594" cy="5471464"/>
          </a:xfrm>
        </p:spPr>
        <p:txBody>
          <a:bodyPr>
            <a:normAutofit/>
          </a:bodyPr>
          <a:lstStyle/>
          <a:p>
            <a:r>
              <a:rPr lang="en-US" altLang="zh-TW" sz="2400" dirty="0" smtClean="0"/>
              <a:t>Based on the agreed WF[1] in RAN4#88</a:t>
            </a:r>
          </a:p>
          <a:p>
            <a:pPr lvl="1"/>
            <a:r>
              <a:rPr lang="en-US" altLang="zh-TW" sz="2000" dirty="0"/>
              <a:t>Dual uplink transmission mode is supported in </a:t>
            </a:r>
            <a:r>
              <a:rPr lang="en-US" altLang="zh-TW" sz="2000" dirty="0" smtClean="0"/>
              <a:t>Rel.16</a:t>
            </a:r>
          </a:p>
          <a:p>
            <a:pPr lvl="1"/>
            <a:r>
              <a:rPr lang="en-US" altLang="zh-TW" sz="2000" dirty="0" smtClean="0"/>
              <a:t>Two BCS sets will be introduced in Rel.16</a:t>
            </a:r>
          </a:p>
          <a:p>
            <a:pPr lvl="1"/>
            <a:endParaRPr lang="en-US" altLang="zh-TW" sz="2000" dirty="0"/>
          </a:p>
          <a:p>
            <a:pPr lvl="1"/>
            <a:endParaRPr lang="en-US" altLang="zh-TW" sz="2000" dirty="0" smtClean="0"/>
          </a:p>
          <a:p>
            <a:pPr lvl="1"/>
            <a:endParaRPr lang="en-US" altLang="zh-TW" sz="2000" dirty="0"/>
          </a:p>
          <a:p>
            <a:pPr lvl="1"/>
            <a:endParaRPr lang="en-US" altLang="zh-TW" sz="2000" dirty="0" smtClean="0"/>
          </a:p>
          <a:p>
            <a:pPr marL="457200" lvl="1" indent="0">
              <a:buNone/>
            </a:pPr>
            <a:endParaRPr lang="en-US" altLang="zh-TW" sz="2000" dirty="0" smtClean="0"/>
          </a:p>
          <a:p>
            <a:pPr lvl="2"/>
            <a:r>
              <a:rPr lang="en-US" altLang="zh-TW" sz="1600" dirty="0" smtClean="0"/>
              <a:t>Note that currently only BCS 0 is introduced in </a:t>
            </a:r>
            <a:r>
              <a:rPr lang="en-US" altLang="zh-TW" sz="1600" dirty="0"/>
              <a:t>Rel.15 with </a:t>
            </a:r>
            <a:r>
              <a:rPr lang="en-US" altLang="zh-TW" sz="1600" dirty="0" smtClean="0"/>
              <a:t>single </a:t>
            </a:r>
            <a:r>
              <a:rPr lang="en-US" altLang="zh-TW" sz="1600" dirty="0"/>
              <a:t>switch UL </a:t>
            </a:r>
            <a:r>
              <a:rPr lang="en-US" altLang="zh-TW" sz="1600" dirty="0" smtClean="0"/>
              <a:t>only</a:t>
            </a:r>
          </a:p>
          <a:p>
            <a:pPr lvl="1"/>
            <a:r>
              <a:rPr lang="en-US" altLang="zh-TW" sz="2000" dirty="0"/>
              <a:t>Both </a:t>
            </a:r>
            <a:r>
              <a:rPr lang="en-US" altLang="zh-TW" sz="2000" dirty="0" smtClean="0"/>
              <a:t>2PA/antennas </a:t>
            </a:r>
            <a:r>
              <a:rPr lang="en-US" altLang="zh-TW" sz="2000" dirty="0"/>
              <a:t>and 1PA/antenna architectures are </a:t>
            </a:r>
            <a:r>
              <a:rPr lang="en-US" altLang="zh-TW" sz="2000" dirty="0" smtClean="0"/>
              <a:t>considered </a:t>
            </a:r>
            <a:r>
              <a:rPr lang="en-US" altLang="zh-TW" sz="2000" dirty="0"/>
              <a:t>but 2PA architecture is </a:t>
            </a:r>
            <a:r>
              <a:rPr lang="en-US" altLang="zh-TW" sz="2000" dirty="0" smtClean="0"/>
              <a:t>prioritized</a:t>
            </a:r>
            <a:r>
              <a:rPr lang="en-US" altLang="zh-TW" sz="2000" dirty="0"/>
              <a:t> </a:t>
            </a:r>
            <a:r>
              <a:rPr lang="en-US" altLang="zh-TW" sz="2000" dirty="0" smtClean="0"/>
              <a:t>when defining dual uplink related requirements</a:t>
            </a:r>
          </a:p>
          <a:p>
            <a:r>
              <a:rPr lang="en-US" altLang="zh-TW" dirty="0" smtClean="0"/>
              <a:t> </a:t>
            </a:r>
            <a:r>
              <a:rPr lang="en-US" altLang="zh-TW" sz="2400" dirty="0" smtClean="0"/>
              <a:t>Issues to be discussed</a:t>
            </a:r>
          </a:p>
          <a:p>
            <a:pPr lvl="1"/>
            <a:r>
              <a:rPr lang="en-US" altLang="zh-TW" sz="2000" dirty="0" smtClean="0"/>
              <a:t>Mandatory/optional support for single UL/dual UL support is still under discussion</a:t>
            </a:r>
          </a:p>
          <a:p>
            <a:pPr lvl="1"/>
            <a:r>
              <a:rPr lang="en-US" altLang="zh-TW" sz="2000" dirty="0" smtClean="0"/>
              <a:t>It is beneficial for network to differentiate UE with different capabilities including single uplink/dual uplink support and </a:t>
            </a:r>
            <a:r>
              <a:rPr lang="en-US" altLang="zh-TW" sz="2000" dirty="0"/>
              <a:t>1PA/2PA </a:t>
            </a:r>
            <a:r>
              <a:rPr lang="en-US" altLang="zh-TW" sz="2000" dirty="0" smtClean="0"/>
              <a:t>architectures</a:t>
            </a:r>
            <a:endParaRPr lang="en-US" altLang="zh-TW" sz="2000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2</a:t>
            </a:fld>
            <a:endParaRPr lang="en-US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2849083"/>
              </p:ext>
            </p:extLst>
          </p:nvPr>
        </p:nvGraphicFramePr>
        <p:xfrm>
          <a:off x="1541750" y="2188910"/>
          <a:ext cx="7249165" cy="1610370"/>
        </p:xfrm>
        <a:graphic>
          <a:graphicData uri="http://schemas.openxmlformats.org/drawingml/2006/table">
            <a:tbl>
              <a:tblPr firstRow="1" firstCol="1" bandRow="1"/>
              <a:tblGrid>
                <a:gridCol w="1001072"/>
                <a:gridCol w="1073571"/>
                <a:gridCol w="1350385"/>
                <a:gridCol w="1350385"/>
                <a:gridCol w="1167307"/>
                <a:gridCol w="869255"/>
                <a:gridCol w="437190"/>
              </a:tblGrid>
              <a:tr h="156000">
                <a:tc>
                  <a:txBody>
                    <a:bodyPr/>
                    <a:lstStyle/>
                    <a:p>
                      <a:endParaRPr lang="zh-TW" sz="1100" dirty="0">
                        <a:effectLst/>
                        <a:latin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TW" sz="1100">
                        <a:effectLst/>
                        <a:latin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E-UTRA – NR configuration / Bandwidth combination set</a:t>
                      </a:r>
                      <a:endParaRPr lang="zh-TW" sz="105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297817"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Downlink</a:t>
                      </a:r>
                      <a:endParaRPr lang="zh-TW" sz="105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EN-DC configuration</a:t>
                      </a:r>
                      <a:endParaRPr lang="zh-TW" sz="105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Uplink EN-DC configurations</a:t>
                      </a:r>
                      <a:endParaRPr lang="zh-TW" sz="105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Component carriers in order of increasing carrier frequency</a:t>
                      </a:r>
                      <a:endParaRPr lang="zh-TW" sz="105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Maximum aggregated </a:t>
                      </a:r>
                      <a:br>
                        <a:rPr lang="en-GB" sz="105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</a:br>
                      <a:r>
                        <a:rPr lang="en-GB" sz="105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bandwidth (MHz)</a:t>
                      </a:r>
                      <a:endParaRPr lang="zh-TW" sz="105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BCS</a:t>
                      </a:r>
                      <a:endParaRPr lang="zh-TW" sz="105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5635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Channel bandwidths for LTE carrier (MHz)</a:t>
                      </a:r>
                      <a:endParaRPr lang="zh-TW" sz="105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Channel bandwidths NR for carrier (MHz)</a:t>
                      </a:r>
                      <a:endParaRPr lang="zh-TW" sz="105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Channel bandwidths for LTE carrier (MHz)</a:t>
                      </a:r>
                      <a:endParaRPr lang="zh-TW" sz="105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160870">
                <a:tc row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DC_</a:t>
                      </a:r>
                      <a:r>
                        <a:rPr lang="en-GB" sz="1050" dirty="0">
                          <a:effectLst/>
                          <a:latin typeface="Arial"/>
                          <a:ea typeface="新細明體"/>
                          <a:cs typeface="Times New Roman"/>
                        </a:rPr>
                        <a:t>3</a:t>
                      </a:r>
                      <a:r>
                        <a:rPr lang="en-GB" sz="105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A_n</a:t>
                      </a:r>
                      <a:r>
                        <a:rPr lang="en-GB" sz="1050" dirty="0">
                          <a:effectLst/>
                          <a:latin typeface="Arial"/>
                          <a:ea typeface="新細明體"/>
                          <a:cs typeface="Times New Roman"/>
                        </a:rPr>
                        <a:t>3</a:t>
                      </a:r>
                      <a:r>
                        <a:rPr lang="en-GB" sz="105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A </a:t>
                      </a:r>
                      <a:endParaRPr lang="zh-TW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DC_</a:t>
                      </a:r>
                      <a:r>
                        <a:rPr lang="en-GB" sz="1050" dirty="0" smtClean="0">
                          <a:effectLst/>
                          <a:latin typeface="Arial"/>
                          <a:ea typeface="新細明體"/>
                          <a:cs typeface="Times New Roman"/>
                        </a:rPr>
                        <a:t>3</a:t>
                      </a:r>
                      <a:r>
                        <a:rPr lang="en-GB" sz="105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A_n</a:t>
                      </a:r>
                      <a:r>
                        <a:rPr lang="en-GB" sz="1050" dirty="0" smtClean="0">
                          <a:effectLst/>
                          <a:latin typeface="Arial"/>
                          <a:ea typeface="新細明體"/>
                          <a:cs typeface="Times New Roman"/>
                        </a:rPr>
                        <a:t>3</a:t>
                      </a:r>
                      <a:r>
                        <a:rPr lang="en-GB" sz="105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A</a:t>
                      </a:r>
                      <a:endParaRPr lang="zh-TW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zh-TW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/>
                          <a:ea typeface="新細明體"/>
                          <a:cs typeface="Times New Roman"/>
                        </a:rPr>
                        <a:t>5, 10, 15, 20, 25, 30</a:t>
                      </a:r>
                      <a:endParaRPr lang="zh-TW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/>
                          <a:ea typeface="新細明體"/>
                          <a:cs typeface="Arial"/>
                        </a:rPr>
                        <a:t>5</a:t>
                      </a:r>
                      <a:r>
                        <a:rPr lang="en-GB" sz="1050" dirty="0">
                          <a:effectLst/>
                          <a:latin typeface="Arial"/>
                          <a:ea typeface="新細明體"/>
                          <a:cs typeface="Times New Roman"/>
                        </a:rPr>
                        <a:t>, 10, 15, 20</a:t>
                      </a:r>
                      <a:endParaRPr lang="zh-TW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/>
                          <a:ea typeface="新細明體"/>
                          <a:cs typeface="Arial"/>
                        </a:rPr>
                        <a:t>50</a:t>
                      </a:r>
                      <a:endParaRPr lang="zh-TW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0</a:t>
                      </a:r>
                      <a:endParaRPr lang="zh-TW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870">
                <a:tc v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zh-TW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zh-TW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zh-TW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/>
                          <a:ea typeface="新細明體"/>
                          <a:cs typeface="Times New Roman"/>
                        </a:rPr>
                        <a:t>5, 10, 15, 20, 25, 30</a:t>
                      </a:r>
                      <a:endParaRPr lang="zh-TW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/>
                          <a:ea typeface="新細明體"/>
                          <a:cs typeface="Arial"/>
                        </a:rPr>
                        <a:t>5</a:t>
                      </a:r>
                      <a:r>
                        <a:rPr lang="en-GB" sz="1050" dirty="0">
                          <a:effectLst/>
                          <a:latin typeface="Arial"/>
                          <a:ea typeface="新細明體"/>
                          <a:cs typeface="Times New Roman"/>
                        </a:rPr>
                        <a:t>, 10, 15, 20</a:t>
                      </a:r>
                      <a:endParaRPr lang="zh-TW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zh-TW" sz="105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50</a:t>
                      </a:r>
                      <a:endParaRPr lang="zh-TW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zh-TW" sz="105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</a:t>
                      </a:r>
                      <a:endParaRPr lang="zh-TW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870">
                <a:tc v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zh-TW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zh-TW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TW" sz="1050" dirty="0" smtClean="0">
                          <a:effectLst/>
                          <a:latin typeface="Arial"/>
                          <a:ea typeface="+mn-ea"/>
                          <a:cs typeface="Arial"/>
                        </a:rPr>
                        <a:t>5</a:t>
                      </a:r>
                      <a:r>
                        <a:rPr lang="en-GB" altLang="zh-TW" sz="1050" dirty="0" smtClean="0">
                          <a:effectLst/>
                          <a:latin typeface="Arial"/>
                          <a:ea typeface="+mn-ea"/>
                          <a:cs typeface="Times New Roman"/>
                        </a:rPr>
                        <a:t>, 10, 15, 20</a:t>
                      </a:r>
                      <a:endParaRPr lang="zh-TW" altLang="zh-TW" sz="1050" dirty="0" smtClean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TW" sz="1050" dirty="0" smtClean="0">
                          <a:effectLst/>
                          <a:latin typeface="Arial"/>
                          <a:ea typeface="+mn-ea"/>
                          <a:cs typeface="Times New Roman"/>
                        </a:rPr>
                        <a:t>5, 10, 15, 20, 25, 30</a:t>
                      </a:r>
                      <a:endParaRPr lang="zh-TW" altLang="zh-TW" sz="1050" dirty="0" smtClean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zh-TW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zh-TW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zh-TW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42220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00019" y="169472"/>
            <a:ext cx="7886700" cy="846528"/>
          </a:xfrm>
        </p:spPr>
        <p:txBody>
          <a:bodyPr/>
          <a:lstStyle/>
          <a:p>
            <a:r>
              <a:rPr lang="en-US" altLang="zh-TW" dirty="0" smtClean="0"/>
              <a:t>Proposals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26746" y="1363653"/>
            <a:ext cx="9017254" cy="4964719"/>
          </a:xfrm>
        </p:spPr>
        <p:txBody>
          <a:bodyPr>
            <a:normAutofit lnSpcReduction="10000"/>
          </a:bodyPr>
          <a:lstStyle/>
          <a:p>
            <a:r>
              <a:rPr lang="en-US" altLang="zh-TW" sz="2400" dirty="0" err="1" smtClean="0"/>
              <a:t>Wayforward</a:t>
            </a:r>
            <a:r>
              <a:rPr lang="en-US" altLang="zh-TW" sz="2400" dirty="0" smtClean="0"/>
              <a:t> for </a:t>
            </a:r>
            <a:r>
              <a:rPr lang="en-US" altLang="zh-TW" sz="2400" dirty="0"/>
              <a:t>single </a:t>
            </a:r>
            <a:r>
              <a:rPr lang="en-US" altLang="zh-TW" sz="2400" dirty="0" smtClean="0"/>
              <a:t>uplink </a:t>
            </a:r>
            <a:r>
              <a:rPr lang="en-US" altLang="zh-TW" sz="2400" dirty="0"/>
              <a:t>and dual uplink support for DC_3_n3</a:t>
            </a:r>
            <a:endParaRPr lang="en-US" altLang="zh-TW" sz="2400" dirty="0" smtClean="0"/>
          </a:p>
          <a:p>
            <a:pPr lvl="1"/>
            <a:r>
              <a:rPr lang="en-US" altLang="zh-TW" sz="2000" dirty="0" smtClean="0"/>
              <a:t>Option 1 – differentiate single uplink support and dual uplink support by Release</a:t>
            </a:r>
          </a:p>
          <a:p>
            <a:pPr lvl="2"/>
            <a:r>
              <a:rPr lang="en-US" altLang="zh-TW" sz="1800" dirty="0" smtClean="0"/>
              <a:t>For Rel.15 UE support</a:t>
            </a:r>
            <a:r>
              <a:rPr lang="en-US" altLang="zh-TW" sz="1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ing</a:t>
            </a:r>
            <a:r>
              <a:rPr lang="en-US" altLang="zh-TW" sz="1800" dirty="0" smtClean="0"/>
              <a:t> DC_3_n3, </a:t>
            </a:r>
            <a:r>
              <a:rPr lang="en-US" altLang="zh-TW" sz="1800" dirty="0"/>
              <a:t>the </a:t>
            </a:r>
            <a:r>
              <a:rPr lang="en-US" altLang="zh-TW" sz="1800" dirty="0" smtClean="0"/>
              <a:t>UE supports single UL switched only </a:t>
            </a:r>
          </a:p>
          <a:p>
            <a:pPr lvl="2"/>
            <a:r>
              <a:rPr lang="en-US" altLang="zh-TW" sz="1800" dirty="0" smtClean="0"/>
              <a:t>For Rel.16 onwards UE support</a:t>
            </a:r>
            <a:r>
              <a:rPr lang="en-US" altLang="zh-TW" sz="1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ing</a:t>
            </a:r>
            <a:r>
              <a:rPr lang="en-US" altLang="zh-TW" sz="1800" dirty="0" smtClean="0"/>
              <a:t> </a:t>
            </a:r>
            <a:r>
              <a:rPr lang="en-US" altLang="zh-TW" sz="1800" dirty="0"/>
              <a:t>DC_3_n3</a:t>
            </a:r>
            <a:r>
              <a:rPr lang="en-US" altLang="zh-TW" sz="1800" dirty="0" smtClean="0"/>
              <a:t>, </a:t>
            </a:r>
            <a:r>
              <a:rPr lang="en-US" altLang="zh-TW" sz="1800" dirty="0"/>
              <a:t>the UE should be able to support dual uplink and meet the related requirements based on the assumption of 2PA </a:t>
            </a:r>
            <a:r>
              <a:rPr lang="en-US" altLang="zh-TW" sz="1800" dirty="0" smtClean="0"/>
              <a:t>architectures</a:t>
            </a:r>
          </a:p>
          <a:p>
            <a:pPr lvl="3"/>
            <a:r>
              <a:rPr lang="en-US" altLang="zh-TW" sz="1600" dirty="0"/>
              <a:t>Note that single UL is also allowed with </a:t>
            </a:r>
            <a:r>
              <a:rPr lang="en-US" altLang="zh-TW" sz="1600" dirty="0" smtClean="0"/>
              <a:t>SUO </a:t>
            </a:r>
            <a:r>
              <a:rPr lang="en-US" altLang="zh-TW" sz="1600" dirty="0" err="1"/>
              <a:t>signalling</a:t>
            </a:r>
            <a:r>
              <a:rPr lang="en-US" altLang="zh-TW" sz="1600" dirty="0"/>
              <a:t> when the combination meets criteria for SUO allowed (IMD3</a:t>
            </a:r>
            <a:r>
              <a:rPr lang="en-US" altLang="zh-TW" sz="1600" dirty="0" smtClean="0"/>
              <a:t>)</a:t>
            </a:r>
          </a:p>
          <a:p>
            <a:pPr lvl="1"/>
            <a:r>
              <a:rPr lang="en-US" altLang="zh-TW" sz="2000" dirty="0" smtClean="0"/>
              <a:t>Option 2</a:t>
            </a:r>
            <a:r>
              <a:rPr lang="en-US" altLang="zh-TW" sz="2000" dirty="0"/>
              <a:t> – differentiate single </a:t>
            </a:r>
            <a:r>
              <a:rPr lang="en-US" altLang="zh-TW" sz="2000" dirty="0" smtClean="0"/>
              <a:t>uplink </a:t>
            </a:r>
            <a:r>
              <a:rPr lang="en-US" altLang="zh-TW" sz="2000" dirty="0"/>
              <a:t>support and dual uplink support by </a:t>
            </a:r>
            <a:r>
              <a:rPr lang="en-US" altLang="zh-TW" sz="2000" dirty="0" smtClean="0"/>
              <a:t>BCS set</a:t>
            </a:r>
            <a:endParaRPr lang="en-US" altLang="zh-TW" sz="2000" dirty="0"/>
          </a:p>
          <a:p>
            <a:pPr lvl="2"/>
            <a:r>
              <a:rPr lang="en-US" altLang="zh-TW" sz="1800" dirty="0"/>
              <a:t>For </a:t>
            </a:r>
            <a:r>
              <a:rPr lang="en-US" altLang="zh-TW" sz="1800" dirty="0" smtClean="0"/>
              <a:t>UE support</a:t>
            </a:r>
            <a:r>
              <a:rPr lang="en-US" altLang="zh-TW" sz="1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ing</a:t>
            </a:r>
            <a:r>
              <a:rPr lang="en-US" altLang="zh-TW" sz="1800" dirty="0" smtClean="0"/>
              <a:t> BCS0 only </a:t>
            </a:r>
            <a:r>
              <a:rPr lang="en-US" altLang="zh-TW" sz="1800" dirty="0"/>
              <a:t>for DC_3_n3</a:t>
            </a:r>
            <a:r>
              <a:rPr lang="en-US" altLang="zh-TW" sz="1800" dirty="0" smtClean="0"/>
              <a:t>, the UE should at least </a:t>
            </a:r>
            <a:r>
              <a:rPr lang="en-US" altLang="zh-TW" sz="1800" dirty="0"/>
              <a:t>support single UL switched</a:t>
            </a:r>
            <a:endParaRPr lang="en-US" altLang="zh-TW" sz="1800" dirty="0" smtClean="0"/>
          </a:p>
          <a:p>
            <a:pPr lvl="2"/>
            <a:r>
              <a:rPr lang="en-US" altLang="zh-TW" sz="1800" dirty="0" smtClean="0"/>
              <a:t>For UE support</a:t>
            </a:r>
            <a:r>
              <a:rPr lang="en-US" altLang="zh-TW" sz="1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ing</a:t>
            </a:r>
            <a:r>
              <a:rPr lang="en-US" altLang="zh-TW" sz="1800" dirty="0" smtClean="0"/>
              <a:t> BCS1 for DC_3_n3, the UE should be able to support dual uplink and meet the related requirements based on the assumption of 2PA architectures</a:t>
            </a:r>
          </a:p>
          <a:p>
            <a:pPr lvl="3"/>
            <a:r>
              <a:rPr lang="en-US" altLang="zh-TW" sz="1600" dirty="0" smtClean="0"/>
              <a:t>Note that single UL is also allowed with SUO </a:t>
            </a:r>
            <a:r>
              <a:rPr lang="en-US" altLang="zh-TW" sz="1600" dirty="0" err="1" smtClean="0"/>
              <a:t>signalling</a:t>
            </a:r>
            <a:r>
              <a:rPr lang="en-US" altLang="zh-TW" sz="1600" dirty="0"/>
              <a:t> </a:t>
            </a:r>
            <a:r>
              <a:rPr lang="en-US" altLang="zh-TW" sz="1600" dirty="0" smtClean="0"/>
              <a:t>when the </a:t>
            </a:r>
            <a:r>
              <a:rPr lang="en-US" altLang="zh-TW" sz="1600" dirty="0"/>
              <a:t>combination meets criteria for SUO </a:t>
            </a:r>
            <a:r>
              <a:rPr lang="en-US" altLang="zh-TW" sz="1600" dirty="0" smtClean="0"/>
              <a:t>allowed (IMD3)</a:t>
            </a:r>
          </a:p>
          <a:p>
            <a:pPr lvl="1"/>
            <a:r>
              <a:rPr lang="en-US" altLang="zh-TW" sz="2000" dirty="0" smtClean="0"/>
              <a:t>Adopt one of the option</a:t>
            </a:r>
            <a:r>
              <a:rPr lang="en-US" altLang="zh-TW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s</a:t>
            </a:r>
            <a:r>
              <a:rPr lang="en-US" altLang="zh-TW" sz="2000" dirty="0" smtClean="0"/>
              <a:t> above</a:t>
            </a:r>
          </a:p>
          <a:p>
            <a:pPr lvl="1"/>
            <a:endParaRPr lang="en-US" altLang="zh-TW" sz="2000" dirty="0" smtClean="0"/>
          </a:p>
          <a:p>
            <a:pPr lvl="1"/>
            <a:endParaRPr lang="en-US" altLang="zh-TW" dirty="0" smtClean="0"/>
          </a:p>
          <a:p>
            <a:endParaRPr lang="en-US" altLang="zh-TW" dirty="0"/>
          </a:p>
          <a:p>
            <a:endParaRPr lang="en-US" altLang="zh-TW" dirty="0" smtClean="0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615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65687" y="365127"/>
            <a:ext cx="7886700" cy="992894"/>
          </a:xfrm>
        </p:spPr>
        <p:txBody>
          <a:bodyPr/>
          <a:lstStyle/>
          <a:p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Reference</a:t>
            </a:r>
            <a:endParaRPr lang="zh-TW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25925" y="1339913"/>
            <a:ext cx="8591738" cy="4465858"/>
          </a:xfrm>
        </p:spPr>
        <p:txBody>
          <a:bodyPr>
            <a:normAutofit/>
          </a:bodyPr>
          <a:lstStyle/>
          <a:p>
            <a:pPr marL="184150" lvl="1" indent="0">
              <a:buNone/>
            </a:pPr>
            <a:r>
              <a:rPr lang="en-US" altLang="zh-TW" sz="2000" dirty="0" smtClean="0"/>
              <a:t>[</a:t>
            </a:r>
            <a:r>
              <a:rPr lang="en-US" altLang="zh-TW" sz="2000" dirty="0"/>
              <a:t>1] R4-1811500, “WF for DC_3A_n3A in Rel.16”, </a:t>
            </a:r>
            <a:r>
              <a:rPr lang="en-US" altLang="zh-TW" sz="2000" dirty="0" smtClean="0"/>
              <a:t>CHTTL, </a:t>
            </a:r>
            <a:r>
              <a:rPr lang="en-US" altLang="zh-TW" sz="2000" dirty="0" smtClean="0"/>
              <a:t>Skyworks, </a:t>
            </a:r>
            <a:r>
              <a:rPr lang="en-US" altLang="zh-TW" sz="2000" dirty="0" smtClean="0"/>
              <a:t>RAN4#88</a:t>
            </a:r>
          </a:p>
          <a:p>
            <a:pPr lvl="1"/>
            <a:endParaRPr lang="zh-TW" altLang="en-US" sz="2000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36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11971</TotalTime>
  <Words>414</Words>
  <Application>Microsoft Office PowerPoint</Application>
  <PresentationFormat>如螢幕大小 (4:3)</PresentationFormat>
  <Paragraphs>58</Paragraphs>
  <Slides>4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4</vt:i4>
      </vt:variant>
    </vt:vector>
  </HeadingPairs>
  <TitlesOfParts>
    <vt:vector size="5" baseType="lpstr">
      <vt:lpstr>Office Theme</vt:lpstr>
      <vt:lpstr>WF on clarification of single UL and dual UL support for DC_3_n3 CHTTL</vt:lpstr>
      <vt:lpstr>Backgrounds</vt:lpstr>
      <vt:lpstr>Proposals</vt:lpstr>
      <vt:lpstr>Reference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Mike</dc:creator>
  <cp:lastModifiedBy>謝泊頷</cp:lastModifiedBy>
  <cp:revision>265</cp:revision>
  <dcterms:created xsi:type="dcterms:W3CDTF">2018-04-16T22:44:20Z</dcterms:created>
  <dcterms:modified xsi:type="dcterms:W3CDTF">2018-09-28T13:39:00Z</dcterms:modified>
</cp:coreProperties>
</file>