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notesSlides/notesSlide1.xml" ContentType="application/vnd.openxmlformats-officedocument.presentationml.notesSlide+xml"/>
  <Override PartName="/ppt/tags/tag9.xml" ContentType="application/vnd.openxmlformats-officedocument.presentationml.tags+xml"/>
  <Override PartName="/ppt/notesSlides/notesSlide2.xml" ContentType="application/vnd.openxmlformats-officedocument.presentationml.notesSlide+xml"/>
  <Override PartName="/ppt/tags/tag10.xml" ContentType="application/vnd.openxmlformats-officedocument.presentationml.tags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tags/tag11.xml" ContentType="application/vnd.openxmlformats-officedocument.presentationml.tags+xml"/>
  <Override PartName="/ppt/notesSlides/notesSlide5.xml" ContentType="application/vnd.openxmlformats-officedocument.presentationml.notesSlide+xml"/>
  <Override PartName="/ppt/tags/tag1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4"/>
  </p:sldMasterIdLst>
  <p:notesMasterIdLst>
    <p:notesMasterId r:id="rId17"/>
  </p:notesMasterIdLst>
  <p:sldIdLst>
    <p:sldId id="256" r:id="rId5"/>
    <p:sldId id="406" r:id="rId6"/>
    <p:sldId id="408" r:id="rId7"/>
    <p:sldId id="409" r:id="rId8"/>
    <p:sldId id="418" r:id="rId9"/>
    <p:sldId id="410" r:id="rId10"/>
    <p:sldId id="414" r:id="rId11"/>
    <p:sldId id="412" r:id="rId12"/>
    <p:sldId id="421" r:id="rId13"/>
    <p:sldId id="422" r:id="rId14"/>
    <p:sldId id="416" r:id="rId15"/>
    <p:sldId id="420" r:id="rId16"/>
  </p:sldIdLst>
  <p:sldSz cx="9144000" cy="6858000" type="screen4x3"/>
  <p:notesSz cx="6858000" cy="9144000"/>
  <p:custDataLst>
    <p:tags r:id="rId18"/>
  </p:custData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Bin Han" initials="BH" lastIdx="1" clrIdx="0">
    <p:extLst>
      <p:ext uri="{19B8F6BF-5375-455C-9EA6-DF929625EA0E}">
        <p15:presenceInfo xmlns:p15="http://schemas.microsoft.com/office/powerpoint/2012/main" userId="Bin Han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F81B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6000" autoAdjust="0"/>
    <p:restoredTop sz="92169" autoAdjust="0"/>
  </p:normalViewPr>
  <p:slideViewPr>
    <p:cSldViewPr>
      <p:cViewPr varScale="1">
        <p:scale>
          <a:sx n="61" d="100"/>
          <a:sy n="61" d="100"/>
        </p:scale>
        <p:origin x="1736" y="6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ags" Target="tags/tag1.xml"/><Relationship Id="rId3" Type="http://schemas.openxmlformats.org/officeDocument/2006/relationships/customXml" Target="../customXml/item3.xml"/><Relationship Id="rId21" Type="http://schemas.openxmlformats.org/officeDocument/2006/relationships/viewProps" Target="view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commentAuthors" Target="commentAuthor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75537853-6863-43AE-85A5-FD2BFAE74ADB}" type="datetimeFigureOut">
              <a:rPr lang="ru-RU"/>
              <a:pPr>
                <a:defRPr/>
              </a:pPr>
              <a:t>12.10.2018</a:t>
            </a:fld>
            <a:endParaRPr lang="ru-R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noProof="0"/>
              <a:t>Click to edit Master text styles</a:t>
            </a:r>
          </a:p>
          <a:p>
            <a:pPr lvl="1"/>
            <a:r>
              <a:rPr lang="en-US" altLang="zh-CN" noProof="0"/>
              <a:t>Second level</a:t>
            </a:r>
          </a:p>
          <a:p>
            <a:pPr lvl="2"/>
            <a:r>
              <a:rPr lang="en-US" altLang="zh-CN" noProof="0"/>
              <a:t>Third level</a:t>
            </a:r>
          </a:p>
          <a:p>
            <a:pPr lvl="3"/>
            <a:r>
              <a:rPr lang="en-US" altLang="zh-CN" noProof="0"/>
              <a:t>Fourth level</a:t>
            </a:r>
          </a:p>
          <a:p>
            <a:pPr lvl="4"/>
            <a:r>
              <a:rPr lang="en-US" altLang="zh-CN" noProof="0"/>
              <a:t>Fifth level</a:t>
            </a:r>
            <a:endParaRPr lang="ru-RU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27CD4769-0BB6-45D4-A064-74B83B7F08AD}" type="slidenum">
              <a:rPr lang="ru-RU" altLang="zh-CN"/>
              <a:pPr>
                <a:defRPr/>
              </a:pPr>
              <a:t>‹#›</a:t>
            </a:fld>
            <a:endParaRPr lang="ru-RU" altLang="zh-CN"/>
          </a:p>
        </p:txBody>
      </p:sp>
    </p:spTree>
    <p:extLst>
      <p:ext uri="{BB962C8B-B14F-4D97-AF65-F5344CB8AC3E}">
        <p14:creationId xmlns:p14="http://schemas.microsoft.com/office/powerpoint/2010/main" val="82698925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7CD4769-0BB6-45D4-A064-74B83B7F08AD}" type="slidenum">
              <a:rPr lang="ru-RU" altLang="zh-CN" smtClean="0"/>
              <a:pPr>
                <a:defRPr/>
              </a:pPr>
              <a:t>7</a:t>
            </a:fld>
            <a:endParaRPr lang="ru-RU" altLang="zh-CN"/>
          </a:p>
        </p:txBody>
      </p:sp>
    </p:spTree>
    <p:extLst>
      <p:ext uri="{BB962C8B-B14F-4D97-AF65-F5344CB8AC3E}">
        <p14:creationId xmlns:p14="http://schemas.microsoft.com/office/powerpoint/2010/main" val="403430622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7CD4769-0BB6-45D4-A064-74B83B7F08AD}" type="slidenum">
              <a:rPr lang="ru-RU" altLang="zh-CN" smtClean="0"/>
              <a:pPr>
                <a:defRPr/>
              </a:pPr>
              <a:t>8</a:t>
            </a:fld>
            <a:endParaRPr lang="ru-RU" altLang="zh-CN"/>
          </a:p>
        </p:txBody>
      </p:sp>
    </p:spTree>
    <p:extLst>
      <p:ext uri="{BB962C8B-B14F-4D97-AF65-F5344CB8AC3E}">
        <p14:creationId xmlns:p14="http://schemas.microsoft.com/office/powerpoint/2010/main" val="32924221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7CD4769-0BB6-45D4-A064-74B83B7F08AD}" type="slidenum">
              <a:rPr lang="ru-RU" altLang="zh-CN" smtClean="0"/>
              <a:pPr>
                <a:defRPr/>
              </a:pPr>
              <a:t>9</a:t>
            </a:fld>
            <a:endParaRPr lang="ru-RU" altLang="zh-CN"/>
          </a:p>
        </p:txBody>
      </p:sp>
    </p:spTree>
    <p:extLst>
      <p:ext uri="{BB962C8B-B14F-4D97-AF65-F5344CB8AC3E}">
        <p14:creationId xmlns:p14="http://schemas.microsoft.com/office/powerpoint/2010/main" val="406025414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7CD4769-0BB6-45D4-A064-74B83B7F08AD}" type="slidenum">
              <a:rPr lang="ru-RU" altLang="zh-CN" smtClean="0"/>
              <a:pPr>
                <a:defRPr/>
              </a:pPr>
              <a:t>10</a:t>
            </a:fld>
            <a:endParaRPr lang="ru-RU" altLang="zh-CN"/>
          </a:p>
        </p:txBody>
      </p:sp>
    </p:spTree>
    <p:extLst>
      <p:ext uri="{BB962C8B-B14F-4D97-AF65-F5344CB8AC3E}">
        <p14:creationId xmlns:p14="http://schemas.microsoft.com/office/powerpoint/2010/main" val="195533381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7CD4769-0BB6-45D4-A064-74B83B7F08AD}" type="slidenum">
              <a:rPr lang="ru-RU" altLang="zh-CN" smtClean="0"/>
              <a:pPr>
                <a:defRPr/>
              </a:pPr>
              <a:t>11</a:t>
            </a:fld>
            <a:endParaRPr lang="ru-RU" altLang="zh-CN"/>
          </a:p>
        </p:txBody>
      </p:sp>
    </p:spTree>
    <p:extLst>
      <p:ext uri="{BB962C8B-B14F-4D97-AF65-F5344CB8AC3E}">
        <p14:creationId xmlns:p14="http://schemas.microsoft.com/office/powerpoint/2010/main" val="38845714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BC4CC9-6CB1-437C-8D3A-FA6995039102}" type="datetime1">
              <a:rPr lang="en-US" altLang="zh-CN"/>
              <a:pPr>
                <a:defRPr/>
              </a:pPr>
              <a:t>10/12/2018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849302-6650-4055-83F8-DA6D08ACFB0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704440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A79AAC-5642-4F71-8177-64111B0BF4D0}" type="datetime1">
              <a:rPr lang="en-US" altLang="zh-CN"/>
              <a:pPr>
                <a:defRPr/>
              </a:pPr>
              <a:t>10/12/2018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5A969E-5C91-486B-A857-B8BBFC6B2E7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804041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4EB096-859F-4893-9F1B-B8A59FA668CF}" type="datetime1">
              <a:rPr lang="en-US" altLang="zh-CN"/>
              <a:pPr>
                <a:defRPr/>
              </a:pPr>
              <a:t>10/12/2018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ACC07C-8C39-42AD-87B8-871AB2DE586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183869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F5C329-75CE-4A6D-B5E7-4752A06958A6}" type="datetime1">
              <a:rPr lang="en-US" altLang="zh-CN"/>
              <a:pPr>
                <a:defRPr/>
              </a:pPr>
              <a:t>10/12/2018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42F0DE-7C71-41E7-B4AE-5A68D73E055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1102382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045E17-89E3-4769-AE64-2B62E066696A}" type="datetime1">
              <a:rPr lang="en-US" altLang="zh-CN"/>
              <a:pPr>
                <a:defRPr/>
              </a:pPr>
              <a:t>10/12/2018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1952A3-AB64-4612-8C6C-13B7E916577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2664625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7DAC5F-74A5-4C1D-B7B8-9A6BF01BB73B}" type="datetime1">
              <a:rPr lang="en-US" altLang="zh-CN"/>
              <a:pPr>
                <a:defRPr/>
              </a:pPr>
              <a:t>10/12/2018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4182F7-EE69-412D-A062-2B0476207AB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17011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657A4B-F923-47F7-80E1-128ACDCB0439}" type="datetime1">
              <a:rPr lang="en-US" altLang="zh-CN"/>
              <a:pPr>
                <a:defRPr/>
              </a:pPr>
              <a:t>10/12/2018</a:t>
            </a:fld>
            <a:endParaRPr lang="en-US" altLang="zh-CN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4AEEA2-3481-4E5C-8CB1-930B3944770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630564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E13CFB-026D-4E5F-9883-A175DE4CF109}" type="datetime1">
              <a:rPr lang="en-US" altLang="zh-CN"/>
              <a:pPr>
                <a:defRPr/>
              </a:pPr>
              <a:t>10/12/2018</a:t>
            </a:fld>
            <a:endParaRPr lang="en-US" altLang="zh-CN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0B388A-8BD3-4B0F-840B-09B37A17269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589004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5649C7-FA0E-496C-AC49-A32A1ECA3AF3}" type="datetime1">
              <a:rPr lang="en-US" altLang="zh-CN"/>
              <a:pPr>
                <a:defRPr/>
              </a:pPr>
              <a:t>10/12/2018</a:t>
            </a:fld>
            <a:endParaRPr lang="en-US" altLang="zh-CN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E1543B-E6D4-4420-A69A-678F14AB25F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667872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1A6E54-37F6-482B-AAB4-F1C37D5B425C}" type="datetime1">
              <a:rPr lang="en-US" altLang="zh-CN"/>
              <a:pPr>
                <a:defRPr/>
              </a:pPr>
              <a:t>10/12/2018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5DFAAE-6313-4347-9F3B-EDDB7B297E1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0536123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B86E9C-760C-48F7-A642-B4481A2DB990}" type="datetime1">
              <a:rPr lang="en-US" altLang="zh-CN"/>
              <a:pPr>
                <a:defRPr/>
              </a:pPr>
              <a:t>10/12/2018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C4FB88-7B7D-4DBD-B264-A12BF7B529F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015182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792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219200"/>
            <a:ext cx="8229600" cy="4906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C59409CB-252A-4827-ACE8-6A0B23E018A7}" type="datetime1">
              <a:rPr lang="en-US" altLang="zh-CN"/>
              <a:pPr>
                <a:defRPr/>
              </a:pPr>
              <a:t>10/12/2018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0E1758D0-0D5E-407D-BE7F-8007B73ECF6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.xml"/><Relationship Id="rId1" Type="http://schemas.openxmlformats.org/officeDocument/2006/relationships/themeOverride" Target="../theme/themeOverr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963738"/>
          </a:xfrm>
        </p:spPr>
        <p:txBody>
          <a:bodyPr/>
          <a:lstStyle/>
          <a:p>
            <a:pPr eaLnBrk="1" hangingPunct="1"/>
            <a:r>
              <a:rPr lang="en-GB" sz="4000" dirty="0"/>
              <a:t>Way forward on the remaining open issues for RRM test methods</a:t>
            </a:r>
            <a:endParaRPr lang="en-GB" altLang="en-US" sz="4000" dirty="0"/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>
          <a:xfrm>
            <a:off x="533400" y="4654550"/>
            <a:ext cx="7924800" cy="1752600"/>
          </a:xfrm>
        </p:spPr>
        <p:txBody>
          <a:bodyPr/>
          <a:lstStyle/>
          <a:p>
            <a:pPr eaLnBrk="1" hangingPunct="1"/>
            <a:r>
              <a:rPr lang="en-US" altLang="en-US" sz="2800" dirty="0" smtClean="0">
                <a:solidFill>
                  <a:srgbClr val="898989"/>
                </a:solidFill>
              </a:rPr>
              <a:t>Intel </a:t>
            </a:r>
            <a:r>
              <a:rPr lang="en-US" altLang="en-US" sz="2800" dirty="0">
                <a:solidFill>
                  <a:srgbClr val="898989"/>
                </a:solidFill>
              </a:rPr>
              <a:t>Corporation, </a:t>
            </a:r>
            <a:r>
              <a:rPr lang="en-US" altLang="en-US" sz="2800" dirty="0" smtClean="0">
                <a:solidFill>
                  <a:srgbClr val="898989"/>
                </a:solidFill>
              </a:rPr>
              <a:t>Anritsu…</a:t>
            </a:r>
            <a:endParaRPr lang="en-US" altLang="en-US" sz="2800" dirty="0">
              <a:solidFill>
                <a:srgbClr val="898989"/>
              </a:solidFill>
            </a:endParaRPr>
          </a:p>
        </p:txBody>
      </p:sp>
      <p:sp>
        <p:nvSpPr>
          <p:cNvPr id="3076" name="TextBox 3"/>
          <p:cNvSpPr txBox="1">
            <a:spLocks noChangeArrowheads="1"/>
          </p:cNvSpPr>
          <p:nvPr/>
        </p:nvSpPr>
        <p:spPr bwMode="auto">
          <a:xfrm>
            <a:off x="296863" y="323850"/>
            <a:ext cx="3785011" cy="978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n-US" altLang="zh-CN" sz="1800" b="1" dirty="0"/>
              <a:t>3GPP TSG-RAN WG4 Meeting #88bis</a:t>
            </a:r>
          </a:p>
          <a:p>
            <a:pPr>
              <a:buNone/>
            </a:pPr>
            <a:r>
              <a:rPr lang="en-GB" sz="1800" b="1" dirty="0"/>
              <a:t>Chengdu, China, 8 – 12 October 2018</a:t>
            </a:r>
            <a:br>
              <a:rPr lang="en-GB" sz="1800" b="1" dirty="0"/>
            </a:br>
            <a:r>
              <a:rPr lang="en-US" altLang="zh-CN" sz="1800" b="1" dirty="0"/>
              <a:t>Agenda Item: </a:t>
            </a:r>
            <a:r>
              <a:rPr lang="en-GB" sz="1800" b="1" dirty="0"/>
              <a:t>10.1.1</a:t>
            </a:r>
            <a:endParaRPr lang="en-GB" sz="1800" dirty="0"/>
          </a:p>
        </p:txBody>
      </p:sp>
      <p:sp>
        <p:nvSpPr>
          <p:cNvPr id="3077" name="TextBox 4"/>
          <p:cNvSpPr txBox="1">
            <a:spLocks noChangeArrowheads="1"/>
          </p:cNvSpPr>
          <p:nvPr/>
        </p:nvSpPr>
        <p:spPr bwMode="auto">
          <a:xfrm>
            <a:off x="7479904" y="323850"/>
            <a:ext cx="132119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en-US" altLang="zh-CN" sz="1800" b="1" smtClean="0"/>
              <a:t>R4-1814311</a:t>
            </a:r>
            <a:endParaRPr lang="zh-CN" altLang="en-US" sz="1800" b="1" dirty="0"/>
          </a:p>
        </p:txBody>
      </p:sp>
      <p:sp>
        <p:nvSpPr>
          <p:cNvPr id="3" name="RS_Classification_Standard"/>
          <p:cNvSpPr txBox="1"/>
          <p:nvPr/>
        </p:nvSpPr>
        <p:spPr>
          <a:xfrm>
            <a:off x="8990047" y="6195244"/>
            <a:ext cx="153953" cy="243656"/>
          </a:xfrm>
          <a:prstGeom prst="rect">
            <a:avLst/>
          </a:prstGeom>
          <a:solidFill>
            <a:srgbClr val="FFFFFF">
              <a:alpha val="0"/>
            </a:srgbClr>
          </a:solidFill>
        </p:spPr>
        <p:txBody>
          <a:bodyPr vert="horz" wrap="none" lIns="76200" tIns="36830" rIns="76200" bIns="36830" rtlCol="0" anchor="ctr">
            <a:spAutoFit/>
          </a:bodyPr>
          <a:lstStyle/>
          <a:p>
            <a:endParaRPr lang="en-GB" sz="1100" b="1" kern="900" spc="100">
              <a:solidFill>
                <a:srgbClr val="000000"/>
              </a:solidFill>
            </a:endParaRPr>
          </a:p>
        </p:txBody>
      </p:sp>
    </p:spTree>
    <p:custDataLst>
      <p:tags r:id="rId2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792162"/>
          </a:xfrm>
        </p:spPr>
        <p:txBody>
          <a:bodyPr/>
          <a:lstStyle/>
          <a:p>
            <a:r>
              <a:rPr lang="en-GB" dirty="0"/>
              <a:t>Way Forward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5562600" cy="4906963"/>
          </a:xfrm>
        </p:spPr>
        <p:txBody>
          <a:bodyPr/>
          <a:lstStyle/>
          <a:p>
            <a:r>
              <a:rPr lang="en-US" sz="1800" dirty="0" smtClean="0">
                <a:solidFill>
                  <a:srgbClr val="FF0000"/>
                </a:solidFill>
              </a:rPr>
              <a:t>Option </a:t>
            </a:r>
            <a:r>
              <a:rPr lang="en-US" sz="1800" dirty="0">
                <a:solidFill>
                  <a:srgbClr val="FF0000"/>
                </a:solidFill>
              </a:rPr>
              <a:t>2 </a:t>
            </a:r>
            <a:r>
              <a:rPr lang="en-US" sz="1800" dirty="0" smtClean="0">
                <a:solidFill>
                  <a:srgbClr val="FF0000"/>
                </a:solidFill>
              </a:rPr>
              <a:t>for </a:t>
            </a:r>
            <a:r>
              <a:rPr lang="en-US" sz="1800" dirty="0" err="1" smtClean="0">
                <a:solidFill>
                  <a:srgbClr val="FF0000"/>
                </a:solidFill>
              </a:rPr>
              <a:t>Noc</a:t>
            </a:r>
            <a:r>
              <a:rPr lang="en-US" sz="1800" dirty="0" smtClean="0">
                <a:solidFill>
                  <a:srgbClr val="FF0000"/>
                </a:solidFill>
              </a:rPr>
              <a:t> </a:t>
            </a:r>
            <a:r>
              <a:rPr lang="en-US" sz="1800" dirty="0">
                <a:solidFill>
                  <a:srgbClr val="FF0000"/>
                </a:solidFill>
              </a:rPr>
              <a:t>level definition and SNR </a:t>
            </a:r>
            <a:r>
              <a:rPr lang="en-US" sz="1800" dirty="0" smtClean="0">
                <a:solidFill>
                  <a:srgbClr val="FF0000"/>
                </a:solidFill>
              </a:rPr>
              <a:t>range using </a:t>
            </a:r>
            <a:r>
              <a:rPr lang="en-US" sz="1800" dirty="0">
                <a:solidFill>
                  <a:srgbClr val="FF0000"/>
                </a:solidFill>
              </a:rPr>
              <a:t>coverage </a:t>
            </a:r>
            <a:r>
              <a:rPr lang="en-US" sz="1800" dirty="0" smtClean="0">
                <a:solidFill>
                  <a:srgbClr val="FF0000"/>
                </a:solidFill>
              </a:rPr>
              <a:t>requirements</a:t>
            </a:r>
          </a:p>
          <a:p>
            <a:pPr lvl="1"/>
            <a:r>
              <a:rPr lang="en-GB" sz="1400" dirty="0" smtClean="0">
                <a:solidFill>
                  <a:srgbClr val="FF0000"/>
                </a:solidFill>
              </a:rPr>
              <a:t>Similar principle to </a:t>
            </a:r>
            <a:r>
              <a:rPr lang="en-GB" sz="1400" dirty="0">
                <a:solidFill>
                  <a:srgbClr val="FF0000"/>
                </a:solidFill>
              </a:rPr>
              <a:t>methodology used for UE demodulation </a:t>
            </a:r>
          </a:p>
          <a:p>
            <a:pPr lvl="2"/>
            <a:r>
              <a:rPr lang="en-GB" sz="1200" dirty="0" smtClean="0">
                <a:solidFill>
                  <a:srgbClr val="FF0000"/>
                </a:solidFill>
              </a:rPr>
              <a:t>Based on coverage requirements instead of on UE internal parameters such as noise figure, implementation loss..</a:t>
            </a:r>
          </a:p>
          <a:p>
            <a:pPr lvl="2"/>
            <a:r>
              <a:rPr lang="en-GB" sz="1200" dirty="0" smtClean="0">
                <a:solidFill>
                  <a:srgbClr val="FF0000"/>
                </a:solidFill>
              </a:rPr>
              <a:t>Can be adapted for other UE Power classes</a:t>
            </a:r>
          </a:p>
          <a:p>
            <a:pPr lvl="1"/>
            <a:r>
              <a:rPr lang="en-GB" sz="1400" dirty="0" smtClean="0">
                <a:solidFill>
                  <a:schemeClr val="accent4"/>
                </a:solidFill>
              </a:rPr>
              <a:t>Example in diagram is for fine beams, non-beam peak </a:t>
            </a:r>
            <a:endParaRPr lang="en-GB" sz="1400" dirty="0">
              <a:solidFill>
                <a:schemeClr val="accent4"/>
              </a:solidFill>
            </a:endParaRPr>
          </a:p>
          <a:p>
            <a:pPr lvl="2"/>
            <a:endParaRPr lang="en-GB" sz="1200" dirty="0" smtClean="0">
              <a:solidFill>
                <a:srgbClr val="FF0000"/>
              </a:solidFill>
            </a:endParaRPr>
          </a:p>
          <a:p>
            <a:endParaRPr lang="en-US" sz="1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10</a:t>
            </a:fld>
            <a:endParaRPr lang="en-US" altLang="zh-CN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14800" y="89808"/>
            <a:ext cx="4385869" cy="66316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347686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Way Forward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066800"/>
            <a:ext cx="8229600" cy="5943600"/>
          </a:xfrm>
        </p:spPr>
        <p:txBody>
          <a:bodyPr/>
          <a:lstStyle/>
          <a:p>
            <a:r>
              <a:rPr lang="en-GB" sz="1800" dirty="0" smtClean="0"/>
              <a:t>Further </a:t>
            </a:r>
            <a:r>
              <a:rPr lang="en-GB" sz="1800" dirty="0"/>
              <a:t>identify </a:t>
            </a:r>
            <a:r>
              <a:rPr lang="en-GB" sz="1800" dirty="0" smtClean="0"/>
              <a:t>assumptions on UE </a:t>
            </a:r>
            <a:r>
              <a:rPr lang="en-GB" sz="1800" dirty="0"/>
              <a:t>RX beam antenna gain </a:t>
            </a:r>
            <a:r>
              <a:rPr lang="en-GB" sz="1800" dirty="0" smtClean="0"/>
              <a:t>difference relative to the UE RX beam peak antenna gain </a:t>
            </a:r>
            <a:r>
              <a:rPr lang="en-GB" sz="1800" dirty="0"/>
              <a:t>for </a:t>
            </a:r>
            <a:r>
              <a:rPr lang="en-GB" sz="1800" dirty="0" err="1" smtClean="0"/>
              <a:t>Noc</a:t>
            </a:r>
            <a:r>
              <a:rPr lang="en-GB" sz="1800" dirty="0" smtClean="0"/>
              <a:t> definition under assumption of using “rough</a:t>
            </a:r>
            <a:r>
              <a:rPr lang="en-GB" sz="1800" dirty="0"/>
              <a:t>” beams</a:t>
            </a:r>
          </a:p>
          <a:p>
            <a:pPr lvl="1"/>
            <a:r>
              <a:rPr lang="en-US" sz="1600" dirty="0"/>
              <a:t>Companies are encouraged to bring comparison of the UE spherical coverage for “rough” and “fine” beams</a:t>
            </a:r>
          </a:p>
          <a:p>
            <a:pPr lvl="1"/>
            <a:r>
              <a:rPr lang="en-US" sz="1600" dirty="0"/>
              <a:t>Analysis can be done under assumption that UE </a:t>
            </a:r>
            <a:r>
              <a:rPr lang="en-US" sz="1600" dirty="0" smtClean="0"/>
              <a:t>supports [N] </a:t>
            </a:r>
            <a:r>
              <a:rPr lang="en-US" sz="1600" dirty="0"/>
              <a:t>beams codebook for “rough” UE RX </a:t>
            </a:r>
            <a:r>
              <a:rPr lang="en-US" sz="1600" dirty="0" smtClean="0"/>
              <a:t>beams</a:t>
            </a:r>
          </a:p>
          <a:p>
            <a:pPr lvl="2"/>
            <a:r>
              <a:rPr lang="en-US" sz="1400" dirty="0" smtClean="0"/>
              <a:t>Option 1: N = 4</a:t>
            </a:r>
          </a:p>
          <a:p>
            <a:pPr lvl="2"/>
            <a:r>
              <a:rPr lang="en-US" sz="1400" dirty="0" smtClean="0"/>
              <a:t>Option 2: N = 8</a:t>
            </a:r>
          </a:p>
          <a:p>
            <a:pPr lvl="2"/>
            <a:r>
              <a:rPr lang="en-US" sz="1400" dirty="0" smtClean="0"/>
              <a:t>Other options are not precluded</a:t>
            </a:r>
          </a:p>
          <a:p>
            <a:pPr lvl="2"/>
            <a:r>
              <a:rPr lang="en-US" sz="1400" dirty="0" smtClean="0"/>
              <a:t>Whichever option company chooses it is required to ensure that UE is compliant with RRM requirements</a:t>
            </a:r>
          </a:p>
          <a:p>
            <a:pPr lvl="1"/>
            <a:r>
              <a:rPr lang="en-US" sz="1600" dirty="0" smtClean="0"/>
              <a:t>Notes</a:t>
            </a:r>
            <a:r>
              <a:rPr lang="en-US" sz="1600" dirty="0"/>
              <a:t>: </a:t>
            </a:r>
          </a:p>
          <a:p>
            <a:pPr lvl="2"/>
            <a:r>
              <a:rPr lang="en-US" sz="1400" dirty="0"/>
              <a:t>Based on TR 38.133 section 9.2.5.1</a:t>
            </a:r>
          </a:p>
          <a:p>
            <a:pPr lvl="3"/>
            <a:r>
              <a:rPr lang="en-US" sz="1050" dirty="0" err="1" smtClean="0"/>
              <a:t>M</a:t>
            </a:r>
            <a:r>
              <a:rPr lang="en-US" sz="1050" baseline="-25000" dirty="0" err="1" smtClean="0"/>
              <a:t>pss</a:t>
            </a:r>
            <a:r>
              <a:rPr lang="en-US" sz="1050" baseline="-25000" dirty="0" smtClean="0"/>
              <a:t>/</a:t>
            </a:r>
            <a:r>
              <a:rPr lang="en-US" sz="1050" baseline="-25000" dirty="0" err="1" smtClean="0"/>
              <a:t>sss_sync_w</a:t>
            </a:r>
            <a:r>
              <a:rPr lang="en-US" sz="1050" baseline="-25000" dirty="0" smtClean="0"/>
              <a:t>/</a:t>
            </a:r>
            <a:r>
              <a:rPr lang="en-US" sz="1050" baseline="-25000" dirty="0" err="1" smtClean="0"/>
              <a:t>o_gaps</a:t>
            </a:r>
            <a:r>
              <a:rPr lang="en-US" sz="1050" dirty="0" smtClean="0"/>
              <a:t> </a:t>
            </a:r>
            <a:r>
              <a:rPr lang="en-US" sz="1050" dirty="0"/>
              <a:t>: For a UE supporting power class 1(fixed wireless access), </a:t>
            </a:r>
            <a:r>
              <a:rPr lang="en-US" sz="1050" dirty="0" err="1"/>
              <a:t>M</a:t>
            </a:r>
            <a:r>
              <a:rPr lang="en-US" sz="1050" baseline="-25000" dirty="0" err="1"/>
              <a:t>pss</a:t>
            </a:r>
            <a:r>
              <a:rPr lang="en-US" sz="1050" baseline="-25000" dirty="0"/>
              <a:t>/</a:t>
            </a:r>
            <a:r>
              <a:rPr lang="en-US" sz="1050" baseline="-25000" dirty="0" err="1"/>
              <a:t>sss_sync</a:t>
            </a:r>
            <a:r>
              <a:rPr lang="en-US" sz="1050" dirty="0"/>
              <a:t>=40. For a UE supporting power class 2(vehicle mounted), </a:t>
            </a:r>
            <a:r>
              <a:rPr lang="en-US" sz="1050" dirty="0" err="1"/>
              <a:t>M</a:t>
            </a:r>
            <a:r>
              <a:rPr lang="en-US" sz="1050" baseline="-25000" dirty="0" err="1"/>
              <a:t>pss</a:t>
            </a:r>
            <a:r>
              <a:rPr lang="en-US" sz="1050" baseline="-25000" dirty="0"/>
              <a:t>/</a:t>
            </a:r>
            <a:r>
              <a:rPr lang="en-US" sz="1050" baseline="-25000" dirty="0" err="1"/>
              <a:t>sss_sync_w</a:t>
            </a:r>
            <a:r>
              <a:rPr lang="en-US" sz="1050" baseline="-25000" dirty="0"/>
              <a:t>/</a:t>
            </a:r>
            <a:r>
              <a:rPr lang="en-US" sz="1050" baseline="-25000" dirty="0" err="1"/>
              <a:t>o_gaps</a:t>
            </a:r>
            <a:r>
              <a:rPr lang="en-US" sz="1050" dirty="0"/>
              <a:t> =[24].  </a:t>
            </a:r>
            <a:r>
              <a:rPr lang="en-US" sz="1050" b="1" dirty="0">
                <a:solidFill>
                  <a:srgbClr val="FF0000"/>
                </a:solidFill>
              </a:rPr>
              <a:t>For a UE supporting power class 3(handheld), </a:t>
            </a:r>
            <a:r>
              <a:rPr lang="en-US" sz="1050" b="1" dirty="0" err="1">
                <a:solidFill>
                  <a:srgbClr val="FF0000"/>
                </a:solidFill>
              </a:rPr>
              <a:t>M</a:t>
            </a:r>
            <a:r>
              <a:rPr lang="en-US" sz="1050" b="1" baseline="-25000" dirty="0" err="1">
                <a:solidFill>
                  <a:srgbClr val="FF0000"/>
                </a:solidFill>
              </a:rPr>
              <a:t>pss</a:t>
            </a:r>
            <a:r>
              <a:rPr lang="en-US" sz="1050" b="1" baseline="-25000" dirty="0">
                <a:solidFill>
                  <a:srgbClr val="FF0000"/>
                </a:solidFill>
              </a:rPr>
              <a:t>/</a:t>
            </a:r>
            <a:r>
              <a:rPr lang="en-US" sz="1050" b="1" baseline="-25000" dirty="0" err="1">
                <a:solidFill>
                  <a:srgbClr val="FF0000"/>
                </a:solidFill>
              </a:rPr>
              <a:t>sss_sync_w</a:t>
            </a:r>
            <a:r>
              <a:rPr lang="en-US" sz="1050" b="1" baseline="-25000" dirty="0">
                <a:solidFill>
                  <a:srgbClr val="FF0000"/>
                </a:solidFill>
              </a:rPr>
              <a:t>/</a:t>
            </a:r>
            <a:r>
              <a:rPr lang="en-US" sz="1050" b="1" baseline="-25000" dirty="0" err="1">
                <a:solidFill>
                  <a:srgbClr val="FF0000"/>
                </a:solidFill>
              </a:rPr>
              <a:t>o_gaps</a:t>
            </a:r>
            <a:r>
              <a:rPr lang="en-US" sz="1050" b="1" dirty="0">
                <a:solidFill>
                  <a:srgbClr val="FF0000"/>
                </a:solidFill>
              </a:rPr>
              <a:t> =[24]. </a:t>
            </a:r>
            <a:r>
              <a:rPr lang="en-US" sz="1050" dirty="0"/>
              <a:t>For a UE supporting power class 4, </a:t>
            </a:r>
            <a:r>
              <a:rPr lang="en-US" sz="1050" dirty="0" err="1"/>
              <a:t>M</a:t>
            </a:r>
            <a:r>
              <a:rPr lang="en-US" sz="1050" baseline="-25000" dirty="0" err="1"/>
              <a:t>pss</a:t>
            </a:r>
            <a:r>
              <a:rPr lang="en-US" sz="1050" baseline="-25000" dirty="0"/>
              <a:t>/</a:t>
            </a:r>
            <a:r>
              <a:rPr lang="en-US" sz="1050" baseline="-25000" dirty="0" err="1"/>
              <a:t>sss_sync_w</a:t>
            </a:r>
            <a:r>
              <a:rPr lang="en-US" sz="1050" baseline="-25000" dirty="0"/>
              <a:t>/</a:t>
            </a:r>
            <a:r>
              <a:rPr lang="en-US" sz="1050" baseline="-25000" dirty="0" err="1"/>
              <a:t>o_gaps</a:t>
            </a:r>
            <a:r>
              <a:rPr lang="en-US" sz="1050" dirty="0"/>
              <a:t> =TBD </a:t>
            </a:r>
            <a:endParaRPr lang="en-GB" sz="1050" dirty="0"/>
          </a:p>
          <a:p>
            <a:pPr lvl="3"/>
            <a:r>
              <a:rPr lang="en-US" sz="1050" dirty="0" err="1"/>
              <a:t>M</a:t>
            </a:r>
            <a:r>
              <a:rPr lang="en-US" sz="1050" baseline="-25000" dirty="0" err="1"/>
              <a:t>meas_period_w</a:t>
            </a:r>
            <a:r>
              <a:rPr lang="en-US" sz="1050" baseline="-25000" dirty="0"/>
              <a:t>/</a:t>
            </a:r>
            <a:r>
              <a:rPr lang="en-US" sz="1050" baseline="-25000" dirty="0" err="1"/>
              <a:t>o_gaps</a:t>
            </a:r>
            <a:r>
              <a:rPr lang="en-US" sz="1050" dirty="0"/>
              <a:t> : For a UE supporting power class 1 (fixed wireless access), </a:t>
            </a:r>
            <a:r>
              <a:rPr lang="en-US" sz="1050" dirty="0" err="1"/>
              <a:t>M</a:t>
            </a:r>
            <a:r>
              <a:rPr lang="en-US" sz="1050" baseline="-25000" dirty="0" err="1"/>
              <a:t>meas_period_w</a:t>
            </a:r>
            <a:r>
              <a:rPr lang="en-US" sz="1050" baseline="-25000" dirty="0"/>
              <a:t>/</a:t>
            </a:r>
            <a:r>
              <a:rPr lang="en-US" sz="1050" baseline="-25000" dirty="0" err="1"/>
              <a:t>o_gaps</a:t>
            </a:r>
            <a:r>
              <a:rPr lang="en-US" sz="1050" dirty="0"/>
              <a:t> =40. For a UE supporting power class 2 (vehicle mounted), </a:t>
            </a:r>
            <a:r>
              <a:rPr lang="en-US" sz="1050" dirty="0" err="1"/>
              <a:t>M</a:t>
            </a:r>
            <a:r>
              <a:rPr lang="en-US" sz="1050" baseline="-25000" dirty="0" err="1"/>
              <a:t>meas_period_w</a:t>
            </a:r>
            <a:r>
              <a:rPr lang="en-US" sz="1050" baseline="-25000" dirty="0"/>
              <a:t>/</a:t>
            </a:r>
            <a:r>
              <a:rPr lang="en-US" sz="1050" baseline="-25000" dirty="0" err="1"/>
              <a:t>o_gaps</a:t>
            </a:r>
            <a:r>
              <a:rPr lang="en-US" sz="1050" dirty="0"/>
              <a:t> =[24]. </a:t>
            </a:r>
            <a:r>
              <a:rPr lang="en-US" sz="1050" b="1" dirty="0">
                <a:solidFill>
                  <a:srgbClr val="FF0000"/>
                </a:solidFill>
              </a:rPr>
              <a:t>For a UE supporting power class 3 (handheld), </a:t>
            </a:r>
            <a:r>
              <a:rPr lang="en-US" sz="1050" b="1" dirty="0" err="1">
                <a:solidFill>
                  <a:srgbClr val="FF0000"/>
                </a:solidFill>
              </a:rPr>
              <a:t>M</a:t>
            </a:r>
            <a:r>
              <a:rPr lang="en-US" sz="1050" b="1" baseline="-25000" dirty="0" err="1">
                <a:solidFill>
                  <a:srgbClr val="FF0000"/>
                </a:solidFill>
              </a:rPr>
              <a:t>meas_period_w</a:t>
            </a:r>
            <a:r>
              <a:rPr lang="en-US" sz="1050" b="1" baseline="-25000" dirty="0">
                <a:solidFill>
                  <a:srgbClr val="FF0000"/>
                </a:solidFill>
              </a:rPr>
              <a:t>/</a:t>
            </a:r>
            <a:r>
              <a:rPr lang="en-US" sz="1050" b="1" baseline="-25000" dirty="0" err="1">
                <a:solidFill>
                  <a:srgbClr val="FF0000"/>
                </a:solidFill>
              </a:rPr>
              <a:t>o_gaps</a:t>
            </a:r>
            <a:r>
              <a:rPr lang="en-US" sz="1050" b="1" dirty="0">
                <a:solidFill>
                  <a:srgbClr val="FF0000"/>
                </a:solidFill>
              </a:rPr>
              <a:t> =[24]</a:t>
            </a:r>
            <a:r>
              <a:rPr lang="en-US" sz="1050" b="1" dirty="0"/>
              <a:t>.</a:t>
            </a:r>
            <a:r>
              <a:rPr lang="en-US" sz="1050" dirty="0"/>
              <a:t> For a UE supporting power class 4, </a:t>
            </a:r>
            <a:r>
              <a:rPr lang="en-US" sz="1050" dirty="0" err="1"/>
              <a:t>M</a:t>
            </a:r>
            <a:r>
              <a:rPr lang="en-US" sz="1050" baseline="-25000" dirty="0" err="1"/>
              <a:t>meas_period_w</a:t>
            </a:r>
            <a:r>
              <a:rPr lang="en-US" sz="1050" baseline="-25000" dirty="0"/>
              <a:t>/</a:t>
            </a:r>
            <a:r>
              <a:rPr lang="en-US" sz="1050" baseline="-25000" dirty="0" err="1"/>
              <a:t>o_gaps</a:t>
            </a:r>
            <a:r>
              <a:rPr lang="en-US" sz="1050" dirty="0"/>
              <a:t> =TBD</a:t>
            </a:r>
            <a:r>
              <a:rPr lang="en-US" sz="1050" dirty="0" smtClean="0"/>
              <a:t>.</a:t>
            </a:r>
            <a:endParaRPr lang="en-US" sz="105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11</a:t>
            </a:fld>
            <a:endParaRPr lang="en-US" altLang="zh-CN" dirty="0"/>
          </a:p>
        </p:txBody>
      </p:sp>
      <p:sp>
        <p:nvSpPr>
          <p:cNvPr id="5" name="RS_Classification_Standard"/>
          <p:cNvSpPr txBox="1"/>
          <p:nvPr/>
        </p:nvSpPr>
        <p:spPr>
          <a:xfrm>
            <a:off x="8990047" y="6195244"/>
            <a:ext cx="153953" cy="243656"/>
          </a:xfrm>
          <a:prstGeom prst="rect">
            <a:avLst/>
          </a:prstGeom>
          <a:solidFill>
            <a:srgbClr val="FFFFFF">
              <a:alpha val="0"/>
            </a:srgbClr>
          </a:solidFill>
        </p:spPr>
        <p:txBody>
          <a:bodyPr vert="horz" wrap="none" lIns="76200" tIns="36830" rIns="76200" bIns="36830" rtlCol="0" anchor="ctr">
            <a:spAutoFit/>
          </a:bodyPr>
          <a:lstStyle/>
          <a:p>
            <a:endParaRPr lang="en-GB" sz="1100" b="1" kern="900" spc="100">
              <a:solidFill>
                <a:srgbClr val="00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9988526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Other open issues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err="1">
                <a:solidFill>
                  <a:srgbClr val="0070C0"/>
                </a:solidFill>
              </a:rPr>
              <a:t>Noc</a:t>
            </a:r>
            <a:r>
              <a:rPr lang="en-GB" dirty="0">
                <a:solidFill>
                  <a:srgbClr val="0070C0"/>
                </a:solidFill>
              </a:rPr>
              <a:t> level </a:t>
            </a:r>
            <a:r>
              <a:rPr lang="en-GB" dirty="0" smtClean="0">
                <a:solidFill>
                  <a:srgbClr val="0070C0"/>
                </a:solidFill>
              </a:rPr>
              <a:t>for scenario 3 </a:t>
            </a:r>
            <a:r>
              <a:rPr lang="en-GB" dirty="0">
                <a:solidFill>
                  <a:srgbClr val="0070C0"/>
                </a:solidFill>
              </a:rPr>
              <a:t>and Mode 1 (TE transmits desired signal and artificial noise)</a:t>
            </a:r>
          </a:p>
          <a:p>
            <a:r>
              <a:rPr lang="en-GB" dirty="0" smtClean="0">
                <a:solidFill>
                  <a:srgbClr val="0070C0"/>
                </a:solidFill>
              </a:rPr>
              <a:t>How </a:t>
            </a:r>
            <a:r>
              <a:rPr lang="en-GB" dirty="0">
                <a:solidFill>
                  <a:srgbClr val="0070C0"/>
                </a:solidFill>
              </a:rPr>
              <a:t>to select the tested direction for Scenario 2 and 3 is FFS</a:t>
            </a:r>
            <a:endParaRPr lang="en-GB" dirty="0" smtClean="0">
              <a:solidFill>
                <a:srgbClr val="0070C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12</a:t>
            </a:fld>
            <a:endParaRPr lang="en-US" altLang="zh-CN"/>
          </a:p>
        </p:txBody>
      </p:sp>
      <p:sp>
        <p:nvSpPr>
          <p:cNvPr id="5" name="RS_Classification_Standard"/>
          <p:cNvSpPr txBox="1"/>
          <p:nvPr/>
        </p:nvSpPr>
        <p:spPr>
          <a:xfrm>
            <a:off x="8990047" y="6195244"/>
            <a:ext cx="153953" cy="243656"/>
          </a:xfrm>
          <a:prstGeom prst="rect">
            <a:avLst/>
          </a:prstGeom>
          <a:solidFill>
            <a:srgbClr val="FFFFFF">
              <a:alpha val="0"/>
            </a:srgbClr>
          </a:solidFill>
        </p:spPr>
        <p:txBody>
          <a:bodyPr vert="horz" wrap="none" lIns="76200" tIns="36830" rIns="76200" bIns="36830" rtlCol="0" anchor="ctr">
            <a:spAutoFit/>
          </a:bodyPr>
          <a:lstStyle/>
          <a:p>
            <a:endParaRPr lang="en-GB" sz="1100" b="1" kern="900" spc="100">
              <a:solidFill>
                <a:srgbClr val="00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3046983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Ad-hoc Agreements (1)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>
                <a:solidFill>
                  <a:srgbClr val="00B050"/>
                </a:solidFill>
              </a:rPr>
              <a:t>UE beam lock assumptions for RRM Test Methods</a:t>
            </a:r>
          </a:p>
          <a:p>
            <a:pPr lvl="1"/>
            <a:r>
              <a:rPr lang="en-GB" dirty="0">
                <a:solidFill>
                  <a:srgbClr val="00B050"/>
                </a:solidFill>
              </a:rPr>
              <a:t>From testability perspective UE beam lock may or may not be applied. </a:t>
            </a:r>
          </a:p>
          <a:p>
            <a:pPr lvl="1"/>
            <a:r>
              <a:rPr lang="en-GB" dirty="0">
                <a:solidFill>
                  <a:srgbClr val="00B050"/>
                </a:solidFill>
              </a:rPr>
              <a:t>UE beam lock assumptions can be defined for each RRM test case for 1 </a:t>
            </a:r>
            <a:r>
              <a:rPr lang="en-GB" dirty="0" err="1">
                <a:solidFill>
                  <a:srgbClr val="00B050"/>
                </a:solidFill>
              </a:rPr>
              <a:t>AoA</a:t>
            </a:r>
            <a:endParaRPr lang="en-GB" dirty="0">
              <a:solidFill>
                <a:srgbClr val="00B050"/>
              </a:solidFill>
            </a:endParaRPr>
          </a:p>
          <a:p>
            <a:pPr lvl="1"/>
            <a:r>
              <a:rPr lang="en-GB" dirty="0">
                <a:solidFill>
                  <a:srgbClr val="00B050"/>
                </a:solidFill>
              </a:rPr>
              <a:t>UE beam lock is not applied for 2 </a:t>
            </a:r>
            <a:r>
              <a:rPr lang="en-GB" dirty="0" err="1">
                <a:solidFill>
                  <a:srgbClr val="00B050"/>
                </a:solidFill>
              </a:rPr>
              <a:t>AoA</a:t>
            </a:r>
            <a:r>
              <a:rPr lang="en-GB" dirty="0">
                <a:solidFill>
                  <a:srgbClr val="00B050"/>
                </a:solidFill>
              </a:rPr>
              <a:t> case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2</a:t>
            </a:fld>
            <a:endParaRPr lang="en-US" altLang="zh-CN"/>
          </a:p>
        </p:txBody>
      </p:sp>
      <p:sp>
        <p:nvSpPr>
          <p:cNvPr id="5" name="RS_Classification_Standard"/>
          <p:cNvSpPr txBox="1"/>
          <p:nvPr/>
        </p:nvSpPr>
        <p:spPr>
          <a:xfrm>
            <a:off x="8990047" y="6195244"/>
            <a:ext cx="153953" cy="243656"/>
          </a:xfrm>
          <a:prstGeom prst="rect">
            <a:avLst/>
          </a:prstGeom>
          <a:solidFill>
            <a:srgbClr val="FFFFFF">
              <a:alpha val="0"/>
            </a:srgbClr>
          </a:solidFill>
        </p:spPr>
        <p:txBody>
          <a:bodyPr vert="horz" wrap="none" lIns="76200" tIns="36830" rIns="76200" bIns="36830" rtlCol="0" anchor="ctr">
            <a:spAutoFit/>
          </a:bodyPr>
          <a:lstStyle/>
          <a:p>
            <a:endParaRPr lang="en-GB" sz="1100" b="1" kern="900" spc="100">
              <a:solidFill>
                <a:srgbClr val="00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8595568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Ad-hoc Agreements (2)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2000" dirty="0">
                <a:solidFill>
                  <a:srgbClr val="00B050"/>
                </a:solidFill>
              </a:rPr>
              <a:t>Scenario #1: 1 </a:t>
            </a:r>
            <a:r>
              <a:rPr lang="en-GB" sz="2000" dirty="0" err="1">
                <a:solidFill>
                  <a:srgbClr val="00B050"/>
                </a:solidFill>
              </a:rPr>
              <a:t>AoA</a:t>
            </a:r>
            <a:r>
              <a:rPr lang="en-GB" sz="2000" dirty="0">
                <a:solidFill>
                  <a:srgbClr val="00B050"/>
                </a:solidFill>
              </a:rPr>
              <a:t> with signal coming from the RX beam peak direction</a:t>
            </a:r>
          </a:p>
          <a:p>
            <a:pPr lvl="1"/>
            <a:r>
              <a:rPr lang="en-GB" sz="1800" dirty="0">
                <a:solidFill>
                  <a:srgbClr val="00B050"/>
                </a:solidFill>
              </a:rPr>
              <a:t>Detailed procedure and SNR for 1 </a:t>
            </a:r>
            <a:r>
              <a:rPr lang="en-GB" sz="1800" dirty="0" err="1">
                <a:solidFill>
                  <a:srgbClr val="00B050"/>
                </a:solidFill>
              </a:rPr>
              <a:t>AoA</a:t>
            </a:r>
            <a:r>
              <a:rPr lang="en-GB" sz="1800" dirty="0">
                <a:solidFill>
                  <a:srgbClr val="00B050"/>
                </a:solidFill>
              </a:rPr>
              <a:t> from global UE Rx beam peak direction will be defined in TR 38.810</a:t>
            </a:r>
          </a:p>
          <a:p>
            <a:pPr lvl="1"/>
            <a:r>
              <a:rPr lang="en-GB" sz="1800" dirty="0">
                <a:solidFill>
                  <a:srgbClr val="00B050"/>
                </a:solidFill>
              </a:rPr>
              <a:t>Global UE RX beam peak is the RX beam peak defined for the UE RF in TS 38.101-2 </a:t>
            </a:r>
          </a:p>
          <a:p>
            <a:pPr lvl="2"/>
            <a:r>
              <a:rPr lang="en-GB" sz="1600" dirty="0">
                <a:solidFill>
                  <a:srgbClr val="00B050"/>
                </a:solidFill>
              </a:rPr>
              <a:t>UE RX beam peak direction can be different from the beam peak directions of beams which UE is using for RRM measurements. FFS how to account for this difference.</a:t>
            </a:r>
          </a:p>
          <a:p>
            <a:pPr lvl="1"/>
            <a:r>
              <a:rPr lang="en-GB" sz="1800" dirty="0">
                <a:solidFill>
                  <a:srgbClr val="00B050"/>
                </a:solidFill>
              </a:rPr>
              <a:t>Scenario #1 can be used for 2 types of RRM test cases</a:t>
            </a:r>
          </a:p>
          <a:p>
            <a:pPr lvl="2"/>
            <a:r>
              <a:rPr lang="en-GB" sz="1600" dirty="0">
                <a:solidFill>
                  <a:srgbClr val="00B050"/>
                </a:solidFill>
              </a:rPr>
              <a:t>Type 1 test cases: RRM test cases which assume that UE is using “fine” UE RX beams (i.e. beams used in UE RF requirements)</a:t>
            </a:r>
          </a:p>
          <a:p>
            <a:pPr lvl="3"/>
            <a:r>
              <a:rPr lang="en-GB" sz="1400" dirty="0">
                <a:solidFill>
                  <a:srgbClr val="00B050"/>
                </a:solidFill>
              </a:rPr>
              <a:t>For Type 1, UE demodulation methodology is used to define the </a:t>
            </a:r>
            <a:r>
              <a:rPr lang="en-GB" sz="1400" dirty="0" err="1">
                <a:solidFill>
                  <a:srgbClr val="00B050"/>
                </a:solidFill>
              </a:rPr>
              <a:t>Noc</a:t>
            </a:r>
            <a:r>
              <a:rPr lang="en-GB" sz="1400" dirty="0">
                <a:solidFill>
                  <a:srgbClr val="00B050"/>
                </a:solidFill>
              </a:rPr>
              <a:t> levels and SNR range, using parameters for Far-Field setup</a:t>
            </a:r>
          </a:p>
          <a:p>
            <a:pPr lvl="2"/>
            <a:r>
              <a:rPr lang="en-GB" sz="1600" dirty="0">
                <a:solidFill>
                  <a:srgbClr val="00B050"/>
                </a:solidFill>
              </a:rPr>
              <a:t>Type 2 test cases: RRM test case which assume that UE is using “rough” UE RX beams (i.e. beams which UE is using for RRM measurements)</a:t>
            </a:r>
          </a:p>
          <a:p>
            <a:pPr lvl="1"/>
            <a:endParaRPr lang="en-GB" sz="1800" dirty="0">
              <a:solidFill>
                <a:srgbClr val="00B05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3</a:t>
            </a:fld>
            <a:endParaRPr lang="en-US" altLang="zh-CN"/>
          </a:p>
        </p:txBody>
      </p:sp>
      <p:sp>
        <p:nvSpPr>
          <p:cNvPr id="5" name="RS_Classification_Standard"/>
          <p:cNvSpPr txBox="1"/>
          <p:nvPr/>
        </p:nvSpPr>
        <p:spPr>
          <a:xfrm>
            <a:off x="8990047" y="6195244"/>
            <a:ext cx="153953" cy="243656"/>
          </a:xfrm>
          <a:prstGeom prst="rect">
            <a:avLst/>
          </a:prstGeom>
          <a:solidFill>
            <a:srgbClr val="FFFFFF">
              <a:alpha val="0"/>
            </a:srgbClr>
          </a:solidFill>
        </p:spPr>
        <p:txBody>
          <a:bodyPr vert="horz" wrap="none" lIns="76200" tIns="36830" rIns="76200" bIns="36830" rtlCol="0" anchor="ctr">
            <a:spAutoFit/>
          </a:bodyPr>
          <a:lstStyle/>
          <a:p>
            <a:endParaRPr lang="en-GB" sz="1100" b="1" kern="900" spc="100">
              <a:solidFill>
                <a:srgbClr val="00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2129408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Ad-hoc Agreements (3)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sz="1600" dirty="0">
                <a:solidFill>
                  <a:srgbClr val="00B050"/>
                </a:solidFill>
              </a:rPr>
              <a:t>Scenario #1: 1 </a:t>
            </a:r>
            <a:r>
              <a:rPr lang="en-GB" sz="1600" dirty="0" err="1">
                <a:solidFill>
                  <a:srgbClr val="00B050"/>
                </a:solidFill>
              </a:rPr>
              <a:t>AoA</a:t>
            </a:r>
            <a:r>
              <a:rPr lang="en-GB" sz="1600" dirty="0">
                <a:solidFill>
                  <a:srgbClr val="00B050"/>
                </a:solidFill>
              </a:rPr>
              <a:t> with signal coming from the RX beam peak direction</a:t>
            </a:r>
          </a:p>
          <a:p>
            <a:r>
              <a:rPr lang="en-GB" sz="1400" dirty="0">
                <a:solidFill>
                  <a:srgbClr val="00B050"/>
                </a:solidFill>
              </a:rPr>
              <a:t>Types of side conditions emulation:</a:t>
            </a:r>
          </a:p>
          <a:p>
            <a:pPr lvl="1"/>
            <a:r>
              <a:rPr lang="en-GB" sz="1100" dirty="0">
                <a:solidFill>
                  <a:srgbClr val="00B050"/>
                </a:solidFill>
              </a:rPr>
              <a:t>TE emulates artificial noise and target SNR conditions in the reference point</a:t>
            </a:r>
          </a:p>
          <a:p>
            <a:pPr lvl="2"/>
            <a:r>
              <a:rPr lang="en-GB" sz="1100" dirty="0">
                <a:solidFill>
                  <a:srgbClr val="00B050"/>
                </a:solidFill>
              </a:rPr>
              <a:t>Noise power level Noc1 is defined close UE noise floor such that SNR</a:t>
            </a:r>
            <a:r>
              <a:rPr lang="en-GB" sz="1100" baseline="-25000" dirty="0">
                <a:solidFill>
                  <a:srgbClr val="00B050"/>
                </a:solidFill>
              </a:rPr>
              <a:t>RP</a:t>
            </a:r>
            <a:r>
              <a:rPr lang="en-GB" sz="1100" dirty="0">
                <a:solidFill>
                  <a:srgbClr val="00B050"/>
                </a:solidFill>
              </a:rPr>
              <a:t> = SNR</a:t>
            </a:r>
            <a:r>
              <a:rPr lang="en-GB" sz="1100" baseline="-25000" dirty="0">
                <a:solidFill>
                  <a:srgbClr val="00B050"/>
                </a:solidFill>
              </a:rPr>
              <a:t>BB</a:t>
            </a:r>
            <a:r>
              <a:rPr lang="en-GB" sz="1100" dirty="0">
                <a:solidFill>
                  <a:srgbClr val="00B050"/>
                </a:solidFill>
              </a:rPr>
              <a:t> + [X] dB</a:t>
            </a:r>
          </a:p>
          <a:p>
            <a:pPr lvl="3"/>
            <a:r>
              <a:rPr lang="en-GB" sz="1050" dirty="0">
                <a:solidFill>
                  <a:srgbClr val="00B050"/>
                </a:solidFill>
              </a:rPr>
              <a:t>X value</a:t>
            </a:r>
            <a:endParaRPr lang="en-GB" sz="700" dirty="0">
              <a:solidFill>
                <a:srgbClr val="00B050"/>
              </a:solidFill>
            </a:endParaRPr>
          </a:p>
          <a:p>
            <a:pPr lvl="4"/>
            <a:r>
              <a:rPr lang="en-GB" sz="1050" dirty="0">
                <a:solidFill>
                  <a:srgbClr val="00B050"/>
                </a:solidFill>
              </a:rPr>
              <a:t>Option 1: X = 1 dB</a:t>
            </a:r>
          </a:p>
          <a:p>
            <a:pPr lvl="4"/>
            <a:r>
              <a:rPr lang="en-GB" sz="1050" dirty="0">
                <a:solidFill>
                  <a:srgbClr val="00B050"/>
                </a:solidFill>
              </a:rPr>
              <a:t>Option 2: other values are not precluded. Companies can bring proposals.</a:t>
            </a:r>
          </a:p>
          <a:p>
            <a:pPr lvl="3"/>
            <a:r>
              <a:rPr lang="en-GB" sz="1050" dirty="0" err="1">
                <a:solidFill>
                  <a:srgbClr val="00B050"/>
                </a:solidFill>
              </a:rPr>
              <a:t>Noc</a:t>
            </a:r>
            <a:r>
              <a:rPr lang="en-GB" sz="1050" dirty="0">
                <a:solidFill>
                  <a:srgbClr val="00B050"/>
                </a:solidFill>
              </a:rPr>
              <a:t> definition</a:t>
            </a:r>
          </a:p>
          <a:p>
            <a:pPr lvl="4"/>
            <a:r>
              <a:rPr lang="en-GB" sz="1050" dirty="0">
                <a:solidFill>
                  <a:srgbClr val="00B050"/>
                </a:solidFill>
              </a:rPr>
              <a:t>Type 1 test cases: UE demodulation methodology is used to define the </a:t>
            </a:r>
            <a:r>
              <a:rPr lang="en-GB" sz="1050" dirty="0" err="1">
                <a:solidFill>
                  <a:srgbClr val="00B050"/>
                </a:solidFill>
              </a:rPr>
              <a:t>Noc</a:t>
            </a:r>
            <a:r>
              <a:rPr lang="en-GB" sz="1050" dirty="0">
                <a:solidFill>
                  <a:srgbClr val="00B050"/>
                </a:solidFill>
              </a:rPr>
              <a:t> levels and SNR range</a:t>
            </a:r>
          </a:p>
          <a:p>
            <a:pPr lvl="4"/>
            <a:r>
              <a:rPr lang="en-GB" sz="1050" dirty="0">
                <a:solidFill>
                  <a:srgbClr val="00B050"/>
                </a:solidFill>
              </a:rPr>
              <a:t>Type 2 test cases: </a:t>
            </a:r>
          </a:p>
          <a:p>
            <a:pPr lvl="5" hangingPunct="0"/>
            <a:r>
              <a:rPr lang="en-GB" sz="1050" dirty="0" err="1">
                <a:solidFill>
                  <a:srgbClr val="00B050"/>
                </a:solidFill>
              </a:rPr>
              <a:t>Noc</a:t>
            </a:r>
            <a:r>
              <a:rPr lang="en-GB" sz="1050" dirty="0">
                <a:solidFill>
                  <a:srgbClr val="00B050"/>
                </a:solidFill>
              </a:rPr>
              <a:t> level shall be defined taking into account difference in antenna gains for UE RX beam peak and for [spherical coverage] for the UE RF and RRM requirements. </a:t>
            </a:r>
          </a:p>
          <a:p>
            <a:pPr lvl="5" hangingPunct="0"/>
            <a:r>
              <a:rPr lang="en-GB" sz="1050" dirty="0">
                <a:solidFill>
                  <a:srgbClr val="00B050"/>
                </a:solidFill>
              </a:rPr>
              <a:t>Antenna gain difference is FFS. Companies to bring analysis on the values in RAN4 #89 to finalize the </a:t>
            </a:r>
            <a:r>
              <a:rPr lang="en-GB" sz="1050" dirty="0" err="1">
                <a:solidFill>
                  <a:srgbClr val="00B050"/>
                </a:solidFill>
              </a:rPr>
              <a:t>Noc</a:t>
            </a:r>
            <a:r>
              <a:rPr lang="en-GB" sz="1050" dirty="0">
                <a:solidFill>
                  <a:srgbClr val="00B050"/>
                </a:solidFill>
              </a:rPr>
              <a:t> definition.</a:t>
            </a:r>
          </a:p>
          <a:p>
            <a:pPr lvl="2"/>
            <a:r>
              <a:rPr lang="en-GB" sz="1100" dirty="0">
                <a:solidFill>
                  <a:srgbClr val="00B050"/>
                </a:solidFill>
              </a:rPr>
              <a:t>Whether </a:t>
            </a:r>
            <a:r>
              <a:rPr lang="en-GB" sz="1100" dirty="0" err="1">
                <a:solidFill>
                  <a:srgbClr val="00B050"/>
                </a:solidFill>
              </a:rPr>
              <a:t>Noc</a:t>
            </a:r>
            <a:r>
              <a:rPr lang="en-GB" sz="1100" dirty="0">
                <a:solidFill>
                  <a:srgbClr val="00B050"/>
                </a:solidFill>
              </a:rPr>
              <a:t> level Noc2 &gt; Noc1 shall be supported can be discussed in the RRM test cases and not precluded from testability perspective. (Note: feasible SNR range can be smaller than for the case of Noc1) </a:t>
            </a:r>
          </a:p>
          <a:p>
            <a:pPr marL="0" indent="0">
              <a:buNone/>
            </a:pPr>
            <a:r>
              <a:rPr lang="en-GB" sz="1600" dirty="0">
                <a:solidFill>
                  <a:srgbClr val="00B050"/>
                </a:solidFill>
              </a:rPr>
              <a:t>Next steps:</a:t>
            </a:r>
          </a:p>
          <a:p>
            <a:r>
              <a:rPr lang="en-GB" sz="1400" dirty="0">
                <a:solidFill>
                  <a:srgbClr val="00B050"/>
                </a:solidFill>
              </a:rPr>
              <a:t>Further define UE RX beam assumptions for “rough” beams (used for RRM measurements) to identify antenna gain and spherical coverage characteristics (to be provided by UE vendors)</a:t>
            </a:r>
          </a:p>
          <a:p>
            <a:pPr lvl="1"/>
            <a:r>
              <a:rPr lang="en-GB" sz="1100" dirty="0">
                <a:solidFill>
                  <a:srgbClr val="00B050"/>
                </a:solidFill>
              </a:rPr>
              <a:t>Note: analysis is applicable to all scenarios</a:t>
            </a:r>
          </a:p>
          <a:p>
            <a:r>
              <a:rPr lang="en-GB" sz="1400" dirty="0">
                <a:solidFill>
                  <a:srgbClr val="00B050"/>
                </a:solidFill>
              </a:rPr>
              <a:t>Further discuss the </a:t>
            </a:r>
            <a:r>
              <a:rPr lang="en-GB" sz="1400" dirty="0" err="1">
                <a:solidFill>
                  <a:srgbClr val="00B050"/>
                </a:solidFill>
              </a:rPr>
              <a:t>Noc</a:t>
            </a:r>
            <a:r>
              <a:rPr lang="en-GB" sz="1400" dirty="0">
                <a:solidFill>
                  <a:srgbClr val="00B050"/>
                </a:solidFill>
              </a:rPr>
              <a:t> / SNR methodology for the remaining scenarios</a:t>
            </a:r>
          </a:p>
          <a:p>
            <a:pPr lvl="1"/>
            <a:r>
              <a:rPr lang="en-GB" sz="1100" dirty="0">
                <a:solidFill>
                  <a:srgbClr val="00B050"/>
                </a:solidFill>
              </a:rPr>
              <a:t>Scenario #2: 1 </a:t>
            </a:r>
            <a:r>
              <a:rPr lang="en-GB" sz="1100" dirty="0" err="1">
                <a:solidFill>
                  <a:srgbClr val="00B050"/>
                </a:solidFill>
              </a:rPr>
              <a:t>AoA</a:t>
            </a:r>
            <a:r>
              <a:rPr lang="en-GB" sz="1100" dirty="0">
                <a:solidFill>
                  <a:srgbClr val="00B050"/>
                </a:solidFill>
              </a:rPr>
              <a:t> with signal coming from the non RX beam peak direction</a:t>
            </a:r>
          </a:p>
          <a:p>
            <a:pPr lvl="1"/>
            <a:r>
              <a:rPr lang="en-GB" sz="1100" dirty="0">
                <a:solidFill>
                  <a:srgbClr val="00B050"/>
                </a:solidFill>
              </a:rPr>
              <a:t>Scenario #3: 2 </a:t>
            </a:r>
            <a:r>
              <a:rPr lang="en-GB" sz="1100" dirty="0" err="1" smtClean="0">
                <a:solidFill>
                  <a:srgbClr val="00B050"/>
                </a:solidFill>
              </a:rPr>
              <a:t>AoA</a:t>
            </a:r>
            <a:endParaRPr lang="en-GB" sz="1200" dirty="0">
              <a:solidFill>
                <a:srgbClr val="00B050"/>
              </a:solidFill>
            </a:endParaRPr>
          </a:p>
          <a:p>
            <a:pPr lvl="1"/>
            <a:endParaRPr lang="en-GB" sz="1400" dirty="0">
              <a:solidFill>
                <a:srgbClr val="00B05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4</a:t>
            </a:fld>
            <a:endParaRPr lang="en-US" altLang="zh-CN"/>
          </a:p>
        </p:txBody>
      </p:sp>
      <p:sp>
        <p:nvSpPr>
          <p:cNvPr id="5" name="RS_Classification_Standard"/>
          <p:cNvSpPr txBox="1"/>
          <p:nvPr/>
        </p:nvSpPr>
        <p:spPr>
          <a:xfrm>
            <a:off x="8990047" y="6195244"/>
            <a:ext cx="153953" cy="243656"/>
          </a:xfrm>
          <a:prstGeom prst="rect">
            <a:avLst/>
          </a:prstGeom>
          <a:solidFill>
            <a:srgbClr val="FFFFFF">
              <a:alpha val="0"/>
            </a:srgbClr>
          </a:solidFill>
        </p:spPr>
        <p:txBody>
          <a:bodyPr vert="horz" wrap="none" lIns="76200" tIns="36830" rIns="76200" bIns="36830" rtlCol="0" anchor="ctr">
            <a:spAutoFit/>
          </a:bodyPr>
          <a:lstStyle/>
          <a:p>
            <a:endParaRPr lang="en-GB" sz="1100" b="1" kern="900" spc="100">
              <a:solidFill>
                <a:srgbClr val="00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865985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Background: </a:t>
            </a:r>
            <a:r>
              <a:rPr lang="en-US" dirty="0" err="1"/>
              <a:t>Tdocs</a:t>
            </a:r>
            <a:r>
              <a:rPr lang="en-US" dirty="0"/>
              <a:t> at RAN4#88bis </a:t>
            </a:r>
            <a:r>
              <a:rPr lang="en-US" dirty="0" smtClean="0"/>
              <a:t>in </a:t>
            </a:r>
            <a:r>
              <a:rPr lang="en-US" dirty="0" err="1" smtClean="0"/>
              <a:t>Noc</a:t>
            </a:r>
            <a:r>
              <a:rPr lang="en-US" dirty="0" smtClean="0"/>
              <a:t> level and SNR range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1800" dirty="0">
                <a:solidFill>
                  <a:srgbClr val="00B050"/>
                </a:solidFill>
              </a:rPr>
              <a:t>Anritsu R4-1812087</a:t>
            </a:r>
            <a:endParaRPr lang="en-US" sz="1800" dirty="0">
              <a:solidFill>
                <a:srgbClr val="00B050"/>
              </a:solidFill>
            </a:endParaRPr>
          </a:p>
          <a:p>
            <a:pPr marL="557213" lvl="1" indent="-214313"/>
            <a:r>
              <a:rPr lang="en-GB" sz="1600" dirty="0">
                <a:solidFill>
                  <a:srgbClr val="00B050"/>
                </a:solidFill>
              </a:rPr>
              <a:t>Rx beam peak direction: 18dB max SNR, 100MHz max </a:t>
            </a:r>
            <a:r>
              <a:rPr lang="en-GB" sz="1600" dirty="0" err="1">
                <a:solidFill>
                  <a:srgbClr val="00B050"/>
                </a:solidFill>
              </a:rPr>
              <a:t>Ch</a:t>
            </a:r>
            <a:r>
              <a:rPr lang="en-GB" sz="1600" dirty="0">
                <a:solidFill>
                  <a:srgbClr val="00B050"/>
                </a:solidFill>
              </a:rPr>
              <a:t> BW, DFF</a:t>
            </a:r>
          </a:p>
          <a:p>
            <a:pPr marL="557213" lvl="1" indent="-214313"/>
            <a:r>
              <a:rPr lang="en-GB" sz="1600" dirty="0">
                <a:solidFill>
                  <a:srgbClr val="00B050"/>
                </a:solidFill>
              </a:rPr>
              <a:t>Non-beam-peak direction: 7dB max SNR, 100MHz max </a:t>
            </a:r>
            <a:r>
              <a:rPr lang="en-GB" sz="1600" dirty="0" err="1">
                <a:solidFill>
                  <a:srgbClr val="00B050"/>
                </a:solidFill>
              </a:rPr>
              <a:t>Ch</a:t>
            </a:r>
            <a:r>
              <a:rPr lang="en-GB" sz="1600" dirty="0">
                <a:solidFill>
                  <a:srgbClr val="00B050"/>
                </a:solidFill>
              </a:rPr>
              <a:t> BW, DFF</a:t>
            </a:r>
          </a:p>
          <a:p>
            <a:pPr marL="557213" lvl="1" indent="-214313"/>
            <a:r>
              <a:rPr lang="en-GB" sz="1600" dirty="0">
                <a:solidFill>
                  <a:srgbClr val="00B050"/>
                </a:solidFill>
              </a:rPr>
              <a:t>Based on 11dB spherical coverage ∆</a:t>
            </a:r>
          </a:p>
          <a:p>
            <a:pPr marL="557213" lvl="1" indent="-214313"/>
            <a:r>
              <a:rPr lang="en-GB" sz="1600" dirty="0" err="1">
                <a:solidFill>
                  <a:srgbClr val="00B050"/>
                </a:solidFill>
              </a:rPr>
              <a:t>Noc</a:t>
            </a:r>
            <a:r>
              <a:rPr lang="en-GB" sz="1600" dirty="0">
                <a:solidFill>
                  <a:srgbClr val="00B050"/>
                </a:solidFill>
              </a:rPr>
              <a:t>: </a:t>
            </a:r>
            <a:r>
              <a:rPr lang="en-US" sz="1600" dirty="0">
                <a:solidFill>
                  <a:srgbClr val="00B050"/>
                </a:solidFill>
              </a:rPr>
              <a:t>-153dBm/Hz beam peak direction, -142dBm/Hz non-beam-peak direction </a:t>
            </a:r>
          </a:p>
          <a:p>
            <a:r>
              <a:rPr lang="en-GB" sz="1800" dirty="0">
                <a:solidFill>
                  <a:srgbClr val="00B050"/>
                </a:solidFill>
              </a:rPr>
              <a:t>Qualcomm R4-1813264</a:t>
            </a:r>
            <a:endParaRPr lang="en-US" sz="1800" dirty="0">
              <a:solidFill>
                <a:srgbClr val="00B050"/>
              </a:solidFill>
            </a:endParaRPr>
          </a:p>
          <a:p>
            <a:pPr marL="557213" lvl="1" indent="-214313"/>
            <a:r>
              <a:rPr lang="en-GB" sz="1600" dirty="0" smtClean="0">
                <a:solidFill>
                  <a:srgbClr val="00B050"/>
                </a:solidFill>
              </a:rPr>
              <a:t>Non-beam-peak </a:t>
            </a:r>
            <a:r>
              <a:rPr lang="en-GB" sz="1600" dirty="0">
                <a:solidFill>
                  <a:srgbClr val="00B050"/>
                </a:solidFill>
              </a:rPr>
              <a:t>direction: 2.4dB max SNR, 100MHz max </a:t>
            </a:r>
            <a:r>
              <a:rPr lang="en-GB" sz="1600" dirty="0" err="1">
                <a:solidFill>
                  <a:srgbClr val="00B050"/>
                </a:solidFill>
              </a:rPr>
              <a:t>Ch</a:t>
            </a:r>
            <a:r>
              <a:rPr lang="en-GB" sz="1600" dirty="0">
                <a:solidFill>
                  <a:srgbClr val="00B050"/>
                </a:solidFill>
              </a:rPr>
              <a:t> BW, DFF</a:t>
            </a:r>
          </a:p>
          <a:p>
            <a:pPr marL="557213" lvl="1" indent="-214313"/>
            <a:r>
              <a:rPr lang="en-GB" sz="1600" dirty="0">
                <a:solidFill>
                  <a:srgbClr val="00B050"/>
                </a:solidFill>
              </a:rPr>
              <a:t>Based on 12.6dB spherical coverage ∆</a:t>
            </a:r>
          </a:p>
          <a:p>
            <a:pPr marL="557213" lvl="1" indent="-214313"/>
            <a:r>
              <a:rPr lang="en-GB" sz="1600" dirty="0" err="1">
                <a:solidFill>
                  <a:srgbClr val="00B050"/>
                </a:solidFill>
              </a:rPr>
              <a:t>Noc</a:t>
            </a:r>
            <a:r>
              <a:rPr lang="en-GB" sz="1600" dirty="0">
                <a:solidFill>
                  <a:srgbClr val="00B050"/>
                </a:solidFill>
              </a:rPr>
              <a:t>: </a:t>
            </a:r>
            <a:r>
              <a:rPr lang="en-US" sz="1600" dirty="0">
                <a:solidFill>
                  <a:srgbClr val="00B050"/>
                </a:solidFill>
              </a:rPr>
              <a:t>-140.5dBm/Hz non-beam-peak direction</a:t>
            </a:r>
            <a:r>
              <a:rPr lang="en-GB" sz="1600" dirty="0">
                <a:solidFill>
                  <a:srgbClr val="00B050"/>
                </a:solidFill>
              </a:rPr>
              <a:t>  </a:t>
            </a:r>
            <a:endParaRPr lang="en-US" sz="1600" dirty="0">
              <a:solidFill>
                <a:srgbClr val="00B050"/>
              </a:solidFill>
            </a:endParaRPr>
          </a:p>
          <a:p>
            <a:r>
              <a:rPr lang="en-GB" sz="1800" dirty="0">
                <a:solidFill>
                  <a:srgbClr val="00B050"/>
                </a:solidFill>
              </a:rPr>
              <a:t>Intel R4-1812208</a:t>
            </a:r>
            <a:endParaRPr lang="en-US" sz="1800" dirty="0">
              <a:solidFill>
                <a:srgbClr val="00B050"/>
              </a:solidFill>
            </a:endParaRPr>
          </a:p>
          <a:p>
            <a:pPr marL="557213" lvl="1" indent="-214313"/>
            <a:r>
              <a:rPr lang="en-GB" sz="1600" dirty="0">
                <a:solidFill>
                  <a:srgbClr val="00B050"/>
                </a:solidFill>
              </a:rPr>
              <a:t>Similar principle: “The </a:t>
            </a:r>
            <a:r>
              <a:rPr lang="en-GB" sz="1600" dirty="0" err="1">
                <a:solidFill>
                  <a:srgbClr val="00B050"/>
                </a:solidFill>
              </a:rPr>
              <a:t>Noc</a:t>
            </a:r>
            <a:r>
              <a:rPr lang="en-GB" sz="1600" dirty="0">
                <a:solidFill>
                  <a:srgbClr val="00B050"/>
                </a:solidFill>
              </a:rPr>
              <a:t> level for signals coming from the non-beam peak direction.. shall be adjusted to take into account the difference in antenna gains in the beam peak and non beam peak directions”</a:t>
            </a:r>
          </a:p>
          <a:p>
            <a:endParaRPr lang="en-US" sz="1800" dirty="0">
              <a:solidFill>
                <a:srgbClr val="00B050"/>
              </a:solidFill>
            </a:endParaRPr>
          </a:p>
          <a:p>
            <a:pPr marL="342900" lvl="1" indent="0">
              <a:buNone/>
            </a:pPr>
            <a:endParaRPr lang="en-US" sz="1600" dirty="0">
              <a:solidFill>
                <a:srgbClr val="00B050"/>
              </a:solidFill>
            </a:endParaRPr>
          </a:p>
          <a:p>
            <a:endParaRPr lang="en-GB" sz="1800" dirty="0">
              <a:solidFill>
                <a:srgbClr val="00B05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5</a:t>
            </a:fld>
            <a:endParaRPr lang="en-US" altLang="zh-CN"/>
          </a:p>
        </p:txBody>
      </p:sp>
      <p:sp>
        <p:nvSpPr>
          <p:cNvPr id="5" name="RS_Classification_Standard"/>
          <p:cNvSpPr txBox="1"/>
          <p:nvPr/>
        </p:nvSpPr>
        <p:spPr>
          <a:xfrm>
            <a:off x="8990047" y="6195244"/>
            <a:ext cx="153953" cy="243656"/>
          </a:xfrm>
          <a:prstGeom prst="rect">
            <a:avLst/>
          </a:prstGeom>
          <a:solidFill>
            <a:srgbClr val="FFFFFF">
              <a:alpha val="0"/>
            </a:srgbClr>
          </a:solidFill>
        </p:spPr>
        <p:txBody>
          <a:bodyPr vert="horz" wrap="none" lIns="76200" tIns="36830" rIns="76200" bIns="36830" rtlCol="0" anchor="ctr">
            <a:spAutoFit/>
          </a:bodyPr>
          <a:lstStyle/>
          <a:p>
            <a:endParaRPr lang="en-GB" sz="1100" b="1" kern="900" spc="100">
              <a:solidFill>
                <a:srgbClr val="00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9660424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Way Forward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1600" dirty="0"/>
              <a:t>UE RX beam types definitions</a:t>
            </a:r>
          </a:p>
          <a:p>
            <a:pPr lvl="1"/>
            <a:r>
              <a:rPr lang="en-US" sz="1400" dirty="0"/>
              <a:t>“Fine” UE RX beams - </a:t>
            </a:r>
            <a:r>
              <a:rPr lang="en-GB" sz="1400" dirty="0"/>
              <a:t>beams used to define UE RF requirements (e.g. EIS, EIS spherical coverage)</a:t>
            </a:r>
          </a:p>
          <a:p>
            <a:pPr lvl="1"/>
            <a:r>
              <a:rPr lang="en-GB" sz="1400" dirty="0"/>
              <a:t>“Rough” UE RX beams - beams which UE is using for RRM measurements (e.g. for SSB measurements) </a:t>
            </a:r>
          </a:p>
          <a:p>
            <a:pPr lvl="1"/>
            <a:r>
              <a:rPr lang="en-US" sz="1400" dirty="0"/>
              <a:t>Note: The beam peak directions, antenna gains and spherical coverage for “fine” and “rough” beams can be different. The number of beams in the respective codebooks can be different.</a:t>
            </a:r>
            <a:endParaRPr lang="en-GB" sz="1400" dirty="0"/>
          </a:p>
          <a:p>
            <a:r>
              <a:rPr lang="en-GB" sz="1600" dirty="0"/>
              <a:t>Beam peak definition</a:t>
            </a:r>
          </a:p>
          <a:p>
            <a:pPr lvl="1"/>
            <a:r>
              <a:rPr lang="en-GB" sz="1400" dirty="0"/>
              <a:t>UE RX beam peak is the RX beam peak defined for the UE RF in TS 38.101-2 (i.e. beam peak corresponding to the “fine” beams)</a:t>
            </a:r>
          </a:p>
          <a:p>
            <a:r>
              <a:rPr lang="en-US" sz="1600" dirty="0"/>
              <a:t>SNR definition</a:t>
            </a:r>
            <a:endParaRPr lang="en-GB" sz="1600" dirty="0"/>
          </a:p>
          <a:p>
            <a:pPr lvl="1"/>
            <a:r>
              <a:rPr lang="en-GB" sz="1400" dirty="0"/>
              <a:t>SNR</a:t>
            </a:r>
            <a:r>
              <a:rPr lang="en-GB" sz="1400" baseline="-25000" dirty="0"/>
              <a:t>RP</a:t>
            </a:r>
            <a:r>
              <a:rPr lang="en-GB" sz="1400" dirty="0"/>
              <a:t> – </a:t>
            </a:r>
            <a:r>
              <a:rPr lang="en-US" sz="1400" dirty="0"/>
              <a:t>OTA </a:t>
            </a:r>
            <a:r>
              <a:rPr lang="en-GB" sz="1400" dirty="0"/>
              <a:t>reference point SNR</a:t>
            </a:r>
          </a:p>
          <a:p>
            <a:pPr lvl="1"/>
            <a:r>
              <a:rPr lang="en-GB" sz="1400" dirty="0"/>
              <a:t>SNR</a:t>
            </a:r>
            <a:r>
              <a:rPr lang="en-GB" sz="1400" baseline="-25000" dirty="0"/>
              <a:t>BB </a:t>
            </a:r>
            <a:r>
              <a:rPr lang="en-GB" sz="1400" dirty="0"/>
              <a:t>– baseband SNR</a:t>
            </a:r>
          </a:p>
          <a:p>
            <a:r>
              <a:rPr lang="en-GB" sz="1600" dirty="0"/>
              <a:t>The following types of RRM test cases</a:t>
            </a:r>
            <a:r>
              <a:rPr lang="en-US" sz="1600" dirty="0"/>
              <a:t> can be supported by the NR Test Methods</a:t>
            </a:r>
            <a:endParaRPr lang="en-GB" sz="1600" dirty="0"/>
          </a:p>
          <a:p>
            <a:pPr lvl="1"/>
            <a:r>
              <a:rPr lang="en-GB" sz="1400" dirty="0"/>
              <a:t>Type 1 RRM test cases: RRM test cases are designed under assumption that UE is using “fine” UE RX beams </a:t>
            </a:r>
          </a:p>
          <a:p>
            <a:pPr lvl="1"/>
            <a:r>
              <a:rPr lang="en-GB" sz="1400" dirty="0"/>
              <a:t>Type 2 RRM test cases: RRM test case are designed under assumption that UE is using “rough” UE RX beams</a:t>
            </a:r>
          </a:p>
          <a:p>
            <a:pPr lvl="1"/>
            <a:r>
              <a:rPr lang="en-US" sz="1400" dirty="0"/>
              <a:t>Note: It is up to RRM room to identify which test cases are Type 1 or </a:t>
            </a:r>
            <a:r>
              <a:rPr lang="en-US" sz="1400" dirty="0" smtClean="0"/>
              <a:t>2</a:t>
            </a:r>
            <a:endParaRPr lang="en-GB" sz="1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6</a:t>
            </a:fld>
            <a:endParaRPr lang="en-US" altLang="zh-CN"/>
          </a:p>
        </p:txBody>
      </p:sp>
      <p:sp>
        <p:nvSpPr>
          <p:cNvPr id="5" name="RS_Classification_Standard"/>
          <p:cNvSpPr txBox="1"/>
          <p:nvPr/>
        </p:nvSpPr>
        <p:spPr>
          <a:xfrm>
            <a:off x="8990047" y="6195244"/>
            <a:ext cx="153953" cy="243656"/>
          </a:xfrm>
          <a:prstGeom prst="rect">
            <a:avLst/>
          </a:prstGeom>
          <a:solidFill>
            <a:srgbClr val="FFFFFF">
              <a:alpha val="0"/>
            </a:srgbClr>
          </a:solidFill>
        </p:spPr>
        <p:txBody>
          <a:bodyPr vert="horz" wrap="none" lIns="76200" tIns="36830" rIns="76200" bIns="36830" rtlCol="0" anchor="ctr">
            <a:spAutoFit/>
          </a:bodyPr>
          <a:lstStyle/>
          <a:p>
            <a:endParaRPr lang="en-GB" sz="1100" b="1" kern="900" spc="100">
              <a:solidFill>
                <a:srgbClr val="00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6869757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Way Forward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1800" dirty="0"/>
              <a:t>Scenarios for RRM test cases which can be supported by the NR Test Methods</a:t>
            </a:r>
          </a:p>
          <a:p>
            <a:pPr lvl="1"/>
            <a:r>
              <a:rPr lang="en-GB" sz="1400" dirty="0"/>
              <a:t>Scenario #1: 1 </a:t>
            </a:r>
            <a:r>
              <a:rPr lang="en-GB" sz="1400" dirty="0" err="1"/>
              <a:t>AoA</a:t>
            </a:r>
            <a:r>
              <a:rPr lang="en-GB" sz="1400" dirty="0"/>
              <a:t> with signal coming from the UE RX beam peak direction</a:t>
            </a:r>
            <a:endParaRPr lang="en-US" sz="1400" dirty="0"/>
          </a:p>
          <a:p>
            <a:pPr lvl="1"/>
            <a:r>
              <a:rPr lang="en-GB" sz="1400" dirty="0" smtClean="0"/>
              <a:t>Scenario </a:t>
            </a:r>
            <a:r>
              <a:rPr lang="en-GB" sz="1400" dirty="0"/>
              <a:t>#2: 1 </a:t>
            </a:r>
            <a:r>
              <a:rPr lang="en-GB" sz="1400" dirty="0" err="1"/>
              <a:t>AoA</a:t>
            </a:r>
            <a:r>
              <a:rPr lang="en-GB" sz="1400" dirty="0"/>
              <a:t> with signal coming from the non UE RX beam peak direction</a:t>
            </a:r>
            <a:endParaRPr lang="en-US" sz="1400" dirty="0"/>
          </a:p>
          <a:p>
            <a:pPr lvl="1"/>
            <a:r>
              <a:rPr lang="en-GB" sz="1400" dirty="0" smtClean="0"/>
              <a:t>Scenario </a:t>
            </a:r>
            <a:r>
              <a:rPr lang="en-GB" sz="1400" dirty="0"/>
              <a:t>#</a:t>
            </a:r>
            <a:r>
              <a:rPr lang="en-GB" sz="1400" dirty="0" smtClean="0"/>
              <a:t>3: </a:t>
            </a:r>
            <a:r>
              <a:rPr lang="en-GB" sz="1400" dirty="0"/>
              <a:t>2 </a:t>
            </a:r>
            <a:r>
              <a:rPr lang="en-GB" sz="1400" dirty="0" err="1"/>
              <a:t>AoA</a:t>
            </a:r>
            <a:endParaRPr lang="en-US" sz="1400" dirty="0"/>
          </a:p>
          <a:p>
            <a:pPr lvl="2"/>
            <a:r>
              <a:rPr lang="en-US" sz="1400" dirty="0" smtClean="0"/>
              <a:t>Signal </a:t>
            </a:r>
            <a:r>
              <a:rPr lang="en-US" sz="1400" dirty="0"/>
              <a:t>directions</a:t>
            </a:r>
          </a:p>
          <a:p>
            <a:pPr lvl="3"/>
            <a:r>
              <a:rPr lang="en-US" sz="1200" dirty="0"/>
              <a:t>Option 1: One signal comes from the UE RX beam peak direction. The other signal comes from the non RX beam peak direction</a:t>
            </a:r>
          </a:p>
          <a:p>
            <a:pPr lvl="3"/>
            <a:r>
              <a:rPr lang="en-US" sz="1200" dirty="0"/>
              <a:t>Option 2: Both signals come from the non-beam peak </a:t>
            </a:r>
            <a:r>
              <a:rPr lang="en-US" sz="1200" dirty="0" smtClean="0"/>
              <a:t>directions</a:t>
            </a:r>
          </a:p>
          <a:p>
            <a:pPr lvl="3"/>
            <a:r>
              <a:rPr lang="en-US" sz="1200" strike="sngStrike" dirty="0" smtClean="0">
                <a:solidFill>
                  <a:schemeClr val="accent4"/>
                </a:solidFill>
              </a:rPr>
              <a:t>Assumption is that the respective signal and noise levels per </a:t>
            </a:r>
            <a:r>
              <a:rPr lang="en-US" sz="1200" strike="sngStrike" dirty="0" err="1" smtClean="0">
                <a:solidFill>
                  <a:schemeClr val="accent4"/>
                </a:solidFill>
              </a:rPr>
              <a:t>AoA</a:t>
            </a:r>
            <a:r>
              <a:rPr lang="en-US" sz="1200" strike="sngStrike" dirty="0" smtClean="0">
                <a:solidFill>
                  <a:schemeClr val="accent4"/>
                </a:solidFill>
              </a:rPr>
              <a:t> at the reference point will be defined in the test description</a:t>
            </a:r>
            <a:endParaRPr lang="en-GB" sz="1200" strike="sngStrike" dirty="0" smtClean="0">
              <a:solidFill>
                <a:schemeClr val="accent4"/>
              </a:solidFill>
            </a:endParaRPr>
          </a:p>
          <a:p>
            <a:pPr lvl="1"/>
            <a:r>
              <a:rPr lang="en-US" sz="1600" dirty="0" smtClean="0"/>
              <a:t>Note 1: </a:t>
            </a:r>
            <a:r>
              <a:rPr lang="en-GB" sz="1600" dirty="0" smtClean="0"/>
              <a:t>Type 1 and Type 2  RRM test cases can be used for either scenario</a:t>
            </a:r>
          </a:p>
          <a:p>
            <a:pPr lvl="1"/>
            <a:r>
              <a:rPr lang="en-US" sz="1600" dirty="0" smtClean="0"/>
              <a:t>Note 2: </a:t>
            </a:r>
            <a:r>
              <a:rPr lang="en-US" sz="1600" dirty="0"/>
              <a:t>it is up to RRM room to decide whether any of the scenarios can be used for RRM test case definition</a:t>
            </a:r>
            <a:r>
              <a:rPr lang="en-US" sz="1600" dirty="0" smtClean="0"/>
              <a:t>.</a:t>
            </a:r>
            <a:endParaRPr lang="en-GB" sz="1200" dirty="0"/>
          </a:p>
          <a:p>
            <a:pPr lvl="2"/>
            <a:endParaRPr lang="en-GB" sz="1200" dirty="0"/>
          </a:p>
          <a:p>
            <a:pPr lvl="1"/>
            <a:endParaRPr lang="en-GB" sz="1400" dirty="0"/>
          </a:p>
          <a:p>
            <a:endParaRPr lang="en-GB" sz="1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7</a:t>
            </a:fld>
            <a:endParaRPr lang="en-US" altLang="zh-CN"/>
          </a:p>
        </p:txBody>
      </p:sp>
      <p:sp>
        <p:nvSpPr>
          <p:cNvPr id="5" name="RS_Classification_Standard"/>
          <p:cNvSpPr txBox="1"/>
          <p:nvPr/>
        </p:nvSpPr>
        <p:spPr>
          <a:xfrm>
            <a:off x="8990047" y="6195244"/>
            <a:ext cx="153953" cy="243656"/>
          </a:xfrm>
          <a:prstGeom prst="rect">
            <a:avLst/>
          </a:prstGeom>
          <a:solidFill>
            <a:srgbClr val="FFFFFF">
              <a:alpha val="0"/>
            </a:srgbClr>
          </a:solidFill>
        </p:spPr>
        <p:txBody>
          <a:bodyPr vert="horz" wrap="none" lIns="76200" tIns="36830" rIns="76200" bIns="36830" rtlCol="0" anchor="ctr">
            <a:spAutoFit/>
          </a:bodyPr>
          <a:lstStyle/>
          <a:p>
            <a:endParaRPr lang="en-GB" sz="1100" b="1" kern="900" spc="100">
              <a:solidFill>
                <a:srgbClr val="00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0072851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Way Forward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The following modes of Side condition emulation can be supported by the NR Test Methods</a:t>
            </a:r>
          </a:p>
          <a:p>
            <a:pPr lvl="1"/>
            <a:r>
              <a:rPr lang="en-US" sz="1800" dirty="0"/>
              <a:t>Mode 1: </a:t>
            </a:r>
            <a:r>
              <a:rPr lang="en-US" sz="1800" dirty="0" smtClean="0"/>
              <a:t>TE emulates target SNR conditions</a:t>
            </a:r>
          </a:p>
          <a:p>
            <a:pPr lvl="2"/>
            <a:r>
              <a:rPr lang="en-US" sz="1600" dirty="0" smtClean="0"/>
              <a:t>Scenario 1/2: </a:t>
            </a:r>
            <a:r>
              <a:rPr lang="en-GB" sz="1600" dirty="0" smtClean="0"/>
              <a:t>TE </a:t>
            </a:r>
            <a:r>
              <a:rPr lang="en-GB" sz="1600" dirty="0"/>
              <a:t>transmits desired signal and artificial noise jointly. The noise power is set to reach target SNR conditions in the reference </a:t>
            </a:r>
            <a:r>
              <a:rPr lang="en-GB" sz="1600" dirty="0" smtClean="0"/>
              <a:t>point</a:t>
            </a:r>
          </a:p>
          <a:p>
            <a:pPr lvl="2"/>
            <a:r>
              <a:rPr lang="en-US" sz="1600" dirty="0" smtClean="0"/>
              <a:t>Scenario #3: TE can </a:t>
            </a:r>
            <a:r>
              <a:rPr lang="en-US" sz="1600" dirty="0"/>
              <a:t>transmit both desired and noise signals from both directions. </a:t>
            </a:r>
            <a:endParaRPr lang="en-US" sz="1600" dirty="0" smtClean="0"/>
          </a:p>
          <a:p>
            <a:pPr lvl="3"/>
            <a:r>
              <a:rPr lang="en-US" sz="1400" dirty="0" smtClean="0"/>
              <a:t>Option 1: Same noise level </a:t>
            </a:r>
            <a:r>
              <a:rPr lang="en-US" sz="1400" dirty="0"/>
              <a:t>can be applied for both tested directions.</a:t>
            </a:r>
          </a:p>
          <a:p>
            <a:pPr lvl="3"/>
            <a:r>
              <a:rPr lang="en-US" sz="1400" dirty="0"/>
              <a:t>Option </a:t>
            </a:r>
            <a:r>
              <a:rPr lang="en-US" sz="1400" dirty="0" smtClean="0"/>
              <a:t>2: Different noise levels can be applied for different directions</a:t>
            </a:r>
            <a:r>
              <a:rPr lang="en-US" sz="1400" dirty="0" smtClean="0"/>
              <a:t>.</a:t>
            </a:r>
          </a:p>
          <a:p>
            <a:pPr lvl="3"/>
            <a:r>
              <a:rPr lang="en-US" sz="1400" dirty="0">
                <a:solidFill>
                  <a:schemeClr val="accent4"/>
                </a:solidFill>
              </a:rPr>
              <a:t>Assumption is that the respective signal and noise levels per </a:t>
            </a:r>
            <a:r>
              <a:rPr lang="en-US" sz="1400" dirty="0" err="1">
                <a:solidFill>
                  <a:schemeClr val="accent4"/>
                </a:solidFill>
              </a:rPr>
              <a:t>AoA</a:t>
            </a:r>
            <a:r>
              <a:rPr lang="en-US" sz="1400" dirty="0">
                <a:solidFill>
                  <a:schemeClr val="accent4"/>
                </a:solidFill>
              </a:rPr>
              <a:t> at the reference point will be defined in the test description</a:t>
            </a:r>
            <a:endParaRPr lang="en-GB" sz="1400" dirty="0">
              <a:solidFill>
                <a:schemeClr val="accent4"/>
              </a:solidFill>
            </a:endParaRPr>
          </a:p>
          <a:p>
            <a:pPr lvl="3"/>
            <a:endParaRPr lang="en-US" sz="1400" dirty="0"/>
          </a:p>
          <a:p>
            <a:pPr lvl="1"/>
            <a:r>
              <a:rPr lang="en-US" sz="1800" dirty="0" smtClean="0"/>
              <a:t>Mode </a:t>
            </a:r>
            <a:r>
              <a:rPr lang="en-US" sz="1800" dirty="0"/>
              <a:t>2: </a:t>
            </a:r>
            <a:r>
              <a:rPr lang="en-GB" sz="1800" dirty="0"/>
              <a:t>TE emulates desired signal only without artificial noise</a:t>
            </a:r>
          </a:p>
          <a:p>
            <a:pPr lvl="1"/>
            <a:r>
              <a:rPr lang="en-US" sz="1800" dirty="0"/>
              <a:t>Note: It is up to RRM room to select applicable mode for each test </a:t>
            </a:r>
            <a:r>
              <a:rPr lang="en-US" sz="1800" dirty="0" smtClean="0"/>
              <a:t>case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8</a:t>
            </a:fld>
            <a:endParaRPr lang="en-US" altLang="zh-CN"/>
          </a:p>
        </p:txBody>
      </p:sp>
      <p:sp>
        <p:nvSpPr>
          <p:cNvPr id="5" name="RS_Classification_Standard"/>
          <p:cNvSpPr txBox="1"/>
          <p:nvPr/>
        </p:nvSpPr>
        <p:spPr>
          <a:xfrm>
            <a:off x="8990047" y="6195244"/>
            <a:ext cx="153953" cy="243656"/>
          </a:xfrm>
          <a:prstGeom prst="rect">
            <a:avLst/>
          </a:prstGeom>
          <a:solidFill>
            <a:srgbClr val="FFFFFF">
              <a:alpha val="0"/>
            </a:srgbClr>
          </a:solidFill>
        </p:spPr>
        <p:txBody>
          <a:bodyPr vert="horz" wrap="none" lIns="76200" tIns="36830" rIns="76200" bIns="36830" rtlCol="0" anchor="ctr">
            <a:spAutoFit/>
          </a:bodyPr>
          <a:lstStyle/>
          <a:p>
            <a:endParaRPr lang="en-GB" sz="1100" b="1" kern="900" spc="100">
              <a:solidFill>
                <a:srgbClr val="00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7222218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Way Forward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1800" dirty="0"/>
              <a:t>For Scenarios </a:t>
            </a:r>
            <a:r>
              <a:rPr lang="en-US" sz="1800" dirty="0" smtClean="0"/>
              <a:t>1&amp;2 and Mode 1 (</a:t>
            </a:r>
            <a:r>
              <a:rPr lang="en-GB" sz="1800" dirty="0" smtClean="0"/>
              <a:t>TE </a:t>
            </a:r>
            <a:r>
              <a:rPr lang="en-GB" sz="1800" dirty="0"/>
              <a:t>transmits desired signal and artificial </a:t>
            </a:r>
            <a:r>
              <a:rPr lang="en-GB" sz="1800" dirty="0" smtClean="0"/>
              <a:t>noise)</a:t>
            </a:r>
            <a:endParaRPr lang="en-US" sz="1800" dirty="0"/>
          </a:p>
          <a:p>
            <a:pPr lvl="1"/>
            <a:r>
              <a:rPr lang="en-GB" sz="1400" dirty="0" err="1" smtClean="0"/>
              <a:t>Noc</a:t>
            </a:r>
            <a:r>
              <a:rPr lang="en-GB" sz="1400" dirty="0" smtClean="0"/>
              <a:t> </a:t>
            </a:r>
            <a:r>
              <a:rPr lang="en-GB" sz="1400" dirty="0"/>
              <a:t>level is selected such that SNR</a:t>
            </a:r>
            <a:r>
              <a:rPr lang="en-GB" sz="1400" baseline="-25000" dirty="0"/>
              <a:t>RP</a:t>
            </a:r>
            <a:r>
              <a:rPr lang="en-GB" sz="1400" dirty="0"/>
              <a:t> = SNR</a:t>
            </a:r>
            <a:r>
              <a:rPr lang="en-GB" sz="1400" baseline="-25000" dirty="0"/>
              <a:t>BB</a:t>
            </a:r>
            <a:r>
              <a:rPr lang="en-GB" sz="1400" dirty="0"/>
              <a:t> + [X] </a:t>
            </a:r>
            <a:r>
              <a:rPr lang="en-GB" sz="1400" dirty="0" smtClean="0"/>
              <a:t>dB</a:t>
            </a:r>
            <a:endParaRPr lang="en-GB" sz="1400" dirty="0"/>
          </a:p>
          <a:p>
            <a:pPr lvl="2"/>
            <a:r>
              <a:rPr lang="en-GB" sz="1200" dirty="0"/>
              <a:t>Follow the methodology used for UE demodulation to derive the SNR level but with different antenna gain assumptions specific to different scenarios</a:t>
            </a:r>
          </a:p>
          <a:p>
            <a:pPr lvl="2"/>
            <a:r>
              <a:rPr lang="en-US" sz="1200" dirty="0"/>
              <a:t>X value</a:t>
            </a:r>
            <a:endParaRPr lang="en-GB" sz="1200" dirty="0"/>
          </a:p>
          <a:p>
            <a:pPr lvl="3"/>
            <a:r>
              <a:rPr lang="en-GB" sz="1100" dirty="0"/>
              <a:t>Option 1: X = 1 dB</a:t>
            </a:r>
          </a:p>
          <a:p>
            <a:pPr lvl="3"/>
            <a:r>
              <a:rPr lang="en-GB" sz="1100" dirty="0"/>
              <a:t>Option 2: other values are not precluded. Companies can bring proposals.</a:t>
            </a:r>
          </a:p>
          <a:p>
            <a:pPr lvl="2"/>
            <a:r>
              <a:rPr lang="en-GB" sz="1200" dirty="0"/>
              <a:t>Whether </a:t>
            </a:r>
            <a:r>
              <a:rPr lang="en-GB" sz="1200" dirty="0" smtClean="0"/>
              <a:t>higher </a:t>
            </a:r>
            <a:r>
              <a:rPr lang="en-GB" sz="1200" dirty="0" err="1" smtClean="0"/>
              <a:t>Noc</a:t>
            </a:r>
            <a:r>
              <a:rPr lang="en-GB" sz="1200" dirty="0" smtClean="0"/>
              <a:t> level shall </a:t>
            </a:r>
            <a:r>
              <a:rPr lang="en-GB" sz="1200" dirty="0"/>
              <a:t>be supported can be discussed in the RRM test cases and not precluded from testability perspective. (Note: feasible SNR range can be smaller than for the case of Noc1) </a:t>
            </a:r>
          </a:p>
          <a:p>
            <a:pPr lvl="1"/>
            <a:r>
              <a:rPr lang="en-US" sz="1600" dirty="0" err="1" smtClean="0"/>
              <a:t>Noc</a:t>
            </a:r>
            <a:r>
              <a:rPr lang="en-US" sz="1600" dirty="0" smtClean="0"/>
              <a:t> level definition and SNR range</a:t>
            </a:r>
          </a:p>
          <a:p>
            <a:pPr lvl="2"/>
            <a:r>
              <a:rPr lang="en-US" sz="1400" dirty="0" smtClean="0"/>
              <a:t>Option 1: Use same methodology as the one used for UE demodulation </a:t>
            </a:r>
            <a:r>
              <a:rPr lang="en-US" sz="1400" dirty="0"/>
              <a:t>(</a:t>
            </a:r>
            <a:r>
              <a:rPr lang="en-US" sz="1400" dirty="0">
                <a:solidFill>
                  <a:srgbClr val="0070C0"/>
                </a:solidFill>
              </a:rPr>
              <a:t>agreed in R4-1811892</a:t>
            </a:r>
            <a:r>
              <a:rPr lang="en-US" sz="1400" dirty="0"/>
              <a:t>)</a:t>
            </a:r>
            <a:endParaRPr lang="en-US" sz="1400" dirty="0" smtClean="0"/>
          </a:p>
          <a:p>
            <a:pPr lvl="3"/>
            <a:r>
              <a:rPr lang="en-US" sz="1200" dirty="0" smtClean="0"/>
              <a:t>The UE antenna gain assumptions shall be changed to account for difference in the antenna gains at UE side for RRM requirements </a:t>
            </a:r>
            <a:r>
              <a:rPr lang="en-US" sz="1200" dirty="0" smtClean="0">
                <a:solidFill>
                  <a:schemeClr val="accent4"/>
                </a:solidFill>
              </a:rPr>
              <a:t>(</a:t>
            </a:r>
            <a:r>
              <a:rPr lang="en-GB" sz="1200" dirty="0">
                <a:solidFill>
                  <a:schemeClr val="accent4"/>
                </a:solidFill>
              </a:rPr>
              <a:t>difference between the antenna gains of fine and rough beams</a:t>
            </a:r>
            <a:r>
              <a:rPr lang="en-US" sz="1200" dirty="0" smtClean="0">
                <a:solidFill>
                  <a:schemeClr val="accent4"/>
                </a:solidFill>
              </a:rPr>
              <a:t>)</a:t>
            </a:r>
            <a:endParaRPr lang="en-US" sz="1200" dirty="0" smtClean="0">
              <a:solidFill>
                <a:schemeClr val="accent4"/>
              </a:solidFill>
            </a:endParaRPr>
          </a:p>
          <a:p>
            <a:pPr lvl="4"/>
            <a:r>
              <a:rPr lang="en-GB" sz="1200" dirty="0"/>
              <a:t>Option 1: Use UE RX antenna gain difference between peak EIS and 50%-</a:t>
            </a:r>
            <a:r>
              <a:rPr lang="en-GB" sz="1200" dirty="0" err="1"/>
              <a:t>ile</a:t>
            </a:r>
            <a:r>
              <a:rPr lang="en-GB" sz="1200" dirty="0"/>
              <a:t> EIS spherical </a:t>
            </a:r>
            <a:r>
              <a:rPr lang="en-GB" sz="1200" dirty="0" smtClean="0"/>
              <a:t>coverage for PC3</a:t>
            </a:r>
            <a:endParaRPr lang="en-GB" sz="1200" dirty="0"/>
          </a:p>
          <a:p>
            <a:pPr lvl="4"/>
            <a:r>
              <a:rPr lang="en-GB" sz="1200" dirty="0"/>
              <a:t>Option 2: other options not </a:t>
            </a:r>
            <a:r>
              <a:rPr lang="en-GB" sz="1200" dirty="0" smtClean="0"/>
              <a:t>precluded</a:t>
            </a:r>
          </a:p>
          <a:p>
            <a:pPr lvl="2"/>
            <a:r>
              <a:rPr lang="en-US" sz="1400" dirty="0">
                <a:solidFill>
                  <a:srgbClr val="FF0000"/>
                </a:solidFill>
              </a:rPr>
              <a:t>Option 2: Use </a:t>
            </a:r>
            <a:r>
              <a:rPr lang="en-US" sz="1400" dirty="0">
                <a:solidFill>
                  <a:schemeClr val="accent4"/>
                </a:solidFill>
              </a:rPr>
              <a:t>UE RX spherical  </a:t>
            </a:r>
            <a:r>
              <a:rPr lang="en-US" sz="1400" dirty="0">
                <a:solidFill>
                  <a:srgbClr val="FF0000"/>
                </a:solidFill>
              </a:rPr>
              <a:t>coverage requirements</a:t>
            </a:r>
          </a:p>
          <a:p>
            <a:pPr lvl="3"/>
            <a:r>
              <a:rPr lang="en-US" sz="1200" dirty="0">
                <a:solidFill>
                  <a:srgbClr val="FF0000"/>
                </a:solidFill>
              </a:rPr>
              <a:t>The </a:t>
            </a:r>
            <a:r>
              <a:rPr lang="en-US" sz="1200" dirty="0">
                <a:solidFill>
                  <a:schemeClr val="accent4"/>
                </a:solidFill>
              </a:rPr>
              <a:t>UE RX spherical</a:t>
            </a:r>
            <a:r>
              <a:rPr lang="en-US" sz="1200" dirty="0">
                <a:solidFill>
                  <a:srgbClr val="FF0000"/>
                </a:solidFill>
              </a:rPr>
              <a:t>  coverage requirements are in the process of being agreed for fine beams and can be used directly.</a:t>
            </a:r>
          </a:p>
          <a:p>
            <a:pPr lvl="3"/>
            <a:r>
              <a:rPr lang="en-US" sz="1200" dirty="0">
                <a:solidFill>
                  <a:srgbClr val="FF0000"/>
                </a:solidFill>
              </a:rPr>
              <a:t>For rough beams, the same method is used but with values changed to account for difference in the antenna gains at UE side for RRM requirements (</a:t>
            </a:r>
            <a:r>
              <a:rPr lang="en-GB" sz="1200" dirty="0">
                <a:solidFill>
                  <a:srgbClr val="FF0000"/>
                </a:solidFill>
              </a:rPr>
              <a:t>difference between </a:t>
            </a:r>
            <a:r>
              <a:rPr lang="en-GB" sz="1200" dirty="0">
                <a:solidFill>
                  <a:schemeClr val="accent4"/>
                </a:solidFill>
              </a:rPr>
              <a:t>the antenna gains </a:t>
            </a:r>
            <a:r>
              <a:rPr lang="en-GB" sz="1200" dirty="0">
                <a:solidFill>
                  <a:srgbClr val="FF0000"/>
                </a:solidFill>
              </a:rPr>
              <a:t>of fine and rough beams</a:t>
            </a:r>
            <a:r>
              <a:rPr lang="en-US" sz="1200" dirty="0">
                <a:solidFill>
                  <a:srgbClr val="FF0000"/>
                </a:solidFill>
              </a:rPr>
              <a:t>)</a:t>
            </a:r>
          </a:p>
          <a:p>
            <a:pPr lvl="4"/>
            <a:endParaRPr lang="en-GB" sz="12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9</a:t>
            </a:fld>
            <a:endParaRPr lang="en-US" altLang="zh-CN" dirty="0"/>
          </a:p>
        </p:txBody>
      </p:sp>
      <p:sp>
        <p:nvSpPr>
          <p:cNvPr id="5" name="RS_Classification_Standard"/>
          <p:cNvSpPr txBox="1"/>
          <p:nvPr/>
        </p:nvSpPr>
        <p:spPr>
          <a:xfrm>
            <a:off x="8990047" y="6195244"/>
            <a:ext cx="153953" cy="243656"/>
          </a:xfrm>
          <a:prstGeom prst="rect">
            <a:avLst/>
          </a:prstGeom>
          <a:solidFill>
            <a:srgbClr val="FFFFFF">
              <a:alpha val="0"/>
            </a:srgbClr>
          </a:solidFill>
        </p:spPr>
        <p:txBody>
          <a:bodyPr vert="horz" wrap="none" lIns="76200" tIns="36830" rIns="76200" bIns="36830" rtlCol="0" anchor="ctr">
            <a:spAutoFit/>
          </a:bodyPr>
          <a:lstStyle/>
          <a:p>
            <a:endParaRPr lang="en-GB" sz="1100" b="1" kern="900" spc="100">
              <a:solidFill>
                <a:srgbClr val="00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911455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_RESETFORMATTING" val="True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Project Site Document" ma:contentTypeID="0x0101008A98423170284BEEB635F43C3CF4E98B00C295C80E1AC1FA4D858807D5CFC8A6BB" ma:contentTypeVersion="0" ma:contentTypeDescription="" ma:contentTypeScope="" ma:versionID="ea74359ef5009f26136f19a32c6f8a68">
  <xsd:schema xmlns:xsd="http://www.w3.org/2001/XMLSchema" xmlns:xs="http://www.w3.org/2001/XMLSchema" xmlns:p="http://schemas.microsoft.com/office/2006/metadata/properties" xmlns:ns2="66EEDB98-F073-460B-B9B0-9643F9FE785E" xmlns:ns3="17c5c574-4f42-45b3-8a7f-77d8e859d074" targetNamespace="http://schemas.microsoft.com/office/2006/metadata/properties" ma:root="true" ma:fieldsID="1cc92f964277f20f2b794a28a7b69374" ns2:_="" ns3:_="">
    <xsd:import namespace="66EEDB98-F073-460B-B9B0-9643F9FE785E"/>
    <xsd:import namespace="17c5c574-4f42-45b3-8a7f-77d8e859d074"/>
    <xsd:element name="properties">
      <xsd:complexType>
        <xsd:sequence>
          <xsd:element name="documentManagement">
            <xsd:complexType>
              <xsd:all>
                <xsd:element ref="ns2:Owner" minOccurs="0"/>
                <xsd:element ref="ns2:Status" minOccurs="0"/>
                <xsd:element ref="ns2:Links" minOccurs="0"/>
                <xsd:element ref="ns3:_dlc_DocId" minOccurs="0"/>
                <xsd:element ref="ns3:_dlc_DocIdUrl" minOccurs="0"/>
                <xsd:element ref="ns3:_dlc_DocIdPersistI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6EEDB98-F073-460B-B9B0-9643F9FE785E" elementFormDefault="qualified">
    <xsd:import namespace="http://schemas.microsoft.com/office/2006/documentManagement/types"/>
    <xsd:import namespace="http://schemas.microsoft.com/office/infopath/2007/PartnerControls"/>
    <xsd:element name="Owner" ma:index="8" nillable="true" ma:displayName="Owner" ma:list="UserInfo" ma:internalName="Owner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tatus" ma:index="9" nillable="true" ma:displayName="Status" ma:default="Draft" ma:internalName="Status">
      <xsd:simpleType>
        <xsd:restriction base="dms:Choice">
          <xsd:enumeration value="Draft"/>
          <xsd:enumeration value="Ready For Review"/>
          <xsd:enumeration value="Final"/>
        </xsd:restriction>
      </xsd:simpleType>
    </xsd:element>
    <xsd:element name="Links" ma:index="10" nillable="true" ma:displayName="Links" ma:internalName="Links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7c5c574-4f42-45b3-8a7f-77d8e859d074" elementFormDefault="qualified">
    <xsd:import namespace="http://schemas.microsoft.com/office/2006/documentManagement/types"/>
    <xsd:import namespace="http://schemas.microsoft.com/office/infopath/2007/PartnerControls"/>
    <xsd:element name="_dlc_DocId" ma:index="11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12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3" nillable="true" ma:displayName="Persist ID" ma:description="Keep ID on add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inks xmlns="66EEDB98-F073-460B-B9B0-9643F9FE785E">&lt;?xml version="1.0" encoding="UTF-8"?&gt;&lt;Result&gt;&lt;NewXML&gt;&lt;PWSLinkDataSet xmlns="http://schemas.microsoft.com/office/project/server/webservices/PWSLinkDataSet/" /&gt;&lt;/NewXML&gt;&lt;ProjectUID&gt;00000000-0000-0000-0000-000000000000&lt;/ProjectUID&gt;&lt;OldXML&gt;&lt;PWSLinkDataSet xmlns="http://schemas.microsoft.com/office/project/server/webservices/PWSLinkDataSet/" /&gt;&lt;/OldXML&gt;&lt;ItemType&gt;3&lt;/ItemType&gt;&lt;PSURL&gt;&lt;/PSURL&gt;&lt;/Result&gt;</Links>
    <Owner xmlns="66EEDB98-F073-460B-B9B0-9643F9FE785E">
      <UserInfo>
        <DisplayName/>
        <AccountId xsi:nil="true"/>
        <AccountType/>
      </UserInfo>
    </Owner>
    <Status xmlns="66EEDB98-F073-460B-B9B0-9643F9FE785E">Draft</Status>
  </documentManagement>
</p:properties>
</file>

<file path=customXml/item3.xml><?xml version="1.0" encoding="utf-8"?>
<LongProperties xmlns="http://schemas.microsoft.com/office/2006/metadata/longProperties">
  <LongProp xmlns="" name="Links"><![CDATA[<?xml version="1.0" encoding="UTF-8"?><Result><NewXML><PWSLinkDataSet xmlns="http://schemas.microsoft.com/office/project/server/webservices/PWSLinkDataSet/" /></NewXML><ProjectUID>00000000-0000-0000-0000-000000000000</ProjectUID><OldXML><PWSLinkDataSet xmlns="http://schemas.microsoft.com/office/project/server/webservices/PWSLinkDataSet/" /></OldXML><ItemType>3</ItemType><PSURL></PSURL></Result>]]></LongProp>
</LongProperties>
</file>

<file path=customXml/itemProps1.xml><?xml version="1.0" encoding="utf-8"?>
<ds:datastoreItem xmlns:ds="http://schemas.openxmlformats.org/officeDocument/2006/customXml" ds:itemID="{340FFF4D-EC63-4F79-8286-8DF790742A8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6EEDB98-F073-460B-B9B0-9643F9FE785E"/>
    <ds:schemaRef ds:uri="17c5c574-4f42-45b3-8a7f-77d8e859d07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200F65EB-5730-43A8-9AFA-15BFC5DC8F7F}">
  <ds:schemaRefs>
    <ds:schemaRef ds:uri="http://purl.org/dc/terms/"/>
    <ds:schemaRef ds:uri="http://schemas.microsoft.com/office/2006/metadata/properties"/>
    <ds:schemaRef ds:uri="http://schemas.microsoft.com/office/2006/documentManagement/types"/>
    <ds:schemaRef ds:uri="http://purl.org/dc/elements/1.1/"/>
    <ds:schemaRef ds:uri="http://schemas.openxmlformats.org/package/2006/metadata/core-properties"/>
    <ds:schemaRef ds:uri="http://purl.org/dc/dcmitype/"/>
    <ds:schemaRef ds:uri="http://schemas.microsoft.com/office/infopath/2007/PartnerControls"/>
    <ds:schemaRef ds:uri="17c5c574-4f42-45b3-8a7f-77d8e859d074"/>
    <ds:schemaRef ds:uri="66EEDB98-F073-460B-B9B0-9643F9FE785E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537067DF-937D-49A5-8644-955C54DF1C27}">
  <ds:schemaRefs>
    <ds:schemaRef ds:uri="http://schemas.microsoft.com/office/2006/metadata/longProperties"/>
    <ds:schemaRef ds:uri="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</TotalTime>
  <Words>1704</Words>
  <Application>Microsoft Office PowerPoint</Application>
  <PresentationFormat>On-screen Show (4:3)</PresentationFormat>
  <Paragraphs>142</Paragraphs>
  <Slides>12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6" baseType="lpstr">
      <vt:lpstr>宋体</vt:lpstr>
      <vt:lpstr>Arial</vt:lpstr>
      <vt:lpstr>Calibri</vt:lpstr>
      <vt:lpstr>Office Theme</vt:lpstr>
      <vt:lpstr>Way forward on the remaining open issues for RRM test methods</vt:lpstr>
      <vt:lpstr>Ad-hoc Agreements (1)</vt:lpstr>
      <vt:lpstr>Ad-hoc Agreements (2)</vt:lpstr>
      <vt:lpstr>Ad-hoc Agreements (3)</vt:lpstr>
      <vt:lpstr>Background: Tdocs at RAN4#88bis in Noc level and SNR range</vt:lpstr>
      <vt:lpstr>Way Forward</vt:lpstr>
      <vt:lpstr>Way Forward</vt:lpstr>
      <vt:lpstr>Way Forward</vt:lpstr>
      <vt:lpstr>Way Forward</vt:lpstr>
      <vt:lpstr>Way Forward</vt:lpstr>
      <vt:lpstr>Way Forward</vt:lpstr>
      <vt:lpstr>Other open issues</vt:lpstr>
    </vt:vector>
  </TitlesOfParts>
  <Company>Qualcomm Incorporated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Intel Corporation</dc:creator>
  <cp:keywords>CTPClassification=:VisualMarkings=, CTPClassification=CTP_PUBLIC:VisualMarkings=, CTPClassification=CTP_NT</cp:keywords>
  <cp:lastModifiedBy>Intel user</cp:lastModifiedBy>
  <cp:revision>1060</cp:revision>
  <dcterms:created xsi:type="dcterms:W3CDTF">2013-05-13T16:02:00Z</dcterms:created>
  <dcterms:modified xsi:type="dcterms:W3CDTF">2018-10-12T07:00:41Z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0x0101008A98423170284BEEB635F43C3CF4E98B00C295C80E1AC1FA4D858807D5CFC8A6BB</vt:lpwstr>
  </property>
  <property fmtid="{D5CDD505-2E9C-101B-9397-08002B2CF9AE}" pid="3" name="_dlc_DocIdItemGuid">
    <vt:lpwstr>2a01973d-3b8b-4e03-ad6e-a4ed4baa7131</vt:lpwstr>
  </property>
  <property fmtid="{D5CDD505-2E9C-101B-9397-08002B2CF9AE}" pid="4" name="_dlc_DocId">
    <vt:lpwstr>H4P5ACNAWDMP-2-1995</vt:lpwstr>
  </property>
  <property fmtid="{D5CDD505-2E9C-101B-9397-08002B2CF9AE}" pid="5" name="_dlc_DocIdUrl">
    <vt:lpwstr>http://projects/sites/LTED/_layouts/DocIdRedir.aspx?ID=H4P5ACNAWDMP-2-1995, H4P5ACNAWDMP-2-1995</vt:lpwstr>
  </property>
  <property fmtid="{D5CDD505-2E9C-101B-9397-08002B2CF9AE}" pid="6" name="TitusGUID">
    <vt:lpwstr>be812220-4ec4-4de0-bc3d-60664953384f</vt:lpwstr>
  </property>
  <property fmtid="{D5CDD505-2E9C-101B-9397-08002B2CF9AE}" pid="7" name="CTP_TimeStamp">
    <vt:lpwstr>2018-10-12 07:00:41Z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_NewReviewCycle">
    <vt:lpwstr/>
  </property>
  <property fmtid="{D5CDD505-2E9C-101B-9397-08002B2CF9AE}" pid="12" name="_2015_ms_pID_725343">
    <vt:lpwstr>(3)nQUJpp2zhtaz+DExwsjfMwdzrtQICFjvWblIRbqGe9VTZXKSpVcdWB1bCFixArCXHnbjFHcO
JHbRI3w6GbnV0SRLlZIlsXbsQAbSrdK4veKobW+uBpP1aX6t1HO4XsCH162Orh4Io/m70kM3
E9YluDSgVX/ILd4asRNTwozhDorxYP0/6kiyza04zlpWlY4guhN7aiD/xMnf4qGxCEOLfvrO
RRHyr0X8rWTBcFH4Tv</vt:lpwstr>
  </property>
  <property fmtid="{D5CDD505-2E9C-101B-9397-08002B2CF9AE}" pid="13" name="_2015_ms_pID_7253431">
    <vt:lpwstr>ODlA73hdxBY+iADUL9wa8Wis/dpcFo16zPUex8bOVB8Hdsba+zuPE6
iSpXffo3L7p6OMPiKPi5D6+An8QZg0LtMuK3GQur5n8KkC7uahPgdVJRdHL4A/7KfrEIBhpN
ptmM/VVi6KG1E9EmeoM+2lSOjanJ76yC2HigKfN7Dav6gfQsCTCwvM4y6iFJrMKiz4KAhXou
2kjbQTJq1Xd59GAnPts0iNLd/iSE3G2Pihvw</vt:lpwstr>
  </property>
  <property fmtid="{D5CDD505-2E9C-101B-9397-08002B2CF9AE}" pid="14" name="_2015_ms_pID_7253432">
    <vt:lpwstr>vA==</vt:lpwstr>
  </property>
  <property fmtid="{D5CDD505-2E9C-101B-9397-08002B2CF9AE}" pid="15" name="_readonly">
    <vt:lpwstr/>
  </property>
  <property fmtid="{D5CDD505-2E9C-101B-9397-08002B2CF9AE}" pid="16" name="_change">
    <vt:lpwstr/>
  </property>
  <property fmtid="{D5CDD505-2E9C-101B-9397-08002B2CF9AE}" pid="17" name="_full-control">
    <vt:lpwstr/>
  </property>
  <property fmtid="{D5CDD505-2E9C-101B-9397-08002B2CF9AE}" pid="18" name="sflag">
    <vt:lpwstr>1519970649</vt:lpwstr>
  </property>
  <property fmtid="{D5CDD505-2E9C-101B-9397-08002B2CF9AE}" pid="19" name="CTPClassification">
    <vt:lpwstr>CTP_NT</vt:lpwstr>
  </property>
  <property fmtid="{D5CDD505-2E9C-101B-9397-08002B2CF9AE}" pid="20" name="RS_Classification">
    <vt:lpwstr>UNRESTRICTED</vt:lpwstr>
  </property>
  <property fmtid="{D5CDD505-2E9C-101B-9397-08002B2CF9AE}" pid="21" name="RS_ClassificationID">
    <vt:i4>0</vt:i4>
  </property>
</Properties>
</file>