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7"/>
  </p:notesMasterIdLst>
  <p:sldIdLst>
    <p:sldId id="256" r:id="rId5"/>
    <p:sldId id="406" r:id="rId6"/>
    <p:sldId id="415" r:id="rId7"/>
    <p:sldId id="416" r:id="rId8"/>
    <p:sldId id="417" r:id="rId9"/>
    <p:sldId id="418" r:id="rId10"/>
    <p:sldId id="419" r:id="rId11"/>
    <p:sldId id="422" r:id="rId12"/>
    <p:sldId id="424" r:id="rId13"/>
    <p:sldId id="421" r:id="rId14"/>
    <p:sldId id="420" r:id="rId15"/>
    <p:sldId id="423" r:id="rId1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000" autoAdjust="0"/>
    <p:restoredTop sz="82739" autoAdjust="0"/>
  </p:normalViewPr>
  <p:slideViewPr>
    <p:cSldViewPr>
      <p:cViewPr varScale="1">
        <p:scale>
          <a:sx n="96" d="100"/>
          <a:sy n="96" d="100"/>
        </p:scale>
        <p:origin x="2586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12.10.2018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2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994124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4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5999865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5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5196024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6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2535297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7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42819844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8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8717276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10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5730153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11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28494680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12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3810900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12-Oct-18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12-Oct-18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12-Oct-18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12-Oct-18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12-Oct-18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12-Oct-18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12-Oct-18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12-Oct-18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12-Oct-18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12-Oct-18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12-Oct-18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12-Oct-18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sz="4000" dirty="0"/>
              <a:t>Way forward on NR </a:t>
            </a:r>
            <a:r>
              <a:rPr lang="en-GB" sz="4000" dirty="0" smtClean="0"/>
              <a:t>UE </a:t>
            </a:r>
            <a:r>
              <a:rPr lang="en-GB" sz="4000" dirty="0"/>
              <a:t>PDSCH demodulation </a:t>
            </a:r>
            <a:r>
              <a:rPr lang="en-GB" sz="4000" dirty="0" smtClean="0"/>
              <a:t>requirements and General aspects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rgbClr val="898989"/>
                </a:solidFill>
              </a:rPr>
              <a:t>Intel </a:t>
            </a:r>
            <a:r>
              <a:rPr lang="en-US" altLang="en-US" sz="2800" dirty="0">
                <a:solidFill>
                  <a:srgbClr val="898989"/>
                </a:solidFill>
              </a:rPr>
              <a:t>Corporation, …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70486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</a:t>
            </a:r>
            <a:r>
              <a:rPr lang="en-US" altLang="zh-CN" sz="1800" b="1" dirty="0" smtClean="0"/>
              <a:t>#88bis</a:t>
            </a:r>
            <a:endParaRPr lang="en-US" altLang="zh-CN" sz="1800" b="1" dirty="0"/>
          </a:p>
          <a:p>
            <a:pPr>
              <a:buNone/>
            </a:pPr>
            <a:r>
              <a:rPr lang="en-US" sz="1800" b="1" dirty="0"/>
              <a:t>Chengdu, China, 8 – 12 October 2018</a:t>
            </a:r>
            <a:r>
              <a:rPr lang="en-GB" sz="1800" b="1" dirty="0" smtClean="0"/>
              <a:t/>
            </a:r>
            <a:br>
              <a:rPr lang="en-GB" sz="1800" b="1" dirty="0" smtClean="0"/>
            </a:br>
            <a:r>
              <a:rPr lang="en-US" altLang="zh-CN" sz="1800" b="1" dirty="0" smtClean="0"/>
              <a:t>Agenda </a:t>
            </a:r>
            <a:r>
              <a:rPr lang="en-US" altLang="zh-CN" sz="1800" b="1" dirty="0"/>
              <a:t>Item: </a:t>
            </a:r>
            <a:r>
              <a:rPr lang="en-GB" altLang="zh-CN" sz="1800" b="1" dirty="0" smtClean="0"/>
              <a:t>7</a:t>
            </a:r>
            <a:r>
              <a:rPr lang="en-GB" sz="1800" b="1" dirty="0" smtClean="0"/>
              <a:t>.13.1.2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smtClean="0"/>
              <a:t>R4-1814238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CBW/SCS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List of </a:t>
            </a:r>
            <a:r>
              <a:rPr lang="en-US" sz="2400" dirty="0"/>
              <a:t>CBW/SCS</a:t>
            </a:r>
            <a:endParaRPr lang="en-GB" sz="2400" dirty="0" smtClean="0"/>
          </a:p>
          <a:p>
            <a:pPr lvl="1"/>
            <a:r>
              <a:rPr lang="en-GB" dirty="0"/>
              <a:t>FR1 FDD: 30 kHz SCS + 20 MHz CBW</a:t>
            </a:r>
            <a:endParaRPr lang="en-US" dirty="0"/>
          </a:p>
          <a:p>
            <a:pPr lvl="1"/>
            <a:r>
              <a:rPr lang="en-GB" dirty="0"/>
              <a:t>FR1 TDD:</a:t>
            </a:r>
            <a:endParaRPr lang="en-US" dirty="0"/>
          </a:p>
          <a:p>
            <a:pPr lvl="2"/>
            <a:r>
              <a:rPr lang="en-GB" dirty="0"/>
              <a:t>30 kHz SCS + 20 MHz CBW </a:t>
            </a:r>
            <a:endParaRPr lang="en-US" dirty="0"/>
          </a:p>
          <a:p>
            <a:pPr lvl="1"/>
            <a:r>
              <a:rPr lang="en-GB" dirty="0" smtClean="0"/>
              <a:t>FR2</a:t>
            </a:r>
            <a:endParaRPr lang="en-US" dirty="0"/>
          </a:p>
          <a:p>
            <a:pPr lvl="2"/>
            <a:r>
              <a:rPr lang="en-GB" dirty="0"/>
              <a:t>120 kHz SCS + 50 MHz CBW</a:t>
            </a:r>
            <a:endParaRPr lang="en-US" dirty="0"/>
          </a:p>
          <a:p>
            <a:pPr lvl="2"/>
            <a:r>
              <a:rPr lang="en-GB" dirty="0"/>
              <a:t>120 kHz SCS + 200 MHz CBW</a:t>
            </a:r>
            <a:endParaRPr lang="en-US" dirty="0"/>
          </a:p>
          <a:p>
            <a:pPr lvl="2"/>
            <a:r>
              <a:rPr lang="en-GB" dirty="0"/>
              <a:t>60 kHz SCS + 50 MHz CBW </a:t>
            </a:r>
          </a:p>
          <a:p>
            <a:pPr marL="342900" lvl="2" indent="-342900"/>
            <a:r>
              <a:rPr lang="en-GB" sz="2400" dirty="0" smtClean="0"/>
              <a:t>FRC for additional CBW/SCS</a:t>
            </a:r>
          </a:p>
          <a:p>
            <a:pPr lvl="1"/>
            <a:r>
              <a:rPr lang="en-GB" dirty="0"/>
              <a:t>MCS 13 with rank2 for FR2 and MCS 19 rank2 for FR1</a:t>
            </a:r>
            <a:endParaRPr lang="en-US" dirty="0"/>
          </a:p>
          <a:p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28420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PDSCH requirements </a:t>
            </a:r>
            <a:r>
              <a:rPr lang="en-GB" dirty="0" smtClean="0"/>
              <a:t>for </a:t>
            </a:r>
            <a:r>
              <a:rPr lang="en-GB" dirty="0"/>
              <a:t>FR2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Define band </a:t>
            </a:r>
            <a:r>
              <a:rPr lang="en-GB" dirty="0"/>
              <a:t>agnostic </a:t>
            </a:r>
            <a:r>
              <a:rPr lang="en-GB" dirty="0" smtClean="0"/>
              <a:t>requirements for </a:t>
            </a:r>
            <a:r>
              <a:rPr lang="en-GB" dirty="0"/>
              <a:t>current agreed test cases at least for up to frequency range 40 GHz</a:t>
            </a:r>
            <a:r>
              <a:rPr lang="en-GB" dirty="0" smtClean="0"/>
              <a:t>.</a:t>
            </a:r>
          </a:p>
          <a:p>
            <a:r>
              <a:rPr lang="en-GB" dirty="0" smtClean="0"/>
              <a:t>List of FRC:</a:t>
            </a:r>
          </a:p>
          <a:p>
            <a:pPr lvl="1"/>
            <a:r>
              <a:rPr lang="en-GB" dirty="0" smtClean="0"/>
              <a:t>QPSK:</a:t>
            </a:r>
          </a:p>
          <a:p>
            <a:pPr lvl="2"/>
            <a:r>
              <a:rPr lang="en-GB" dirty="0" smtClean="0"/>
              <a:t>MCS4 Rank 1</a:t>
            </a:r>
          </a:p>
          <a:p>
            <a:pPr lvl="2"/>
            <a:r>
              <a:rPr lang="en-GB" dirty="0"/>
              <a:t>MCS4 </a:t>
            </a:r>
            <a:r>
              <a:rPr lang="en-GB" dirty="0" smtClean="0"/>
              <a:t>Rank </a:t>
            </a:r>
            <a:r>
              <a:rPr lang="en-US" dirty="0" smtClean="0"/>
              <a:t>2</a:t>
            </a:r>
            <a:endParaRPr lang="en-US" dirty="0"/>
          </a:p>
          <a:p>
            <a:pPr lvl="1"/>
            <a:r>
              <a:rPr lang="en-GB" dirty="0" smtClean="0"/>
              <a:t>16QAM:</a:t>
            </a:r>
          </a:p>
          <a:p>
            <a:pPr lvl="2"/>
            <a:r>
              <a:rPr lang="en-GB" dirty="0" smtClean="0"/>
              <a:t>MCS13 Rank 1</a:t>
            </a:r>
          </a:p>
          <a:p>
            <a:pPr lvl="2"/>
            <a:r>
              <a:rPr lang="en-GB" dirty="0" smtClean="0"/>
              <a:t>MCS13 Rank 2</a:t>
            </a:r>
          </a:p>
          <a:p>
            <a:pPr lvl="1"/>
            <a:r>
              <a:rPr lang="en-GB" dirty="0" smtClean="0"/>
              <a:t>64QAM:</a:t>
            </a:r>
          </a:p>
          <a:p>
            <a:pPr lvl="2"/>
            <a:r>
              <a:rPr lang="en-GB" dirty="0" smtClean="0"/>
              <a:t>MCS18 </a:t>
            </a:r>
            <a:r>
              <a:rPr lang="en-GB" dirty="0"/>
              <a:t>Rank </a:t>
            </a:r>
            <a:r>
              <a:rPr lang="en-GB" dirty="0" smtClean="0"/>
              <a:t>1</a:t>
            </a:r>
          </a:p>
          <a:p>
            <a:pPr lvl="2"/>
            <a:r>
              <a:rPr lang="en-GB" dirty="0" smtClean="0"/>
              <a:t>MCS17 </a:t>
            </a:r>
            <a:r>
              <a:rPr lang="en-GB" dirty="0"/>
              <a:t>Rank </a:t>
            </a:r>
            <a:r>
              <a:rPr lang="en-GB" dirty="0" smtClean="0"/>
              <a:t>2</a:t>
            </a:r>
          </a:p>
          <a:p>
            <a:r>
              <a:rPr lang="en-GB" dirty="0"/>
              <a:t>1</a:t>
            </a:r>
            <a:r>
              <a:rPr lang="en-GB" dirty="0" smtClean="0"/>
              <a:t> additional DMRS for channel model with 300 Hz Doppler</a:t>
            </a:r>
            <a:endParaRPr lang="en-US" dirty="0"/>
          </a:p>
          <a:p>
            <a:pPr lvl="2"/>
            <a:endParaRPr lang="en-US" dirty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39836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Dynamic </a:t>
            </a:r>
            <a:r>
              <a:rPr lang="en-US" dirty="0" smtClean="0"/>
              <a:t>UL/DL determination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Dynamic </a:t>
            </a:r>
            <a:r>
              <a:rPr lang="en-US" sz="1800" dirty="0" smtClean="0"/>
              <a:t>UL/DL determination is </a:t>
            </a:r>
            <a:r>
              <a:rPr lang="en-US" sz="1800" dirty="0"/>
              <a:t>a mandatory feature for Rel-15.</a:t>
            </a:r>
          </a:p>
          <a:p>
            <a:r>
              <a:rPr lang="en-US" sz="1800" dirty="0"/>
              <a:t>Forward Compatibility: If no test is defined to test this feature now, network operators will have a risk of breaking some existing NR UEs if they try to configure dynamic TDD configuration now or in any future NR release.</a:t>
            </a:r>
          </a:p>
          <a:p>
            <a:r>
              <a:rPr lang="en-US" sz="1800" dirty="0"/>
              <a:t>To avoid any extra workload, it can be tested for some existing TDD test case(s) as below:</a:t>
            </a:r>
          </a:p>
          <a:p>
            <a:pPr lvl="1"/>
            <a:r>
              <a:rPr lang="en-US" sz="1600" dirty="0"/>
              <a:t>Configure all slots as flexible in RRC configuration or do not configure TDD UL-DL configuration through RRC.</a:t>
            </a:r>
          </a:p>
          <a:p>
            <a:pPr lvl="1"/>
            <a:r>
              <a:rPr lang="en-US" sz="1600" dirty="0"/>
              <a:t>Send DL or UL DCI to indicate D, S and U slot to  configure the same TDD UL-DL </a:t>
            </a:r>
            <a:r>
              <a:rPr lang="en-US" sz="1600" dirty="0" err="1"/>
              <a:t>config</a:t>
            </a:r>
            <a:r>
              <a:rPr lang="en-US" sz="1600" dirty="0"/>
              <a:t> as agreed for those test case(s).</a:t>
            </a:r>
          </a:p>
          <a:p>
            <a:r>
              <a:rPr lang="en-US" sz="1800" dirty="0"/>
              <a:t>The above methodology does not impact simulation results or RMCs but it verifies that UE supports DCI based slot configuration</a:t>
            </a:r>
            <a:r>
              <a:rPr lang="en-US" sz="1800" dirty="0" smtClean="0"/>
              <a:t>.</a:t>
            </a:r>
          </a:p>
          <a:p>
            <a:r>
              <a:rPr lang="en-US" sz="1800" dirty="0" smtClean="0"/>
              <a:t>Way forward</a:t>
            </a:r>
            <a:endParaRPr lang="en-US" sz="1800" dirty="0"/>
          </a:p>
          <a:p>
            <a:pPr lvl="1"/>
            <a:r>
              <a:rPr lang="en-US" sz="1600" dirty="0"/>
              <a:t>Option 1: Use dynamic UL/DL determination for some existing PDSCH demodulation test case(s). [QC, Ericsson, NTT </a:t>
            </a:r>
            <a:r>
              <a:rPr lang="en-US" sz="1600" dirty="0" err="1"/>
              <a:t>Docomo</a:t>
            </a:r>
            <a:r>
              <a:rPr lang="en-US" sz="1600" dirty="0"/>
              <a:t>, </a:t>
            </a:r>
            <a:r>
              <a:rPr lang="en-US" sz="1600" dirty="0" smtClean="0"/>
              <a:t>AT&amp;T, China Mobile, Intel]</a:t>
            </a:r>
          </a:p>
          <a:p>
            <a:pPr lvl="1"/>
            <a:r>
              <a:rPr lang="en-US" sz="1600" dirty="0" smtClean="0"/>
              <a:t>Option 2: Do not define test ( </a:t>
            </a:r>
            <a:r>
              <a:rPr lang="en-US" sz="1600" dirty="0"/>
              <a:t>i</a:t>
            </a:r>
            <a:r>
              <a:rPr lang="en-US" sz="1600" dirty="0" smtClean="0"/>
              <a:t>t’s a functionality test, not in UE demodulation performance scope)  (Huawei, MTK)</a:t>
            </a:r>
            <a:endParaRPr lang="en-US" sz="16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9982200" y="5486400"/>
            <a:ext cx="2133600" cy="365125"/>
          </a:xfrm>
        </p:spPr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74309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SA/NSA </a:t>
            </a:r>
            <a:r>
              <a:rPr lang="en-GB" dirty="0"/>
              <a:t>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For </a:t>
            </a:r>
            <a:r>
              <a:rPr lang="en-GB" sz="2000" dirty="0" smtClean="0"/>
              <a:t>SA/NSA </a:t>
            </a:r>
            <a:r>
              <a:rPr lang="en-GB" sz="2000" dirty="0"/>
              <a:t>Normal demodulation performance requirements only verified NR carrier requirements, additional EN-DC specific requirements can be further discussed after normal requirements finalized</a:t>
            </a:r>
            <a:r>
              <a:rPr lang="en-GB" sz="2000" dirty="0" smtClean="0"/>
              <a:t>.</a:t>
            </a:r>
          </a:p>
          <a:p>
            <a:r>
              <a:rPr lang="en-GB" sz="2000" dirty="0"/>
              <a:t>NSA SDR </a:t>
            </a:r>
            <a:r>
              <a:rPr lang="en-GB" sz="2000" dirty="0" smtClean="0"/>
              <a:t>requirements</a:t>
            </a:r>
          </a:p>
          <a:p>
            <a:pPr lvl="1"/>
            <a:r>
              <a:rPr lang="en-GB" sz="1600" dirty="0" smtClean="0"/>
              <a:t>For </a:t>
            </a:r>
            <a:r>
              <a:rPr lang="en-GB" sz="1600" dirty="0"/>
              <a:t>EN-DC operation within </a:t>
            </a:r>
            <a:r>
              <a:rPr lang="en-GB" sz="1600" dirty="0" smtClean="0"/>
              <a:t>FR1, both </a:t>
            </a:r>
            <a:r>
              <a:rPr lang="en-GB" sz="1600" dirty="0"/>
              <a:t>LTE carrier and NR carrier need to be verified</a:t>
            </a:r>
            <a:endParaRPr lang="en-GB" sz="1600" dirty="0" smtClean="0"/>
          </a:p>
          <a:p>
            <a:pPr lvl="1"/>
            <a:r>
              <a:rPr lang="en-GB" sz="1600" dirty="0"/>
              <a:t>For </a:t>
            </a:r>
            <a:r>
              <a:rPr lang="en-GB" sz="1600" dirty="0" smtClean="0"/>
              <a:t>interworking </a:t>
            </a:r>
            <a:r>
              <a:rPr lang="en-GB" sz="1600" dirty="0"/>
              <a:t>operation across </a:t>
            </a:r>
            <a:r>
              <a:rPr lang="en-GB" sz="1600" dirty="0" smtClean="0"/>
              <a:t>FR1 + FR2 (e.g. EN-DC </a:t>
            </a:r>
            <a:r>
              <a:rPr lang="en-GB" sz="1600" dirty="0"/>
              <a:t>operation </a:t>
            </a:r>
            <a:r>
              <a:rPr lang="en-GB" sz="1600" dirty="0" smtClean="0"/>
              <a:t>with FR2, FR1+FR2 CA), </a:t>
            </a:r>
            <a:r>
              <a:rPr lang="en-GB" sz="1600" dirty="0"/>
              <a:t>only FR2 carrier requirements can be testable considering test feasibility under Rel-15</a:t>
            </a:r>
            <a:r>
              <a:rPr lang="en-GB" sz="1600" dirty="0" smtClean="0"/>
              <a:t>.</a:t>
            </a:r>
            <a:endParaRPr lang="en-US" sz="1600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dirty="0" smtClean="0"/>
              <a:t>Applicability </a:t>
            </a:r>
            <a:r>
              <a:rPr lang="en-GB" dirty="0"/>
              <a:t>for UEs supporting SA/NSA operation</a:t>
            </a:r>
          </a:p>
          <a:p>
            <a:pPr lvl="1"/>
            <a:r>
              <a:rPr lang="en-GB" sz="1600" dirty="0"/>
              <a:t>FFS for test applicability of for the same test cases for UE which supporting both SA/NSA operation </a:t>
            </a:r>
            <a:endParaRPr lang="en-US" sz="1600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dirty="0"/>
              <a:t>LTE carrier configurations for normal NSA test cases without LTE </a:t>
            </a:r>
            <a:r>
              <a:rPr lang="en-GB" dirty="0" smtClean="0"/>
              <a:t>requirements</a:t>
            </a:r>
          </a:p>
          <a:p>
            <a:pPr lvl="1"/>
            <a:r>
              <a:rPr lang="en-GB" sz="1600" dirty="0"/>
              <a:t>1 LTE </a:t>
            </a:r>
            <a:r>
              <a:rPr lang="en-GB" sz="1600" dirty="0" smtClean="0"/>
              <a:t>cell</a:t>
            </a:r>
          </a:p>
          <a:p>
            <a:pPr lvl="1"/>
            <a:r>
              <a:rPr lang="en-GB" sz="1600" dirty="0" smtClean="0"/>
              <a:t>TDD </a:t>
            </a:r>
            <a:r>
              <a:rPr lang="en-GB" sz="1600" dirty="0"/>
              <a:t>DL-UL configuration </a:t>
            </a:r>
            <a:r>
              <a:rPr lang="en-GB" sz="1600" dirty="0" smtClean="0"/>
              <a:t>2 (i.e. alignment </a:t>
            </a:r>
            <a:r>
              <a:rPr lang="en-GB" sz="1600" dirty="0"/>
              <a:t>between LTE and </a:t>
            </a:r>
            <a:r>
              <a:rPr lang="en-GB" sz="1600" dirty="0" smtClean="0"/>
              <a:t>NR)</a:t>
            </a:r>
            <a:endParaRPr lang="en-GB" sz="1600" dirty="0"/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85955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CA/DC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Deprioritize NR CA (normal test cases), NR-NR DC requirements before Dec 2018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95730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Type </a:t>
            </a:r>
            <a:r>
              <a:rPr lang="en-GB" dirty="0" smtClean="0"/>
              <a:t>A </a:t>
            </a:r>
            <a:r>
              <a:rPr lang="en-GB" dirty="0"/>
              <a:t>performance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Requirement with 70% test point and 8 HARQ process for FDD and 16 HARQ process for TDD: (FFS whether needed or not)</a:t>
            </a:r>
          </a:p>
          <a:p>
            <a:pPr lvl="1"/>
            <a:r>
              <a:rPr lang="en-US" sz="1600" dirty="0"/>
              <a:t>Option 1: No tests</a:t>
            </a:r>
          </a:p>
          <a:p>
            <a:pPr lvl="1"/>
            <a:r>
              <a:rPr lang="en-US" sz="1600" dirty="0" smtClean="0"/>
              <a:t>Option 2 </a:t>
            </a:r>
            <a:r>
              <a:rPr lang="en-US" sz="1600" dirty="0"/>
              <a:t>(simulation purpose)</a:t>
            </a:r>
          </a:p>
          <a:p>
            <a:pPr lvl="2"/>
            <a:r>
              <a:rPr lang="en-US" sz="1400" dirty="0"/>
              <a:t>MCS #19 and rank 2 for FR1, FDD and TDD (7D1S2U) for both 2Rx and 4Rx</a:t>
            </a:r>
          </a:p>
          <a:p>
            <a:pPr lvl="2"/>
            <a:r>
              <a:rPr lang="en-US" sz="1400" dirty="0"/>
              <a:t>MCS #13 and rank 2 (2Rx) for TDD (DDDSU) FR2</a:t>
            </a:r>
          </a:p>
          <a:p>
            <a:pPr lvl="1"/>
            <a:r>
              <a:rPr lang="en-US" sz="1600" dirty="0"/>
              <a:t>Other options not excluded</a:t>
            </a:r>
          </a:p>
          <a:p>
            <a:pPr lvl="1"/>
            <a:r>
              <a:rPr lang="en-US" sz="1600" dirty="0"/>
              <a:t>Interested companies are encourage to bring more analysis with simulation results to further decide the necessity of introducing such test cases in next RAN4 meeting.</a:t>
            </a:r>
          </a:p>
          <a:p>
            <a:r>
              <a:rPr lang="en-GB" sz="2000" dirty="0" smtClean="0"/>
              <a:t>MCS </a:t>
            </a:r>
            <a:r>
              <a:rPr lang="en-GB" sz="2000" dirty="0"/>
              <a:t>for </a:t>
            </a:r>
            <a:r>
              <a:rPr lang="en-GB" sz="2000" dirty="0" smtClean="0"/>
              <a:t>QPSK test </a:t>
            </a:r>
            <a:r>
              <a:rPr lang="en-US" sz="2000" dirty="0" smtClean="0"/>
              <a:t>with </a:t>
            </a:r>
            <a:r>
              <a:rPr lang="en-GB" sz="2000" dirty="0"/>
              <a:t>4 </a:t>
            </a:r>
            <a:r>
              <a:rPr lang="en-GB" sz="2000" dirty="0" smtClean="0"/>
              <a:t>Rx: </a:t>
            </a:r>
            <a:r>
              <a:rPr lang="en-GB" sz="1800" dirty="0" smtClean="0"/>
              <a:t>MCS 4 </a:t>
            </a:r>
          </a:p>
          <a:p>
            <a:r>
              <a:rPr lang="en-GB" sz="2000" dirty="0" smtClean="0"/>
              <a:t>PRB bundling:</a:t>
            </a:r>
            <a:endParaRPr lang="en-US" sz="2000" dirty="0"/>
          </a:p>
          <a:p>
            <a:pPr lvl="1"/>
            <a:r>
              <a:rPr lang="en-US" sz="1800" dirty="0" smtClean="0"/>
              <a:t>Test cases with 4 and WB bundling</a:t>
            </a:r>
          </a:p>
          <a:p>
            <a:pPr lvl="2"/>
            <a:r>
              <a:rPr lang="en-US" sz="1600" dirty="0" smtClean="0"/>
              <a:t>4 </a:t>
            </a:r>
            <a:r>
              <a:rPr lang="en-US" sz="1600" dirty="0"/>
              <a:t>for test </a:t>
            </a:r>
            <a:r>
              <a:rPr lang="en-US" sz="1600" dirty="0" smtClean="0"/>
              <a:t>FR1, QPSK, Rank 1</a:t>
            </a:r>
            <a:endParaRPr lang="en-US" sz="1600" dirty="0"/>
          </a:p>
          <a:p>
            <a:pPr lvl="2"/>
            <a:r>
              <a:rPr lang="en-US" sz="1600" dirty="0"/>
              <a:t>WB for test FR1, </a:t>
            </a:r>
            <a:r>
              <a:rPr lang="en-US" sz="1600" dirty="0" smtClean="0"/>
              <a:t>16QAM, Rank 3 </a:t>
            </a:r>
            <a:r>
              <a:rPr lang="en-US" sz="1600" dirty="0"/>
              <a:t>and </a:t>
            </a:r>
            <a:r>
              <a:rPr lang="en-US" sz="1600" dirty="0" smtClean="0"/>
              <a:t>FR2</a:t>
            </a:r>
            <a:r>
              <a:rPr lang="en-US" sz="1600" dirty="0"/>
              <a:t>, QPSK, Rank </a:t>
            </a:r>
            <a:r>
              <a:rPr lang="en-US" sz="1600" dirty="0" smtClean="0"/>
              <a:t>1</a:t>
            </a:r>
          </a:p>
          <a:p>
            <a:pPr lvl="1"/>
            <a:r>
              <a:rPr lang="en-US" sz="1800" dirty="0"/>
              <a:t>Other test cases: 2 PRB bundling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47293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Type </a:t>
            </a:r>
            <a:r>
              <a:rPr lang="en-GB" dirty="0" smtClean="0"/>
              <a:t>B performance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Start symbol (S) </a:t>
            </a:r>
            <a:r>
              <a:rPr lang="en-US" dirty="0" smtClean="0"/>
              <a:t>5</a:t>
            </a:r>
          </a:p>
          <a:p>
            <a:r>
              <a:rPr lang="en-US" dirty="0" smtClean="0"/>
              <a:t>Duration </a:t>
            </a:r>
            <a:r>
              <a:rPr lang="en-US" dirty="0"/>
              <a:t>(L) </a:t>
            </a:r>
            <a:r>
              <a:rPr lang="en-US" dirty="0" smtClean="0"/>
              <a:t>7</a:t>
            </a:r>
          </a:p>
          <a:p>
            <a:r>
              <a:rPr lang="en-US" dirty="0" smtClean="0"/>
              <a:t>1 </a:t>
            </a:r>
            <a:r>
              <a:rPr lang="en-US" dirty="0"/>
              <a:t>additional </a:t>
            </a:r>
            <a:r>
              <a:rPr lang="en-US" dirty="0" smtClean="0"/>
              <a:t>DMRS</a:t>
            </a:r>
          </a:p>
          <a:p>
            <a:r>
              <a:rPr lang="en-US" dirty="0" smtClean="0"/>
              <a:t>MCS: MCS4 </a:t>
            </a:r>
            <a:r>
              <a:rPr lang="en-US" dirty="0"/>
              <a:t>for </a:t>
            </a:r>
            <a:r>
              <a:rPr lang="en-US" dirty="0" smtClean="0"/>
              <a:t>2Rx and 4 Rx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5996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LTE-NR co-existence test case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PDSCH Type </a:t>
            </a:r>
            <a:r>
              <a:rPr lang="en-GB" dirty="0" smtClean="0"/>
              <a:t>A</a:t>
            </a:r>
          </a:p>
          <a:p>
            <a:r>
              <a:rPr lang="en-GB" dirty="0" smtClean="0"/>
              <a:t>Start </a:t>
            </a:r>
            <a:r>
              <a:rPr lang="en-GB" dirty="0"/>
              <a:t>symbol (S): </a:t>
            </a:r>
            <a:r>
              <a:rPr lang="en-GB" dirty="0" smtClean="0"/>
              <a:t>3</a:t>
            </a:r>
          </a:p>
          <a:p>
            <a:r>
              <a:rPr lang="en-GB" dirty="0" smtClean="0"/>
              <a:t>Duration </a:t>
            </a:r>
            <a:r>
              <a:rPr lang="en-GB" dirty="0"/>
              <a:t>(L): </a:t>
            </a:r>
            <a:r>
              <a:rPr lang="en-GB" dirty="0" smtClean="0"/>
              <a:t>[9 or 11]</a:t>
            </a:r>
          </a:p>
          <a:p>
            <a:pPr lvl="1"/>
            <a:r>
              <a:rPr lang="en-GB" dirty="0" smtClean="0"/>
              <a:t>Note: Use 11 if RAN1 agreement on changes of additional DMRS position for Type A is confirmed</a:t>
            </a:r>
          </a:p>
          <a:p>
            <a:r>
              <a:rPr lang="en-GB" dirty="0" smtClean="0"/>
              <a:t>Number of additional DMRS: 1</a:t>
            </a:r>
          </a:p>
          <a:p>
            <a:r>
              <a:rPr lang="en-GB" dirty="0" smtClean="0"/>
              <a:t>Duplex mode</a:t>
            </a:r>
            <a:r>
              <a:rPr lang="en-GB" dirty="0"/>
              <a:t>: FDD </a:t>
            </a:r>
            <a:r>
              <a:rPr lang="en-GB" dirty="0" smtClean="0"/>
              <a:t>only</a:t>
            </a:r>
          </a:p>
          <a:p>
            <a:r>
              <a:rPr lang="en-US" dirty="0" smtClean="0"/>
              <a:t>FRC: MCS4 Rank 1 </a:t>
            </a:r>
            <a:r>
              <a:rPr lang="en-US" dirty="0"/>
              <a:t>for 2Rx and 4 </a:t>
            </a:r>
            <a:r>
              <a:rPr lang="en-US" dirty="0" smtClean="0"/>
              <a:t>Rx</a:t>
            </a:r>
            <a:endParaRPr lang="en-GB" dirty="0"/>
          </a:p>
          <a:p>
            <a:r>
              <a:rPr lang="en-GB" dirty="0" smtClean="0"/>
              <a:t>Overhead for TBS determination: 18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02816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ZP </a:t>
            </a:r>
            <a:r>
              <a:rPr lang="en-GB" dirty="0" smtClean="0"/>
              <a:t>and </a:t>
            </a:r>
            <a:r>
              <a:rPr lang="en-GB" dirty="0"/>
              <a:t>NZP CSI-RS </a:t>
            </a:r>
            <a:r>
              <a:rPr lang="en-GB" dirty="0" smtClean="0"/>
              <a:t>configurations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NZP CSI-RS configuration for CSI acquisition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ZP </a:t>
            </a:r>
            <a:r>
              <a:rPr lang="en-US" dirty="0"/>
              <a:t>CSI-RS </a:t>
            </a:r>
            <a:r>
              <a:rPr lang="en-US" dirty="0" smtClean="0"/>
              <a:t>configuration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Applicability</a:t>
            </a:r>
          </a:p>
          <a:p>
            <a:pPr lvl="1"/>
            <a:r>
              <a:rPr lang="en-US" dirty="0" smtClean="0"/>
              <a:t>FR1</a:t>
            </a:r>
          </a:p>
          <a:p>
            <a:pPr lvl="2"/>
            <a:r>
              <a:rPr lang="en-US" dirty="0" smtClean="0"/>
              <a:t>Configuration 1: All tests except tests for Configuration 2</a:t>
            </a:r>
          </a:p>
          <a:p>
            <a:pPr lvl="2"/>
            <a:r>
              <a:rPr lang="en-US" dirty="0" smtClean="0"/>
              <a:t>Configuration 2: </a:t>
            </a:r>
            <a:r>
              <a:rPr lang="en-US" dirty="0"/>
              <a:t>MCS #</a:t>
            </a:r>
            <a:r>
              <a:rPr lang="en-US" dirty="0" smtClean="0"/>
              <a:t>13 </a:t>
            </a:r>
            <a:r>
              <a:rPr lang="en-US" dirty="0"/>
              <a:t>and rank </a:t>
            </a:r>
            <a:r>
              <a:rPr lang="en-US" dirty="0" smtClean="0"/>
              <a:t>2</a:t>
            </a:r>
          </a:p>
          <a:p>
            <a:pPr lvl="1"/>
            <a:r>
              <a:rPr lang="en-US" dirty="0" smtClean="0"/>
              <a:t>FR2: Use </a:t>
            </a:r>
            <a:r>
              <a:rPr lang="en-US" dirty="0"/>
              <a:t>Configuration </a:t>
            </a:r>
            <a:r>
              <a:rPr lang="en-US" dirty="0" smtClean="0"/>
              <a:t>1 for all test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1497389"/>
              </p:ext>
            </p:extLst>
          </p:nvPr>
        </p:nvGraphicFramePr>
        <p:xfrm>
          <a:off x="1805231" y="1676400"/>
          <a:ext cx="5625926" cy="129849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53416"/>
                <a:gridCol w="1536255"/>
                <a:gridCol w="1536255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200" dirty="0">
                          <a:effectLst/>
                        </a:rPr>
                        <a:t>RRC configuration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200" dirty="0" smtClean="0">
                          <a:effectLst/>
                        </a:rPr>
                        <a:t>Configuration 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45770" algn="l"/>
                        </a:tabLst>
                        <a:defRPr/>
                      </a:pPr>
                      <a:r>
                        <a:rPr lang="en-US" sz="1200" dirty="0" smtClean="0">
                          <a:effectLst/>
                        </a:rPr>
                        <a:t>Configuration 2</a:t>
                      </a:r>
                      <a:endParaRPr lang="en-US" sz="1200" dirty="0" smtClean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200" kern="1200" dirty="0" err="1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periodicityAndOffset</a:t>
                      </a:r>
                      <a:endParaRPr lang="en-US" sz="12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 </a:t>
                      </a:r>
                      <a:r>
                        <a:rPr lang="en-US" sz="12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ms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2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5/0</a:t>
                      </a:r>
                      <a:endParaRPr lang="en-US" sz="120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20121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200" kern="1200" dirty="0" err="1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nrofPorts</a:t>
                      </a:r>
                      <a:endParaRPr lang="en-US" sz="12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2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 4</a:t>
                      </a:r>
                      <a:endParaRPr lang="en-US" sz="120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20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200" kern="1200" dirty="0" err="1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frequencyDomainAllocation</a:t>
                      </a:r>
                      <a:endParaRPr lang="en-US" sz="12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2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Other, ‘000001’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2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Other, ‘000001’</a:t>
                      </a: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200" kern="1200" dirty="0" err="1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firstOFDMSymbolInTimeDomain</a:t>
                      </a:r>
                      <a:endParaRPr lang="en-US" sz="12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2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  <a:endParaRPr lang="en-US" sz="120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063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200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cdm-Type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2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2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2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density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2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2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9138442"/>
              </p:ext>
            </p:extLst>
          </p:nvPr>
        </p:nvGraphicFramePr>
        <p:xfrm>
          <a:off x="1805231" y="3352800"/>
          <a:ext cx="5625925" cy="12801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77173"/>
                <a:gridCol w="1523472"/>
                <a:gridCol w="1525280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200" dirty="0">
                          <a:effectLst/>
                        </a:rPr>
                        <a:t>RRC configuration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200" dirty="0" smtClean="0">
                          <a:effectLst/>
                        </a:rPr>
                        <a:t>Configuration 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45770" algn="l"/>
                        </a:tabLst>
                        <a:defRPr/>
                      </a:pPr>
                      <a:r>
                        <a:rPr lang="en-US" sz="1200" dirty="0" smtClean="0">
                          <a:effectLst/>
                        </a:rPr>
                        <a:t>Configuration 2</a:t>
                      </a:r>
                      <a:endParaRPr lang="en-US" sz="1200" dirty="0" smtClean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200" kern="1200" dirty="0" err="1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periodicityAndOffset</a:t>
                      </a:r>
                      <a:endParaRPr lang="en-US" sz="12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 </a:t>
                      </a:r>
                      <a:r>
                        <a:rPr lang="en-US" sz="12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ms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2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5/0</a:t>
                      </a:r>
                      <a:endParaRPr lang="en-US" sz="120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200" kern="1200" dirty="0" err="1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nrofPorts</a:t>
                      </a:r>
                      <a:endParaRPr lang="en-US" sz="12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20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en-US" sz="120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200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frequencyDomainAllocation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45770" algn="l"/>
                        </a:tabLst>
                        <a:defRPr/>
                      </a:pP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Other, ‘000100’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45770" algn="l"/>
                        </a:tabLst>
                        <a:defRPr/>
                      </a:pP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Other, ‘011110’</a:t>
                      </a: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200" kern="1200" dirty="0" err="1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firstOFDMSymbolInTimeDomain</a:t>
                      </a:r>
                      <a:endParaRPr lang="en-US" sz="12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2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2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200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cdm-Type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2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2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2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density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2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5770" algn="l"/>
                        </a:tabLst>
                      </a:pPr>
                      <a:r>
                        <a:rPr lang="en-US" sz="12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0727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UE RX beam refinement for FR2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FFS whether to configure CSI-RS for UE RX beam refinement </a:t>
            </a:r>
          </a:p>
          <a:p>
            <a:r>
              <a:rPr lang="en-US" dirty="0" smtClean="0"/>
              <a:t>NZP </a:t>
            </a:r>
            <a:r>
              <a:rPr lang="en-US" dirty="0"/>
              <a:t>CSI-RS configuration for </a:t>
            </a:r>
            <a:r>
              <a:rPr lang="en-US" dirty="0" smtClean="0"/>
              <a:t>BM:</a:t>
            </a:r>
          </a:p>
          <a:p>
            <a:pPr lvl="1"/>
            <a:r>
              <a:rPr lang="en-US" dirty="0" smtClean="0"/>
              <a:t>2 ports</a:t>
            </a:r>
          </a:p>
          <a:p>
            <a:pPr lvl="1"/>
            <a:r>
              <a:rPr lang="en-US" dirty="0" smtClean="0"/>
              <a:t>4 resources</a:t>
            </a:r>
          </a:p>
          <a:p>
            <a:pPr lvl="1"/>
            <a:r>
              <a:rPr lang="en-US" dirty="0" smtClean="0"/>
              <a:t>Periodicity 20 </a:t>
            </a:r>
            <a:r>
              <a:rPr lang="en-US" dirty="0" err="1" smtClean="0"/>
              <a:t>ms</a:t>
            </a:r>
            <a:endParaRPr lang="en-US" dirty="0" smtClean="0"/>
          </a:p>
          <a:p>
            <a:pPr lvl="1"/>
            <a:r>
              <a:rPr lang="en-US" dirty="0" smtClean="0"/>
              <a:t>Offset 0</a:t>
            </a:r>
          </a:p>
          <a:p>
            <a:pPr lvl="1"/>
            <a:r>
              <a:rPr lang="en-US" dirty="0" smtClean="0"/>
              <a:t>Repetition ON</a:t>
            </a:r>
          </a:p>
          <a:p>
            <a:pPr lvl="1"/>
            <a:r>
              <a:rPr lang="en-US" dirty="0" smtClean="0"/>
              <a:t>Subcarrier index: 0</a:t>
            </a:r>
          </a:p>
          <a:p>
            <a:pPr lvl="1"/>
            <a:r>
              <a:rPr lang="en-US" dirty="0" smtClean="0"/>
              <a:t>OFDM symbol:</a:t>
            </a:r>
          </a:p>
          <a:p>
            <a:pPr lvl="2"/>
            <a:r>
              <a:rPr lang="en-US" dirty="0" smtClean="0"/>
              <a:t>Resource 1: 8, </a:t>
            </a:r>
            <a:r>
              <a:rPr lang="en-US" dirty="0"/>
              <a:t>Resource </a:t>
            </a:r>
            <a:r>
              <a:rPr lang="en-US" dirty="0" smtClean="0"/>
              <a:t>2: 9, </a:t>
            </a:r>
            <a:r>
              <a:rPr lang="en-US" dirty="0"/>
              <a:t>Resource </a:t>
            </a:r>
            <a:r>
              <a:rPr lang="en-US" dirty="0" smtClean="0"/>
              <a:t>3: 10, </a:t>
            </a:r>
            <a:r>
              <a:rPr lang="en-US" dirty="0"/>
              <a:t>Resource </a:t>
            </a:r>
            <a:r>
              <a:rPr lang="en-US" dirty="0" smtClean="0"/>
              <a:t>4: 11</a:t>
            </a:r>
          </a:p>
          <a:p>
            <a:pPr lvl="1"/>
            <a:r>
              <a:rPr lang="en-US" dirty="0" smtClean="0"/>
              <a:t>Density 1</a:t>
            </a:r>
          </a:p>
          <a:p>
            <a:pPr lvl="1"/>
            <a:r>
              <a:rPr lang="en-US" dirty="0" smtClean="0"/>
              <a:t>CDM2 </a:t>
            </a:r>
            <a:endParaRPr lang="en-US" dirty="0"/>
          </a:p>
          <a:p>
            <a:pPr lvl="2"/>
            <a:endParaRPr lang="en-US" dirty="0"/>
          </a:p>
          <a:p>
            <a:pPr lvl="2"/>
            <a:endParaRPr lang="en-US" dirty="0" smtClean="0"/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93131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TCI state configurations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Only one TCI state configured for NR UE performance test cases in Rel-15( [QCL behavior Type A and  </a:t>
            </a:r>
            <a:r>
              <a:rPr lang="en-US" dirty="0" err="1" smtClean="0"/>
              <a:t>TypeD</a:t>
            </a:r>
            <a:r>
              <a:rPr lang="en-US" dirty="0" smtClean="0"/>
              <a:t> (FR2 only)])</a:t>
            </a:r>
          </a:p>
          <a:p>
            <a:r>
              <a:rPr lang="en-US" dirty="0" smtClean="0"/>
              <a:t>Detailed parameters FFS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24118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66EEDB98-F073-460B-B9B0-9643F9FE785E"/>
    <ds:schemaRef ds:uri="17c5c574-4f42-45b3-8a7f-77d8e859d074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16613</TotalTime>
  <Words>975</Words>
  <Application>Microsoft Office PowerPoint</Application>
  <PresentationFormat>On-screen Show (4:3)</PresentationFormat>
  <Paragraphs>175</Paragraphs>
  <Slides>12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SimSun</vt:lpstr>
      <vt:lpstr>SimSun</vt:lpstr>
      <vt:lpstr>Arial</vt:lpstr>
      <vt:lpstr>Calibri</vt:lpstr>
      <vt:lpstr>Times New Roman</vt:lpstr>
      <vt:lpstr>Office Theme</vt:lpstr>
      <vt:lpstr>Way forward on NR UE PDSCH demodulation requirements and General aspects</vt:lpstr>
      <vt:lpstr>SA/NSA requirements</vt:lpstr>
      <vt:lpstr>CA/DC requirements</vt:lpstr>
      <vt:lpstr>Type A performance requirements</vt:lpstr>
      <vt:lpstr>Type B performance requirements</vt:lpstr>
      <vt:lpstr>LTE-NR co-existence test case</vt:lpstr>
      <vt:lpstr>ZP and NZP CSI-RS configurations</vt:lpstr>
      <vt:lpstr>UE RX beam refinement for FR2</vt:lpstr>
      <vt:lpstr>TCI state configurations</vt:lpstr>
      <vt:lpstr>Additional CBW/SCS</vt:lpstr>
      <vt:lpstr>PDSCH requirements for FR2</vt:lpstr>
      <vt:lpstr>Dynamic UL/DL determination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CTPClassification=CTP_PUBLIC:VisualMarkings=, CTPClassification=CTP_NT</cp:keywords>
  <cp:lastModifiedBy>Intel user</cp:lastModifiedBy>
  <cp:revision>1154</cp:revision>
  <dcterms:created xsi:type="dcterms:W3CDTF">2013-05-13T16:02:00Z</dcterms:created>
  <dcterms:modified xsi:type="dcterms:W3CDTF">2018-10-12T05:59:07Z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c83e730f-33ed-4850-b11d-2e30e704184f</vt:lpwstr>
  </property>
  <property fmtid="{D5CDD505-2E9C-101B-9397-08002B2CF9AE}" pid="7" name="CTP_TimeStamp">
    <vt:lpwstr>2018-10-12 05:59:06Z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(3)nQUJpp2zhtaz+DExwsjfMwdzrtQICFjvWblIRbqGe9VTZXKSpVcdWB1bCFixArCXHnbjFHcO
JHbRI3w6GbnV0SRLlZIlsXbsQAbSrdK4veKobW+uBpP1aX6t1HO4XsCH162Orh4Io/m70kM3
E9YluDSgVX/ILd4asRNTwozhDorxYP0/6kiyza04zlpWlY4guhN7aiD/xMnf4qGxCEOLfvrO
RRHyr0X8rWTBcFH4Tv</vt:lpwstr>
  </property>
  <property fmtid="{D5CDD505-2E9C-101B-9397-08002B2CF9AE}" pid="13" name="_2015_ms_pID_7253431">
    <vt:lpwstr>ODlA73hdxBY+iADUL9wa8Wis/dpcFo16zPUex8bOVB8Hdsba+zuPE6
iSpXffo3L7p6OMPiKPi5D6+An8QZg0LtMuK3GQur5n8KkC7uahPgdVJRdHL4A/7KfrEIBhpN
ptmM/VVi6KG1E9EmeoM+2lSOjanJ76yC2HigKfN7Dav6gfQsCTCwvM4y6iFJrMKiz4KAhXou
2kjbQTJq1Xd59GAnPts0iNLd/iSE3G2Pihvw</vt:lpwstr>
  </property>
  <property fmtid="{D5CDD505-2E9C-101B-9397-08002B2CF9AE}" pid="14" name="_2015_ms_pID_7253432">
    <vt:lpwstr>vA==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1519970649</vt:lpwstr>
  </property>
  <property fmtid="{D5CDD505-2E9C-101B-9397-08002B2CF9AE}" pid="19" name="CTPClassification">
    <vt:lpwstr>CTP_NT</vt:lpwstr>
  </property>
  <property fmtid="{D5CDD505-2E9C-101B-9397-08002B2CF9AE}" pid="20" name="NSCPROP_SA">
    <vt:lpwstr>C:\Users\Administrator\Desktop\NR UE Ad-hoc Oct\R4-18xxxxx - WF on NR General and UE PDSCH Demod v1.pptx</vt:lpwstr>
  </property>
</Properties>
</file>