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68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 smtClean="0"/>
              <a:t>WF </a:t>
            </a:r>
            <a:r>
              <a:rPr lang="en-US" sz="4800" dirty="0" smtClean="0"/>
              <a:t>on </a:t>
            </a:r>
            <a:r>
              <a:rPr lang="en-US" sz="4800" dirty="0" smtClean="0"/>
              <a:t>FR2 </a:t>
            </a:r>
            <a:r>
              <a:rPr lang="en-US" sz="4800" dirty="0" smtClean="0"/>
              <a:t>Temperature Conditions for UE RF Requirements Verification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MediaTek </a:t>
            </a:r>
            <a:r>
              <a:rPr lang="en-US" sz="2800" dirty="0"/>
              <a:t>Inc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</a:t>
            </a:r>
            <a:r>
              <a:rPr lang="en-US" altLang="sv-SE" sz="2400" b="1" dirty="0" smtClean="0">
                <a:cs typeface="Arial" panose="020B0604020202020204" pitchFamily="34" charset="0"/>
              </a:rPr>
              <a:t>#</a:t>
            </a:r>
            <a:r>
              <a:rPr lang="en-US" altLang="sv-SE" sz="2400" b="1" dirty="0" smtClean="0">
                <a:cs typeface="Arial" panose="020B0604020202020204" pitchFamily="34" charset="0"/>
              </a:rPr>
              <a:t>88bis </a:t>
            </a:r>
            <a:r>
              <a:rPr lang="en-US" altLang="sv-SE" sz="2400" b="1" dirty="0" smtClean="0">
                <a:cs typeface="Arial" panose="020B0604020202020204" pitchFamily="34" charset="0"/>
              </a:rPr>
              <a:t>Meeting      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R4-1814171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400" b="1" dirty="0" err="1" smtClean="0">
                <a:cs typeface="Arial" panose="020B0604020202020204" pitchFamily="34" charset="0"/>
              </a:rPr>
              <a:t>ChengDu</a:t>
            </a:r>
            <a:r>
              <a:rPr lang="en-US" altLang="sv-SE" sz="2400" b="1" dirty="0" smtClean="0">
                <a:cs typeface="Arial" panose="020B0604020202020204" pitchFamily="34" charset="0"/>
              </a:rPr>
              <a:t>, Sichuan, China,  October 8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 smtClean="0">
                <a:cs typeface="Arial" panose="020B0604020202020204" pitchFamily="34" charset="0"/>
              </a:rPr>
              <a:t>– </a:t>
            </a:r>
            <a:r>
              <a:rPr lang="en-US" altLang="sv-SE" sz="2400" b="1" dirty="0" smtClean="0">
                <a:cs typeface="Arial" panose="020B0604020202020204" pitchFamily="34" charset="0"/>
              </a:rPr>
              <a:t>12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, 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sz="3200" dirty="0" smtClean="0"/>
              <a:t>FR2 </a:t>
            </a:r>
            <a:r>
              <a:rPr lang="en-US" sz="3200" dirty="0" smtClean="0"/>
              <a:t>temperature conditions for UE RF requirements </a:t>
            </a:r>
            <a:r>
              <a:rPr lang="en-US" sz="3200" dirty="0" smtClean="0"/>
              <a:t>has </a:t>
            </a:r>
            <a:r>
              <a:rPr lang="en-US" sz="3200" dirty="0" smtClean="0"/>
              <a:t>been discussed </a:t>
            </a:r>
            <a:r>
              <a:rPr lang="en-US" sz="3200" dirty="0" smtClean="0"/>
              <a:t>in this meeting [</a:t>
            </a:r>
            <a:r>
              <a:rPr lang="en-US" sz="3200" dirty="0" smtClean="0"/>
              <a:t>1-2], where some concerns were brought up for RF requirements verification under extrem</a:t>
            </a:r>
            <a:r>
              <a:rPr lang="en-US" sz="3200" dirty="0" smtClean="0"/>
              <a:t>e temperature condition.</a:t>
            </a:r>
          </a:p>
          <a:p>
            <a:pPr marL="365760" indent="-365760"/>
            <a:r>
              <a:rPr lang="en-US" sz="3200" dirty="0" smtClean="0"/>
              <a:t>In current RAN4 and RAN5 specifications, some UE RF requirements have already been specified to be verified only under normal temperature condition which are summarized in the next slide. </a:t>
            </a:r>
            <a:endParaRPr lang="en-US" dirty="0"/>
          </a:p>
          <a:p>
            <a:pPr marL="365760" indent="-365760"/>
            <a:endParaRPr lang="en-US" sz="2800" dirty="0" smtClean="0"/>
          </a:p>
          <a:p>
            <a:pPr marL="822960" lvl="1" indent="-365760"/>
            <a:endParaRPr lang="en-US" dirty="0" smtClean="0"/>
          </a:p>
          <a:p>
            <a:pPr marL="365760" indent="-365760"/>
            <a:endParaRPr lang="en-US" dirty="0" smtClean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FR2 RF Requirements Tested under Normal Temp.  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608512"/>
          </a:xfrm>
        </p:spPr>
        <p:txBody>
          <a:bodyPr>
            <a:normAutofit/>
          </a:bodyPr>
          <a:lstStyle/>
          <a:p>
            <a:pPr marL="365760" indent="-365760"/>
            <a:endParaRPr lang="en-US" sz="3200" dirty="0" smtClean="0"/>
          </a:p>
          <a:p>
            <a:pPr marL="365760" indent="-365760"/>
            <a:endParaRPr lang="en-US" sz="3200" dirty="0"/>
          </a:p>
          <a:p>
            <a:pPr marL="365760" indent="-365760"/>
            <a:endParaRPr lang="en-US" sz="3200" dirty="0" smtClean="0"/>
          </a:p>
          <a:p>
            <a:pPr marL="365760" indent="-365760"/>
            <a:endParaRPr lang="en-US" sz="3200" dirty="0"/>
          </a:p>
          <a:p>
            <a:pPr marL="365760" indent="-365760"/>
            <a:endParaRPr lang="en-US" sz="3200" dirty="0" smtClean="0"/>
          </a:p>
          <a:p>
            <a:pPr marL="365760" indent="-365760"/>
            <a:endParaRPr lang="en-US" sz="3200" dirty="0"/>
          </a:p>
          <a:p>
            <a:pPr marL="365760" indent="-365760"/>
            <a:endParaRPr lang="en-US" sz="3200" dirty="0" smtClean="0"/>
          </a:p>
          <a:p>
            <a:pPr marL="365760" indent="-365760"/>
            <a:r>
              <a:rPr lang="en-US" sz="3200" dirty="0" smtClean="0"/>
              <a:t>Rx sensitivity – approved in last RAN5 meeting [3]</a:t>
            </a:r>
            <a:endParaRPr lang="en-US" sz="3200" dirty="0" smtClean="0"/>
          </a:p>
          <a:p>
            <a:pPr marL="365760" indent="-365760"/>
            <a:endParaRPr lang="en-US" dirty="0" smtClean="0"/>
          </a:p>
          <a:p>
            <a:pPr marL="365760" indent="-365760"/>
            <a:endParaRPr lang="en-US" dirty="0" smtClean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012082"/>
              </p:ext>
            </p:extLst>
          </p:nvPr>
        </p:nvGraphicFramePr>
        <p:xfrm>
          <a:off x="2479973" y="1552142"/>
          <a:ext cx="6885710" cy="38649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37246"/>
                <a:gridCol w="1246187"/>
                <a:gridCol w="992725"/>
                <a:gridCol w="1309552"/>
              </a:tblGrid>
              <a:tr h="42944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Spec.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Version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Sub-clause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944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Power control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38.101-2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15.2.0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6.3.4.1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944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EVM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38.101-2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15.2.0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6.4.2.1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944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EVM equalizer spectrum flatness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38.101-2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15.2.0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6.4.2.4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944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ACLR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38.521-2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1.0.0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6.5.2.3.4.1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944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SEM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38.521-2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1.0.0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6.5.2.1.4.1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944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Occupied bandwidth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38.521-2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1.0.0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6.5.1.4.1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944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ACS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38.521-2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1.0.0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7.5.4.1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944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IBB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38.521-2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1.0.0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7.6.2.4.1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5150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</a:t>
            </a:r>
            <a:r>
              <a:rPr lang="en-US" dirty="0" smtClean="0"/>
              <a:t>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93273"/>
            <a:ext cx="10515600" cy="5070763"/>
          </a:xfrm>
        </p:spPr>
        <p:txBody>
          <a:bodyPr>
            <a:normAutofit/>
          </a:bodyPr>
          <a:lstStyle/>
          <a:p>
            <a:pPr marL="365760" indent="-365760"/>
            <a:r>
              <a:rPr lang="en-US" sz="3200" dirty="0" smtClean="0"/>
              <a:t>Companies are encouraged to propose a list of RF requirements which need be tested in extreme temperature condition with technical justifications in next </a:t>
            </a:r>
            <a:r>
              <a:rPr lang="en-US" sz="3200" dirty="0" smtClean="0"/>
              <a:t>meeting (</a:t>
            </a:r>
            <a:r>
              <a:rPr lang="en-US" sz="3200" dirty="0"/>
              <a:t>excluding the requirements already defined under normal temperature condition as listed in previous slide</a:t>
            </a:r>
            <a:r>
              <a:rPr lang="en-US" sz="3200" dirty="0" smtClean="0"/>
              <a:t>).</a:t>
            </a:r>
            <a:endParaRPr lang="en-US" sz="3200" dirty="0" smtClean="0"/>
          </a:p>
          <a:p>
            <a:pPr marL="365760" indent="-365760"/>
            <a:r>
              <a:rPr lang="en-US" sz="3200" dirty="0" smtClean="0"/>
              <a:t>Upon the discussion outcome in next meeting, RAN4 decides if all UE RF requirements are allowed to be verified </a:t>
            </a:r>
            <a:r>
              <a:rPr lang="en-US" sz="3200" dirty="0" smtClean="0"/>
              <a:t>only under normal temperature condition and inform RAN5 on RAN4’s decision. </a:t>
            </a:r>
            <a:r>
              <a:rPr lang="en-US" sz="3200" dirty="0" smtClean="0"/>
              <a:t>  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128182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6985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[1] </a:t>
            </a:r>
            <a:r>
              <a:rPr lang="en-US" sz="2400" dirty="0" smtClean="0"/>
              <a:t>R4-1812323</a:t>
            </a:r>
            <a:r>
              <a:rPr lang="en-US" sz="2400" dirty="0"/>
              <a:t>, “FR2 environmental conditions”, </a:t>
            </a:r>
            <a:r>
              <a:rPr lang="en-US" sz="2400" dirty="0" err="1"/>
              <a:t>MediaTek</a:t>
            </a:r>
            <a:r>
              <a:rPr lang="en-US" sz="2400" dirty="0"/>
              <a:t> Inc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[2</a:t>
            </a:r>
            <a:r>
              <a:rPr lang="en-US" sz="2400" dirty="0"/>
              <a:t>] </a:t>
            </a:r>
            <a:r>
              <a:rPr lang="en-US" sz="2400" dirty="0" smtClean="0"/>
              <a:t>R4-1812721, “Discussion </a:t>
            </a:r>
            <a:r>
              <a:rPr lang="en-US" sz="2400" dirty="0"/>
              <a:t>on the extreme conditions in </a:t>
            </a:r>
            <a:r>
              <a:rPr lang="en-US" sz="2400" dirty="0" smtClean="0"/>
              <a:t>FR2”, </a:t>
            </a:r>
            <a:r>
              <a:rPr lang="en-US" sz="2400" dirty="0" smtClean="0"/>
              <a:t>OPPO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</a:t>
            </a:r>
            <a:r>
              <a:rPr lang="en-US" sz="2400" dirty="0"/>
              <a:t>3] </a:t>
            </a:r>
            <a:r>
              <a:rPr lang="en-US" sz="2400" dirty="0" smtClean="0"/>
              <a:t>R5-184366</a:t>
            </a:r>
            <a:r>
              <a:rPr lang="en-US" sz="2400" dirty="0"/>
              <a:t>, “Discussion of NR FR2 Test Point for RX </a:t>
            </a:r>
            <a:r>
              <a:rPr lang="en-US" sz="2400" dirty="0" err="1"/>
              <a:t>RefSens</a:t>
            </a:r>
            <a:r>
              <a:rPr lang="en-US" sz="2400" dirty="0"/>
              <a:t> test cases”, Qualcomm Inc., 3GPP TSG-RAN WG5 Meeting #80, Gothenburg, Sweden, August </a:t>
            </a:r>
            <a:r>
              <a:rPr lang="en-US" sz="2400" dirty="0" smtClean="0"/>
              <a:t>20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</a:t>
            </a:r>
            <a:r>
              <a:rPr lang="en-US" sz="2400" dirty="0"/>
              <a:t>– </a:t>
            </a:r>
            <a:r>
              <a:rPr lang="en-US" sz="2400" dirty="0" smtClean="0"/>
              <a:t>24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</a:t>
            </a:r>
            <a:r>
              <a:rPr lang="en-US" sz="2400" dirty="0"/>
              <a:t>2018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6877</TotalTime>
  <Words>296</Words>
  <Application>Microsoft Office PowerPoint</Application>
  <PresentationFormat>Widescreen</PresentationFormat>
  <Paragraphs>64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Times New Roman</vt:lpstr>
      <vt:lpstr>Office Theme</vt:lpstr>
      <vt:lpstr>WF on FR2 Temperature Conditions for UE RF Requirements Verification</vt:lpstr>
      <vt:lpstr>Background</vt:lpstr>
      <vt:lpstr>FR2 RF Requirements Tested under Normal Temp.  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178</cp:revision>
  <dcterms:created xsi:type="dcterms:W3CDTF">2017-01-18T06:26:21Z</dcterms:created>
  <dcterms:modified xsi:type="dcterms:W3CDTF">2018-10-12T05:31:59Z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