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9" autoAdjust="0"/>
    <p:restoredTop sz="84328" autoAdjust="0"/>
  </p:normalViewPr>
  <p:slideViewPr>
    <p:cSldViewPr snapToGrid="0">
      <p:cViewPr varScale="1">
        <p:scale>
          <a:sx n="73" d="100"/>
          <a:sy n="73" d="100"/>
        </p:scale>
        <p:origin x="97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59FD6-A035-4390-B031-CCA4EBB55FD0}" type="datetimeFigureOut">
              <a:rPr lang="en-GB" smtClean="0"/>
              <a:t>11/10/2018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D8EC36-DAC5-4230-9A0A-FC352E9132B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0740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6F7A6-1CE4-49AF-B8D0-D7B6564250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057D5B-F95E-486E-995E-96B3215AA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9C4D7-5664-401B-A6B8-6AC7E1398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81A03-A020-4DBB-91C4-8DFC5208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0160F-1D52-48A6-B239-8E44005D9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139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4A9A6-46A6-4D5F-8166-CF7485386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4C3390-9FF0-4C5D-BB28-7DBC2E7B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CC714A-3FF1-4582-93DB-DA9F64A13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C8BAD-6AB8-4FDC-9A4B-7146241F9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E9727-E14D-4BD7-8522-22A9FA80B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40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F8039A-D60C-4B98-A29D-1B9008DFA0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2408CD2-368B-494C-8FB4-B35CF5850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6353D-C511-424F-A0A6-5D723B8701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D23D7-BAC5-4A2E-B90D-CD490282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E5E8B-C0CD-4F03-9746-754121D9B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1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B220-B8AE-4BAB-8109-2FBF22946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9C47-49A7-4E2E-818A-1391FC636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7C72C-E59C-4D46-B8F2-582491124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733EDC-3CB2-4969-A728-0E442A87C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EE39-5E2D-4327-BF36-C581D1B5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3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3379-6FB8-4177-925D-42BBC617F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D6B2B-1359-4426-B8F0-A86B4C9A2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AD5C3-4441-4C69-9B14-7A469686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D28C7E-D259-490A-8B8A-49F53A857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169F9-AEA7-4535-BA4F-3A0F735F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90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E3C72-17FE-41AE-B0C6-20BCB818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35FD9-086B-4777-9B40-402C656A1C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1BD4C-670C-4CBF-B10D-D043D63A0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5C415-F073-4EEF-AAAB-C39ED2462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F1B7D-E0DD-4C87-9A70-E4BE83428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8832C2-C0E8-4C82-A0CF-FCA2BF8E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755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866B-B440-4C72-AA8A-8E43E6F54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ADDD84-49D4-4786-880F-E961C38D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A3F24F-D73B-4737-9E7C-C57BB9A74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F3E0C1-3500-4E16-836E-BA866DD35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9C0AE2-669E-473F-B8EE-B2BD118CE5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846D8E-803F-451D-A091-7FC51F05C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135B6D-DDAA-4600-A9D2-D40B709B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E45884-BCAC-4B78-BFF7-626B37DA0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7A2B4-6644-4EB4-A1F9-42EC916A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A19C9-ED46-4A4B-B088-C3C427657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93BB9B-6489-4994-BA76-3C1D2AB3D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D0EC2D-91AE-41A7-AAFB-84DFE5305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06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490CB7-2047-47B5-B597-E3BCDA624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B50E6B-83C5-4EBF-823F-2491CE1A9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44F85-BA47-4E9A-9F13-7CBD6F895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01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FE02-245B-48A6-9DA3-1BF75DB6B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7AB5E-90C4-4B9D-A927-FA098103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9FCD93-A28C-437D-9C1F-04FE9E11E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D094B8-EE32-48E7-B9D0-CDBE9BE6A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6C695C-358C-4B96-B611-F74FFD429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4FCAB3-B144-4CBB-8EEF-B474AC264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763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D1BC3-74B2-4149-B39A-5FA183B0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33243A-8198-45DB-A6CC-31668012FA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CECB68-9DE1-4E4C-A02F-65FF6CC26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7104F3-4D37-4655-BD34-C7C0F39D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761995-68CB-4D23-BE75-0886463F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01A86F-A111-44FB-9A67-9D9F9699A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88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24614F-392B-4082-98B0-1E68111F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0690AF-EC27-4216-B778-2C67945AE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EA6699-63D8-4BCB-B6FE-8AECDEAACB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B321-0997-4582-A661-47BCD3EF1CD5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F22E2-0B50-421E-A366-74D6355739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5E84AC-EF14-45BD-987E-0772C1893E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172C9-9AA7-4DCE-93E2-CAC299943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54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2C985-6961-4144-B188-A051CE68FC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for Test Configurations for MSR with NR</a:t>
            </a:r>
            <a:endParaRPr lang="en-US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82BC6B-4049-4D83-B83A-383C895AB6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5369"/>
            <a:ext cx="9144000" cy="131026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Nokia, Nokia Shanghai Bell, […]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A9F056-711E-42FE-90CD-8C6C75097D35}"/>
              </a:ext>
            </a:extLst>
          </p:cNvPr>
          <p:cNvSpPr/>
          <p:nvPr/>
        </p:nvSpPr>
        <p:spPr>
          <a:xfrm>
            <a:off x="8296506" y="361628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R4-1814112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4A3EBE-CDC8-49DE-9E80-7BB56C9C25B1}"/>
              </a:ext>
            </a:extLst>
          </p:cNvPr>
          <p:cNvSpPr/>
          <p:nvPr/>
        </p:nvSpPr>
        <p:spPr>
          <a:xfrm>
            <a:off x="282498" y="32817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RAN#88bis	</a:t>
            </a:r>
            <a:endParaRPr lang="ja-JP" altLang="ja-JP" dirty="0"/>
          </a:p>
          <a:p>
            <a:r>
              <a:rPr lang="en-US" altLang="zh-CN" b="1" dirty="0"/>
              <a:t>Chengdu, China, 8 – 12 October, 2018</a:t>
            </a:r>
          </a:p>
          <a:p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34795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420E3-E0D8-4A87-9C69-99E67FFB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4EAF7-8855-4175-9324-471768328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8101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R4-1811619, Way Forward on Test Configurations for MSR</a:t>
            </a:r>
            <a:r>
              <a:rPr lang="en-US" altLang="ja-JP" dirty="0"/>
              <a:t>, RAN4#88</a:t>
            </a:r>
            <a:endParaRPr lang="en-US" altLang="zh-CN" dirty="0"/>
          </a:p>
          <a:p>
            <a:r>
              <a:rPr lang="en-GB" dirty="0"/>
              <a:t>Following contributions made proposals on test signal selection and Test Configurations to be specified:</a:t>
            </a:r>
          </a:p>
          <a:p>
            <a:pPr marL="0" indent="0">
              <a:buNone/>
            </a:pPr>
            <a:r>
              <a:rPr lang="en-GB" sz="2400" dirty="0"/>
              <a:t>[1] R4-1812580 </a:t>
            </a:r>
            <a:r>
              <a:rPr lang="en-US" sz="2400" dirty="0"/>
              <a:t>Further discussion on test configuration for MSR , ZTE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[2] R4-1812761 </a:t>
            </a:r>
            <a:r>
              <a:rPr lang="en-US" sz="2400" dirty="0"/>
              <a:t>Open issues when introducing NR in TS 37.141, Ericsson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[3] R4-1812762 </a:t>
            </a:r>
            <a:r>
              <a:rPr lang="en-US" sz="2400" dirty="0"/>
              <a:t>CR to TS 37.141: NR introduction - Test Cases and 				Applicability, Ericsson</a:t>
            </a:r>
            <a:endParaRPr lang="en-GB" sz="2400" dirty="0"/>
          </a:p>
          <a:p>
            <a:pPr marL="0" indent="0">
              <a:buNone/>
            </a:pPr>
            <a:r>
              <a:rPr lang="en-GB" sz="2400" dirty="0"/>
              <a:t>[4] R4-1813402 </a:t>
            </a:r>
            <a:r>
              <a:rPr lang="en-US" sz="2400" dirty="0"/>
              <a:t>Test configurations for MSR with NR, Nokia, Nokia 				Shanghai Bell</a:t>
            </a:r>
            <a:endParaRPr lang="en-US" sz="2400" dirty="0">
              <a:solidFill>
                <a:srgbClr val="00B050"/>
              </a:solidFill>
            </a:endParaRPr>
          </a:p>
          <a:p>
            <a:pPr lvl="1"/>
            <a:endParaRPr lang="en-US" altLang="zh-C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386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8731"/>
          </a:xfrm>
        </p:spPr>
        <p:txBody>
          <a:bodyPr/>
          <a:lstStyle/>
          <a:p>
            <a:r>
              <a:rPr lang="en-US" altLang="zh-CN" dirty="0"/>
              <a:t>Way forward – Test signal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4052"/>
            <a:ext cx="10515600" cy="4852912"/>
          </a:xfrm>
        </p:spPr>
        <p:txBody>
          <a:bodyPr>
            <a:normAutofit/>
          </a:bodyPr>
          <a:lstStyle/>
          <a:p>
            <a:r>
              <a:rPr lang="sv-SE" altLang="zh-CN" dirty="0"/>
              <a:t>The test signal used to build TCs to test CS16 and CS17 shall selected according following table:</a:t>
            </a:r>
            <a:endParaRPr lang="en-US" altLang="zh-CN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686B676-4C4A-422E-8A41-450C88197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533025"/>
              </p:ext>
            </p:extLst>
          </p:nvPr>
        </p:nvGraphicFramePr>
        <p:xfrm>
          <a:off x="1754756" y="2271687"/>
          <a:ext cx="9267031" cy="4255490"/>
        </p:xfrm>
        <a:graphic>
          <a:graphicData uri="http://schemas.openxmlformats.org/drawingml/2006/table">
            <a:tbl>
              <a:tblPr firstRow="1" firstCol="1" bandRow="1"/>
              <a:tblGrid>
                <a:gridCol w="1141717">
                  <a:extLst>
                    <a:ext uri="{9D8B030D-6E8A-4147-A177-3AD203B41FA5}">
                      <a16:colId xmlns:a16="http://schemas.microsoft.com/office/drawing/2014/main" val="2152152472"/>
                    </a:ext>
                  </a:extLst>
                </a:gridCol>
                <a:gridCol w="3779066">
                  <a:extLst>
                    <a:ext uri="{9D8B030D-6E8A-4147-A177-3AD203B41FA5}">
                      <a16:colId xmlns:a16="http://schemas.microsoft.com/office/drawing/2014/main" val="3801683740"/>
                    </a:ext>
                  </a:extLst>
                </a:gridCol>
                <a:gridCol w="4346248">
                  <a:extLst>
                    <a:ext uri="{9D8B030D-6E8A-4147-A177-3AD203B41FA5}">
                      <a16:colId xmlns:a16="http://schemas.microsoft.com/office/drawing/2014/main" val="2760832408"/>
                    </a:ext>
                  </a:extLst>
                </a:gridCol>
              </a:tblGrid>
              <a:tr h="8078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Lower edge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Upper edge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071337"/>
                  </a:ext>
                </a:extLst>
              </a:tr>
              <a:tr h="136534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CS16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NR signal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10MHz with NB-IoT in guard band 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5MHz with NB-IoT in-band (Note 1)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 MHz (Note 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76283"/>
                  </a:ext>
                </a:extLst>
              </a:tr>
              <a:tr h="8343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CS17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10 MHz with NB-IoT in guard band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E-UTRA 5MHz with NB-IoT in-band (Note 1)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Typical NR signal (Note 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NB-IoT standalone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1260615"/>
                  </a:ext>
                </a:extLst>
              </a:tr>
              <a:tr h="1213639">
                <a:tc gridSpan="3">
                  <a:txBody>
                    <a:bodyPr/>
                    <a:lstStyle/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 if NB-IoT in guard band is not supported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 if NB-IoT in-band and NB-IoT in guard band is not supported</a:t>
                      </a:r>
                    </a:p>
                    <a:p>
                      <a:pPr hangingPunct="0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 Typical NR signal is 5MHz CBW and 15kHz SCS. In case 5/10MHz CBW is not supported, the smallest supported CBW is selected.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2359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817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092BD-A251-4A47-B25F-852CFDE72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Test Configurations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6C88A-691C-4588-849E-E024E0FA8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5531"/>
            <a:ext cx="10515600" cy="5044966"/>
          </a:xfrm>
        </p:spPr>
        <p:txBody>
          <a:bodyPr>
            <a:normAutofit fontScale="85000" lnSpcReduction="20000"/>
          </a:bodyPr>
          <a:lstStyle/>
          <a:p>
            <a:r>
              <a:rPr lang="sv-SE" dirty="0"/>
              <a:t>TCs shall be specified for following operations:</a:t>
            </a:r>
          </a:p>
          <a:p>
            <a:pPr lvl="1"/>
            <a:r>
              <a:rPr lang="sv-SE" dirty="0"/>
              <a:t>Contiguous spectrum:</a:t>
            </a:r>
          </a:p>
          <a:p>
            <a:pPr lvl="2"/>
            <a:r>
              <a:rPr lang="sv-SE" dirty="0"/>
              <a:t>Considering for CS16:</a:t>
            </a:r>
          </a:p>
          <a:p>
            <a:pPr lvl="3"/>
            <a:r>
              <a:rPr lang="sv-SE" dirty="0"/>
              <a:t>NR + E-UTRA</a:t>
            </a:r>
          </a:p>
          <a:p>
            <a:pPr lvl="3"/>
            <a:r>
              <a:rPr lang="sv-SE" dirty="0"/>
              <a:t>NR + E-UTRA with NB-IoT in-band</a:t>
            </a:r>
          </a:p>
          <a:p>
            <a:pPr lvl="3"/>
            <a:r>
              <a:rPr lang="sv-SE" dirty="0"/>
              <a:t>NR + E-UTRA with NB-IoT in guard band </a:t>
            </a:r>
          </a:p>
          <a:p>
            <a:pPr lvl="2"/>
            <a:r>
              <a:rPr lang="sv-SE" dirty="0"/>
              <a:t>Considering for CS17:</a:t>
            </a:r>
          </a:p>
          <a:p>
            <a:pPr lvl="3"/>
            <a:r>
              <a:rPr lang="sv-SE" dirty="0"/>
              <a:t>NR + NB-IoT standalone + E-UTRA</a:t>
            </a:r>
          </a:p>
          <a:p>
            <a:pPr lvl="3"/>
            <a:r>
              <a:rPr lang="sv-SE" dirty="0"/>
              <a:t>NR + NB-IoT standalone + E-UTRA with NB-IoT in-band</a:t>
            </a:r>
          </a:p>
          <a:p>
            <a:pPr lvl="3"/>
            <a:r>
              <a:rPr lang="sv-SE" dirty="0"/>
              <a:t>NR + NB-IoT standalone + E-UTRA with NB-IoT in guard band </a:t>
            </a:r>
          </a:p>
          <a:p>
            <a:pPr lvl="1"/>
            <a:r>
              <a:rPr lang="sv-SE" dirty="0"/>
              <a:t>Non-contiguous spectrum:</a:t>
            </a:r>
          </a:p>
          <a:p>
            <a:pPr lvl="2"/>
            <a:r>
              <a:rPr lang="sv-SE" dirty="0"/>
              <a:t>Considering for CS16</a:t>
            </a:r>
          </a:p>
          <a:p>
            <a:pPr lvl="3"/>
            <a:r>
              <a:rPr lang="sv-SE" dirty="0"/>
              <a:t>NR + E-UTRA</a:t>
            </a:r>
          </a:p>
          <a:p>
            <a:pPr lvl="3"/>
            <a:r>
              <a:rPr lang="sv-SE" dirty="0"/>
              <a:t>NR + E-UTRA with NB-IoT in-band</a:t>
            </a:r>
          </a:p>
          <a:p>
            <a:pPr lvl="3"/>
            <a:r>
              <a:rPr lang="sv-SE" dirty="0"/>
              <a:t>NR + E-UTRA with NB-IoT in guard band</a:t>
            </a:r>
          </a:p>
          <a:p>
            <a:pPr lvl="1"/>
            <a:r>
              <a:rPr lang="sv-SE" dirty="0"/>
              <a:t>Multi-band:</a:t>
            </a:r>
          </a:p>
          <a:p>
            <a:pPr lvl="2"/>
            <a:r>
              <a:rPr lang="sv-SE" dirty="0"/>
              <a:t>Considering for CS16</a:t>
            </a:r>
          </a:p>
          <a:p>
            <a:pPr lvl="3"/>
            <a:r>
              <a:rPr lang="sv-SE" dirty="0"/>
              <a:t>NR + E-UTRA</a:t>
            </a:r>
          </a:p>
          <a:p>
            <a:pPr lvl="3"/>
            <a:r>
              <a:rPr lang="sv-SE" dirty="0"/>
              <a:t>NR + E-UTRA with NB-IoT in-band in one band only</a:t>
            </a:r>
          </a:p>
          <a:p>
            <a:pPr lvl="3"/>
            <a:r>
              <a:rPr lang="sv-SE" dirty="0"/>
              <a:t>NR + E-UTRA with NB-IoT in guard band in one band only</a:t>
            </a:r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50684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092BD-A251-4A47-B25F-852CFDE72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Test Configurations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96C88A-691C-4588-849E-E024E0FA87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5531"/>
            <a:ext cx="10515600" cy="5044966"/>
          </a:xfrm>
        </p:spPr>
        <p:txBody>
          <a:bodyPr>
            <a:normAutofit/>
          </a:bodyPr>
          <a:lstStyle/>
          <a:p>
            <a:r>
              <a:rPr lang="sv-SE" dirty="0"/>
              <a:t>To specify TCs for following operations, TS 36.104/36.141 shall be updated and related TCs are not considered for the time being:</a:t>
            </a:r>
          </a:p>
          <a:p>
            <a:pPr lvl="1"/>
            <a:r>
              <a:rPr lang="sv-SE" dirty="0"/>
              <a:t>Non-contiguous spectrum:</a:t>
            </a:r>
          </a:p>
          <a:p>
            <a:pPr lvl="2"/>
            <a:r>
              <a:rPr lang="sv-SE" dirty="0"/>
              <a:t>Considering for CS17</a:t>
            </a:r>
          </a:p>
          <a:p>
            <a:pPr lvl="3"/>
            <a:r>
              <a:rPr lang="sv-SE" dirty="0"/>
              <a:t>NR + NB-IoT Standalone + E-UTRA</a:t>
            </a:r>
          </a:p>
          <a:p>
            <a:pPr lvl="3"/>
            <a:r>
              <a:rPr lang="sv-SE" dirty="0"/>
              <a:t>NR + NB-IoT Standalone + E-UTRA with NB-IoT in-band</a:t>
            </a:r>
          </a:p>
          <a:p>
            <a:pPr lvl="3"/>
            <a:r>
              <a:rPr lang="sv-SE" dirty="0"/>
              <a:t>NR + NB-IoT Standalone + E-UTRA with NB-IoT in guard band</a:t>
            </a:r>
          </a:p>
          <a:p>
            <a:pPr lvl="1"/>
            <a:r>
              <a:rPr lang="sv-SE" dirty="0"/>
              <a:t>Multi-band:</a:t>
            </a:r>
          </a:p>
          <a:p>
            <a:pPr lvl="2"/>
            <a:r>
              <a:rPr lang="sv-SE" dirty="0"/>
              <a:t>Considering for CS17</a:t>
            </a:r>
          </a:p>
          <a:p>
            <a:pPr lvl="3"/>
            <a:r>
              <a:rPr lang="sv-SE" dirty="0"/>
              <a:t>NR + NB-IoT Standalone + E-UTRA</a:t>
            </a:r>
          </a:p>
          <a:p>
            <a:pPr lvl="3"/>
            <a:r>
              <a:rPr lang="sv-SE" dirty="0"/>
              <a:t>NR + NB-IoT Standalone + E-UTRA with NB-IoT in-band</a:t>
            </a:r>
          </a:p>
          <a:p>
            <a:pPr lvl="3"/>
            <a:r>
              <a:rPr lang="sv-SE" dirty="0"/>
              <a:t>NR + NB-IoT Standalone + E-UTRA with NB-IoT in guard band</a:t>
            </a:r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6204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1F579-807C-41D8-99E5-BAE7F831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Test Configurations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9210D-1843-4511-A070-2D0E5B651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4094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sv-SE" dirty="0"/>
              <a:t>Specify TCs for each CS and each operation type:</a:t>
            </a:r>
          </a:p>
          <a:p>
            <a:pPr lvl="1"/>
            <a:r>
              <a:rPr lang="sv-SE" dirty="0"/>
              <a:t>Option 1: One unique TC covering E-UTRA, E-UTRA with NB-IoT in-band, E-UTRA with NB-IoT in guard band (+in-band).</a:t>
            </a:r>
          </a:p>
          <a:p>
            <a:pPr lvl="2"/>
            <a:r>
              <a:rPr lang="sv-SE" dirty="0"/>
              <a:t>Not consistent with existing TCs specifications</a:t>
            </a:r>
          </a:p>
          <a:p>
            <a:pPr lvl="2"/>
            <a:r>
              <a:rPr lang="sv-SE" dirty="0"/>
              <a:t>Minimize number of new TCs</a:t>
            </a:r>
          </a:p>
          <a:p>
            <a:pPr lvl="1"/>
            <a:r>
              <a:rPr lang="sv-SE" dirty="0"/>
              <a:t>Option 2: one TC for E-UTRA, one TC E-UTRA with NB-IoT in-band, one TC for E-UTRA with NB-IoT in guard band (+in-band).</a:t>
            </a:r>
          </a:p>
          <a:p>
            <a:pPr lvl="2"/>
            <a:r>
              <a:rPr lang="sv-SE" dirty="0"/>
              <a:t>Keep TC consistency</a:t>
            </a:r>
          </a:p>
          <a:p>
            <a:pPr lvl="2"/>
            <a:r>
              <a:rPr lang="sv-SE" dirty="0"/>
              <a:t>Increase number of new TCs (3 times more).</a:t>
            </a:r>
          </a:p>
          <a:p>
            <a:pPr lvl="2"/>
            <a:endParaRPr lang="sv-SE" dirty="0"/>
          </a:p>
          <a:p>
            <a:r>
              <a:rPr lang="sv-SE" i="1" dirty="0">
                <a:solidFill>
                  <a:srgbClr val="FF0000"/>
                </a:solidFill>
              </a:rPr>
              <a:t>Agreement: Option 1</a:t>
            </a:r>
          </a:p>
          <a:p>
            <a:r>
              <a:rPr lang="sv-SE" i="1" dirty="0">
                <a:solidFill>
                  <a:srgbClr val="FF0000"/>
                </a:solidFill>
              </a:rPr>
              <a:t>CR to TS 37.141: RAN4#89</a:t>
            </a:r>
          </a:p>
          <a:p>
            <a:pPr lvl="1"/>
            <a:r>
              <a:rPr lang="sv-SE" i="1" dirty="0">
                <a:solidFill>
                  <a:srgbClr val="FF0000"/>
                </a:solidFill>
              </a:rPr>
              <a:t>R4-1813402 would be used as baseline to specify the new Test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4098780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D36D5-1543-49E6-9273-FCA0BC167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Test configuration for MSR AAS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66B8B3-9240-4DA0-B37B-E6BB75668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CRs to TS 37.145: </a:t>
            </a:r>
            <a:r>
              <a:rPr lang="sv-SE" dirty="0"/>
              <a:t>RAN4#89.</a:t>
            </a:r>
          </a:p>
          <a:p>
            <a:pPr lvl="1"/>
            <a:r>
              <a:rPr lang="sv-SE" dirty="0"/>
              <a:t>Following documents would be used as baseline to specify new Test Configurations with NR for AAS MSR + Test configurations applicability.</a:t>
            </a:r>
          </a:p>
          <a:p>
            <a:pPr lvl="2"/>
            <a:r>
              <a:rPr lang="sv-SE" dirty="0"/>
              <a:t>R4-1814124 for CR to TS 37.145-1</a:t>
            </a:r>
          </a:p>
          <a:p>
            <a:pPr lvl="2"/>
            <a:r>
              <a:rPr lang="sv-SE" dirty="0"/>
              <a:t>R4-1814125 for CR to TS 37.145-2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135195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597</Words>
  <Application>Microsoft Office PowerPoint</Application>
  <PresentationFormat>Widescreen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等线</vt:lpstr>
      <vt:lpstr>等线 Light</vt:lpstr>
      <vt:lpstr>游ゴシック</vt:lpstr>
      <vt:lpstr>游ゴシック Light</vt:lpstr>
      <vt:lpstr>Arial</vt:lpstr>
      <vt:lpstr>Calibri</vt:lpstr>
      <vt:lpstr>Calibri Light</vt:lpstr>
      <vt:lpstr>Times New Roman</vt:lpstr>
      <vt:lpstr>Office Theme</vt:lpstr>
      <vt:lpstr>WF for Test Configurations for MSR with NR</vt:lpstr>
      <vt:lpstr>Background</vt:lpstr>
      <vt:lpstr>Way forward – Test signal</vt:lpstr>
      <vt:lpstr>Test Configurations</vt:lpstr>
      <vt:lpstr>Test Configurations</vt:lpstr>
      <vt:lpstr>Test Configurations specification</vt:lpstr>
      <vt:lpstr>Test configuration for MSR AAS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PUSCH demodulation</dc:title>
  <dc:creator>Dominique Everaere</dc:creator>
  <cp:lastModifiedBy>Dominique Everaere</cp:lastModifiedBy>
  <cp:revision>118</cp:revision>
  <dcterms:created xsi:type="dcterms:W3CDTF">2018-10-08T09:26:06Z</dcterms:created>
  <dcterms:modified xsi:type="dcterms:W3CDTF">2018-10-11T14:43:34Z</dcterms:modified>
</cp:coreProperties>
</file>