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8" r:id="rId3"/>
    <p:sldId id="261" r:id="rId4"/>
    <p:sldId id="269" r:id="rId5"/>
    <p:sldId id="271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中度样式 2 - 强调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80" autoAdjust="0"/>
    <p:restoredTop sz="94660"/>
  </p:normalViewPr>
  <p:slideViewPr>
    <p:cSldViewPr snapToGrid="0">
      <p:cViewPr varScale="1">
        <p:scale>
          <a:sx n="74" d="100"/>
          <a:sy n="74" d="100"/>
        </p:scale>
        <p:origin x="498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 smtClean="0"/>
              <a:t>按一下以編輯母片副標題樣式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D456D6-CC96-436A-994F-8F145283CB61}" type="datetimeFigureOut">
              <a:rPr lang="en-US" smtClean="0"/>
              <a:t>10/12/2018</a:t>
            </a:fld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7D09D3-55DE-447C-8A50-07705B4C3C4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09715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D456D6-CC96-436A-994F-8F145283CB61}" type="datetimeFigureOut">
              <a:rPr lang="en-US" smtClean="0"/>
              <a:t>10/12/2018</a:t>
            </a:fld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7D09D3-55DE-447C-8A50-07705B4C3C4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13756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D456D6-CC96-436A-994F-8F145283CB61}" type="datetimeFigureOut">
              <a:rPr lang="en-US" smtClean="0"/>
              <a:t>10/12/2018</a:t>
            </a:fld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7D09D3-55DE-447C-8A50-07705B4C3C4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15332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D456D6-CC96-436A-994F-8F145283CB61}" type="datetimeFigureOut">
              <a:rPr lang="en-US" smtClean="0"/>
              <a:t>10/12/2018</a:t>
            </a:fld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7D09D3-55DE-447C-8A50-07705B4C3C4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16129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D456D6-CC96-436A-994F-8F145283CB61}" type="datetimeFigureOut">
              <a:rPr lang="en-US" smtClean="0"/>
              <a:t>10/12/2018</a:t>
            </a:fld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7D09D3-55DE-447C-8A50-07705B4C3C4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11236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D456D6-CC96-436A-994F-8F145283CB61}" type="datetimeFigureOut">
              <a:rPr lang="en-US" smtClean="0"/>
              <a:t>10/12/2018</a:t>
            </a:fld>
            <a:endParaRPr 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7D09D3-55DE-447C-8A50-07705B4C3C4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62669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D456D6-CC96-436A-994F-8F145283CB61}" type="datetimeFigureOut">
              <a:rPr lang="en-US" smtClean="0"/>
              <a:t>10/12/2018</a:t>
            </a:fld>
            <a:endParaRPr lang="en-US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7D09D3-55DE-447C-8A50-07705B4C3C4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09649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D456D6-CC96-436A-994F-8F145283CB61}" type="datetimeFigureOut">
              <a:rPr lang="en-US" smtClean="0"/>
              <a:t>10/12/2018</a:t>
            </a:fld>
            <a:endParaRPr 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7D09D3-55DE-447C-8A50-07705B4C3C4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83890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D456D6-CC96-436A-994F-8F145283CB61}" type="datetimeFigureOut">
              <a:rPr lang="en-US" smtClean="0"/>
              <a:t>10/12/2018</a:t>
            </a:fld>
            <a:endParaRPr 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7D09D3-55DE-447C-8A50-07705B4C3C4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49585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D456D6-CC96-436A-994F-8F145283CB61}" type="datetimeFigureOut">
              <a:rPr lang="en-US" smtClean="0"/>
              <a:t>10/12/2018</a:t>
            </a:fld>
            <a:endParaRPr 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7D09D3-55DE-447C-8A50-07705B4C3C4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69359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D456D6-CC96-436A-994F-8F145283CB61}" type="datetimeFigureOut">
              <a:rPr lang="en-US" smtClean="0"/>
              <a:t>10/12/2018</a:t>
            </a:fld>
            <a:endParaRPr 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7D09D3-55DE-447C-8A50-07705B4C3C4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8010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D456D6-CC96-436A-994F-8F145283CB61}" type="datetimeFigureOut">
              <a:rPr lang="en-US" smtClean="0"/>
              <a:t>10/12/2018</a:t>
            </a:fld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7D09D3-55DE-447C-8A50-07705B4C3C4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74910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1515762" y="1725386"/>
            <a:ext cx="9144000" cy="2387600"/>
          </a:xfrm>
        </p:spPr>
        <p:txBody>
          <a:bodyPr>
            <a:normAutofit/>
          </a:bodyPr>
          <a:lstStyle/>
          <a:p>
            <a:r>
              <a:rPr lang="en-GB" altLang="en-US" dirty="0" smtClean="0"/>
              <a:t>WF for BWP test cases</a:t>
            </a:r>
            <a:endParaRPr lang="en-US" dirty="0"/>
          </a:p>
        </p:txBody>
      </p:sp>
      <p:sp>
        <p:nvSpPr>
          <p:cNvPr id="5" name="Subtitle 2"/>
          <p:cNvSpPr>
            <a:spLocks noGrp="1"/>
          </p:cNvSpPr>
          <p:nvPr>
            <p:ph type="subTitle" idx="1"/>
          </p:nvPr>
        </p:nvSpPr>
        <p:spPr>
          <a:xfrm>
            <a:off x="1346412" y="4804762"/>
            <a:ext cx="9144000" cy="1655762"/>
          </a:xfrm>
        </p:spPr>
        <p:txBody>
          <a:bodyPr/>
          <a:lstStyle/>
          <a:p>
            <a:pPr eaLnBrk="1" hangingPunct="1"/>
            <a:r>
              <a:rPr lang="en-US" altLang="en-US" sz="2800" dirty="0" err="1" smtClean="0"/>
              <a:t>MediaTek</a:t>
            </a:r>
            <a:r>
              <a:rPr lang="en-US" altLang="en-US" sz="2800" dirty="0" smtClean="0"/>
              <a:t>, </a:t>
            </a:r>
            <a:r>
              <a:rPr lang="en-US" altLang="en-US" sz="2800" dirty="0" smtClean="0"/>
              <a:t>Nokia, CATT  </a:t>
            </a:r>
            <a:endParaRPr lang="en-US" altLang="en-US" sz="2800" dirty="0"/>
          </a:p>
        </p:txBody>
      </p:sp>
      <p:sp>
        <p:nvSpPr>
          <p:cNvPr id="6" name="TextBox 3"/>
          <p:cNvSpPr txBox="1">
            <a:spLocks noChangeArrowheads="1"/>
          </p:cNvSpPr>
          <p:nvPr/>
        </p:nvSpPr>
        <p:spPr bwMode="auto">
          <a:xfrm>
            <a:off x="247436" y="323850"/>
            <a:ext cx="3877985" cy="13665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n-US" sz="1800" b="1" dirty="0"/>
              <a:t>3GPP TSG-RAN WG4 Meeting #88-Bis 	</a:t>
            </a:r>
            <a:endParaRPr lang="en-US" sz="1800" dirty="0"/>
          </a:p>
          <a:p>
            <a:pPr hangingPunct="0">
              <a:buNone/>
            </a:pPr>
            <a:r>
              <a:rPr lang="en-US" sz="1800" b="1" dirty="0"/>
              <a:t>Chengdu, China, 8th – 12th Oct, </a:t>
            </a:r>
            <a:r>
              <a:rPr lang="en-US" sz="1800" b="1" dirty="0" smtClean="0"/>
              <a:t>2018</a:t>
            </a:r>
          </a:p>
          <a:p>
            <a:pPr hangingPunct="0">
              <a:buNone/>
            </a:pPr>
            <a:r>
              <a:rPr lang="en-US" altLang="zh-CN" sz="1800" b="1" dirty="0" smtClean="0"/>
              <a:t>Agenda </a:t>
            </a:r>
            <a:r>
              <a:rPr lang="en-US" altLang="zh-CN" sz="1800" b="1" dirty="0"/>
              <a:t>Item: </a:t>
            </a:r>
            <a:r>
              <a:rPr lang="en-US" altLang="zh-CN" sz="1800" b="1" dirty="0" smtClean="0"/>
              <a:t>           7.12.5.20</a:t>
            </a:r>
          </a:p>
          <a:p>
            <a:pPr hangingPunct="0">
              <a:buNone/>
            </a:pPr>
            <a:r>
              <a:rPr lang="en-US" sz="1800" b="1" dirty="0"/>
              <a:t>Document for:          Approval </a:t>
            </a:r>
            <a:endParaRPr lang="en-US" sz="1800" dirty="0"/>
          </a:p>
        </p:txBody>
      </p:sp>
      <p:sp>
        <p:nvSpPr>
          <p:cNvPr id="7" name="TextBox 4"/>
          <p:cNvSpPr txBox="1">
            <a:spLocks noChangeArrowheads="1"/>
          </p:cNvSpPr>
          <p:nvPr/>
        </p:nvSpPr>
        <p:spPr bwMode="auto">
          <a:xfrm>
            <a:off x="10445526" y="241471"/>
            <a:ext cx="132119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>
              <a:spcBef>
                <a:spcPct val="0"/>
              </a:spcBef>
              <a:buNone/>
            </a:pPr>
            <a:r>
              <a:rPr lang="en-US" altLang="zh-CN" sz="1800" b="1" dirty="0" smtClean="0"/>
              <a:t>R4-1813991</a:t>
            </a:r>
            <a:endParaRPr lang="zh-CN" altLang="en-US" sz="1800" b="1" dirty="0"/>
          </a:p>
        </p:txBody>
      </p:sp>
    </p:spTree>
    <p:extLst>
      <p:ext uri="{BB962C8B-B14F-4D97-AF65-F5344CB8AC3E}">
        <p14:creationId xmlns:p14="http://schemas.microsoft.com/office/powerpoint/2010/main" val="1015900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838200" y="766118"/>
            <a:ext cx="10515600" cy="5848865"/>
          </a:xfrm>
        </p:spPr>
        <p:txBody>
          <a:bodyPr>
            <a:normAutofit/>
          </a:bodyPr>
          <a:lstStyle/>
          <a:p>
            <a:r>
              <a:rPr lang="en-US" sz="2400" dirty="0"/>
              <a:t>UE Capability</a:t>
            </a:r>
          </a:p>
          <a:p>
            <a:endParaRPr lang="en-US" sz="2400" dirty="0" smtClean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7" name="標題 1"/>
          <p:cNvSpPr>
            <a:spLocks noGrp="1"/>
          </p:cNvSpPr>
          <p:nvPr>
            <p:ph type="title"/>
          </p:nvPr>
        </p:nvSpPr>
        <p:spPr>
          <a:xfrm>
            <a:off x="838200" y="-71481"/>
            <a:ext cx="10628870" cy="672843"/>
          </a:xfrm>
        </p:spPr>
        <p:txBody>
          <a:bodyPr>
            <a:normAutofit fontScale="90000"/>
          </a:bodyPr>
          <a:lstStyle/>
          <a:p>
            <a:r>
              <a:rPr lang="en-US" dirty="0"/>
              <a:t>Background</a:t>
            </a:r>
          </a:p>
        </p:txBody>
      </p:sp>
      <p:graphicFrame>
        <p:nvGraphicFramePr>
          <p:cNvPr id="4" name="内容占位符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113615250"/>
              </p:ext>
            </p:extLst>
          </p:nvPr>
        </p:nvGraphicFramePr>
        <p:xfrm>
          <a:off x="441791" y="1300958"/>
          <a:ext cx="11421687" cy="5478781"/>
        </p:xfrm>
        <a:graphic>
          <a:graphicData uri="http://schemas.openxmlformats.org/drawingml/2006/table">
            <a:tbl>
              <a:tblPr firstRow="1" firstCol="1" bandRow="1"/>
              <a:tblGrid>
                <a:gridCol w="440574"/>
                <a:gridCol w="1870364"/>
                <a:gridCol w="9110749"/>
              </a:tblGrid>
              <a:tr h="756285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Times New Roman" panose="02020603050405020304" pitchFamily="18" charset="0"/>
                        </a:rPr>
                        <a:t>6-1</a:t>
                      </a:r>
                      <a:endParaRPr lang="en-US" sz="24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Times New Roman" panose="02020603050405020304" pitchFamily="18" charset="0"/>
                        </a:rPr>
                        <a:t>Basic BWP operation with restriction</a:t>
                      </a:r>
                      <a:endParaRPr lang="en-US" sz="24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Times New Roman" panose="02020603050405020304" pitchFamily="18" charset="0"/>
                        </a:rPr>
                        <a:t>1) 1 UE-specific RRC configured DL BWP per carrier</a:t>
                      </a:r>
                      <a:endParaRPr lang="en-US" sz="24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Times New Roman" panose="02020603050405020304" pitchFamily="18" charset="0"/>
                        </a:rPr>
                        <a:t>2) 1 UE-specific RRC configured UL BWP per carrier</a:t>
                      </a:r>
                      <a:endParaRPr lang="en-US" sz="24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Times New Roman" panose="02020603050405020304" pitchFamily="18" charset="0"/>
                        </a:rPr>
                        <a:t>3) </a:t>
                      </a:r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MS PGothic" panose="020B0600070205080204" pitchFamily="34" charset="-128"/>
                          <a:cs typeface="Times New Roman" panose="02020603050405020304" pitchFamily="18" charset="0"/>
                        </a:rPr>
                        <a:t>RRC reconfiguration of any parameters related to BWP</a:t>
                      </a: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Times New Roman" panose="02020603050405020304" pitchFamily="18" charset="0"/>
                        </a:rPr>
                        <a:t>4) </a:t>
                      </a:r>
                      <a:r>
                        <a:rPr lang="en-US" sz="1400" dirty="0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MS PGothic" panose="020B0600070205080204" pitchFamily="34" charset="-128"/>
                          <a:cs typeface="Times New Roman" panose="02020603050405020304" pitchFamily="18" charset="0"/>
                        </a:rPr>
                        <a:t>BW of a UE-specific RRC configured BWP includes BW of the initial DL BWP and SSB for </a:t>
                      </a:r>
                      <a:r>
                        <a:rPr lang="en-US" sz="1400" dirty="0" err="1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MS PGothic" panose="020B0600070205080204" pitchFamily="34" charset="-128"/>
                          <a:cs typeface="Times New Roman" panose="02020603050405020304" pitchFamily="18" charset="0"/>
                        </a:rPr>
                        <a:t>Pcell</a:t>
                      </a:r>
                      <a:r>
                        <a:rPr lang="en-US" sz="1400" dirty="0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MS PGothic" panose="020B0600070205080204" pitchFamily="34" charset="-128"/>
                          <a:cs typeface="Times New Roman" panose="02020603050405020304" pitchFamily="18" charset="0"/>
                        </a:rPr>
                        <a:t>[/</a:t>
                      </a:r>
                      <a:r>
                        <a:rPr lang="en-US" sz="1400" dirty="0" err="1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MS PGothic" panose="020B0600070205080204" pitchFamily="34" charset="-128"/>
                          <a:cs typeface="Times New Roman" panose="02020603050405020304" pitchFamily="18" charset="0"/>
                        </a:rPr>
                        <a:t>PScell</a:t>
                      </a:r>
                      <a:r>
                        <a:rPr lang="en-US" sz="1400" dirty="0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MS PGothic" panose="020B0600070205080204" pitchFamily="34" charset="-128"/>
                          <a:cs typeface="Times New Roman" panose="02020603050405020304" pitchFamily="18" charset="0"/>
                        </a:rPr>
                        <a:t>]</a:t>
                      </a: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Times New Roman" panose="02020603050405020304" pitchFamily="18" charset="0"/>
                        </a:rPr>
                        <a:t> and BW of the UE-specific RRC configured BWP includes SSB for </a:t>
                      </a:r>
                      <a:r>
                        <a:rPr lang="en-US" sz="1400" dirty="0" err="1"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Times New Roman" panose="02020603050405020304" pitchFamily="18" charset="0"/>
                        </a:rPr>
                        <a:t>Scell</a:t>
                      </a: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Times New Roman" panose="02020603050405020304" pitchFamily="18" charset="0"/>
                        </a:rPr>
                        <a:t> if there is SSB on </a:t>
                      </a:r>
                      <a:r>
                        <a:rPr lang="en-US" sz="1400" dirty="0" err="1"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Times New Roman" panose="02020603050405020304" pitchFamily="18" charset="0"/>
                        </a:rPr>
                        <a:t>Scell</a:t>
                      </a:r>
                      <a:endParaRPr lang="en-US" sz="24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Times New Roman" panose="02020603050405020304" pitchFamily="18" charset="0"/>
                        </a:rPr>
                        <a:t>6-2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Times New Roman" panose="02020603050405020304" pitchFamily="18" charset="0"/>
                        </a:rPr>
                        <a:t>Type A BWP adaptation with same numerology 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Times New Roman" panose="02020603050405020304" pitchFamily="18" charset="0"/>
                        </a:rPr>
                        <a:t>1) Up to 2 UE-specific RRC configured DL BWPs per carrier</a:t>
                      </a:r>
                      <a:endParaRPr lang="en-US" sz="24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Times New Roman" panose="02020603050405020304" pitchFamily="18" charset="0"/>
                        </a:rPr>
                        <a:t>2) Up to 2 UE-specific RRC configured UL BWPs per carrier</a:t>
                      </a:r>
                      <a:endParaRPr lang="en-US" sz="24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Times New Roman" panose="02020603050405020304" pitchFamily="18" charset="0"/>
                        </a:rPr>
                        <a:t>3) Active BWP switching by DCI and timer</a:t>
                      </a:r>
                      <a:endParaRPr lang="en-US" sz="24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Times New Roman" panose="02020603050405020304" pitchFamily="18" charset="0"/>
                        </a:rPr>
                        <a:t>4) Same numerology for all the UE-specific RRC configured BWPs per carrier</a:t>
                      </a:r>
                      <a:endParaRPr lang="en-US" sz="24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Times New Roman" panose="02020603050405020304" pitchFamily="18" charset="0"/>
                        </a:rPr>
                        <a:t>5) </a:t>
                      </a:r>
                      <a:r>
                        <a:rPr lang="en-US" sz="1400" dirty="0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MS PGothic" panose="020B0600070205080204" pitchFamily="34" charset="-128"/>
                          <a:cs typeface="Times New Roman" panose="02020603050405020304" pitchFamily="18" charset="0"/>
                        </a:rPr>
                        <a:t>BW of a UE-specific RRC configured BWP includes BW of the initial DL BWP and SSB for </a:t>
                      </a:r>
                      <a:r>
                        <a:rPr lang="en-US" sz="1400" dirty="0" err="1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MS PGothic" panose="020B0600070205080204" pitchFamily="34" charset="-128"/>
                          <a:cs typeface="Times New Roman" panose="02020603050405020304" pitchFamily="18" charset="0"/>
                        </a:rPr>
                        <a:t>Pcell</a:t>
                      </a:r>
                      <a:r>
                        <a:rPr lang="en-US" sz="1400" dirty="0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MS PGothic" panose="020B0600070205080204" pitchFamily="34" charset="-128"/>
                          <a:cs typeface="Times New Roman" panose="02020603050405020304" pitchFamily="18" charset="0"/>
                        </a:rPr>
                        <a:t>[/</a:t>
                      </a:r>
                      <a:r>
                        <a:rPr lang="en-US" sz="1400" dirty="0" err="1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MS PGothic" panose="020B0600070205080204" pitchFamily="34" charset="-128"/>
                          <a:cs typeface="Times New Roman" panose="02020603050405020304" pitchFamily="18" charset="0"/>
                        </a:rPr>
                        <a:t>PScell</a:t>
                      </a:r>
                      <a:r>
                        <a:rPr lang="en-US" sz="1400" dirty="0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MS PGothic" panose="020B0600070205080204" pitchFamily="34" charset="-128"/>
                          <a:cs typeface="Times New Roman" panose="02020603050405020304" pitchFamily="18" charset="0"/>
                        </a:rPr>
                        <a:t>]</a:t>
                      </a: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Times New Roman" panose="02020603050405020304" pitchFamily="18" charset="0"/>
                        </a:rPr>
                        <a:t> and BW of the UE-specific RRC configured BWP includes SSB for </a:t>
                      </a:r>
                      <a:r>
                        <a:rPr lang="en-US" sz="1400" dirty="0" err="1"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Times New Roman" panose="02020603050405020304" pitchFamily="18" charset="0"/>
                        </a:rPr>
                        <a:t>Scell</a:t>
                      </a: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Times New Roman" panose="02020603050405020304" pitchFamily="18" charset="0"/>
                        </a:rPr>
                        <a:t> if there is SSB on </a:t>
                      </a:r>
                      <a:r>
                        <a:rPr lang="en-US" sz="1400" dirty="0" err="1"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Times New Roman" panose="02020603050405020304" pitchFamily="18" charset="0"/>
                        </a:rPr>
                        <a:t>Scell</a:t>
                      </a:r>
                      <a:endParaRPr lang="en-US" sz="24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28040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Times New Roman" panose="02020603050405020304" pitchFamily="18" charset="0"/>
                        </a:rPr>
                        <a:t>6-3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Times New Roman" panose="02020603050405020304" pitchFamily="18" charset="0"/>
                        </a:rPr>
                        <a:t>Type B BWP adaptation with same numerology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Times New Roman" panose="02020603050405020304" pitchFamily="18" charset="0"/>
                        </a:rPr>
                        <a:t>1) Up to 4 UE-specific RRC configured DL BWPs per carrier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Times New Roman" panose="02020603050405020304" pitchFamily="18" charset="0"/>
                        </a:rPr>
                        <a:t>2) Up to 4 UE-specific RRC configured UL BWPs per carrier</a:t>
                      </a:r>
                      <a:br>
                        <a:rPr lang="en-US" sz="1400"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Times New Roman" panose="02020603050405020304" pitchFamily="18" charset="0"/>
                        </a:rPr>
                      </a:br>
                      <a:r>
                        <a:rPr lang="en-US" sz="1400"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Times New Roman" panose="02020603050405020304" pitchFamily="18" charset="0"/>
                        </a:rPr>
                        <a:t>3) Active BWP switching by DCI and timer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Times New Roman" panose="02020603050405020304" pitchFamily="18" charset="0"/>
                        </a:rPr>
                        <a:t>4) Same numerology for all the UE-specific RRC configured BWPs per carrier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Times New Roman" panose="02020603050405020304" pitchFamily="18" charset="0"/>
                        </a:rPr>
                        <a:t>5) </a:t>
                      </a:r>
                      <a:r>
                        <a:rPr lang="en-US" sz="1400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MS PGothic" panose="020B0600070205080204" pitchFamily="34" charset="-128"/>
                          <a:cs typeface="Times New Roman" panose="02020603050405020304" pitchFamily="18" charset="0"/>
                        </a:rPr>
                        <a:t>BW of a UE-specific RRC configured BWP includes BW of the initial DL BWP and SSB for Pcell[/PScell]</a:t>
                      </a:r>
                      <a:r>
                        <a:rPr lang="en-US" sz="1400"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Times New Roman" panose="02020603050405020304" pitchFamily="18" charset="0"/>
                        </a:rPr>
                        <a:t> and BW of the UE-specific RRC configured BWP includes SSB for Scell if there is SSB on Scell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99795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Times New Roman" panose="02020603050405020304" pitchFamily="18" charset="0"/>
                        </a:rPr>
                        <a:t>6-4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Times New Roman" panose="02020603050405020304" pitchFamily="18" charset="0"/>
                        </a:rPr>
                        <a:t>BWP adaptation with different numerologies</a:t>
                      </a:r>
                      <a:endParaRPr lang="en-US" sz="24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Times New Roman" panose="02020603050405020304" pitchFamily="18" charset="0"/>
                        </a:rPr>
                        <a:t>1) Up to 4 UE-specific RRC configured DL BWPs per carrier</a:t>
                      </a:r>
                      <a:endParaRPr lang="en-US" sz="24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Times New Roman" panose="02020603050405020304" pitchFamily="18" charset="0"/>
                        </a:rPr>
                        <a:t>2) Up to 4 UE-specific RRC configured UL BWPs per carrier</a:t>
                      </a:r>
                      <a:endParaRPr lang="en-US" sz="24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Times New Roman" panose="02020603050405020304" pitchFamily="18" charset="0"/>
                        </a:rPr>
                        <a:t>3) Active BWP switching by DCI and timer</a:t>
                      </a:r>
                      <a:endParaRPr lang="en-US" sz="24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Times New Roman" panose="02020603050405020304" pitchFamily="18" charset="0"/>
                        </a:rPr>
                        <a:t>4) More than one numerologies for the UE-specific RRC configured BWPs per carrier</a:t>
                      </a:r>
                      <a:endParaRPr lang="en-US" sz="24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Times New Roman" panose="02020603050405020304" pitchFamily="18" charset="0"/>
                        </a:rPr>
                        <a:t>5) Same numerology between DL and UL per cell except for SUL at a given time</a:t>
                      </a:r>
                      <a:endParaRPr lang="en-US" sz="24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Times New Roman" panose="02020603050405020304" pitchFamily="18" charset="0"/>
                        </a:rPr>
                        <a:t>6) </a:t>
                      </a:r>
                      <a:r>
                        <a:rPr lang="en-US" sz="1400" dirty="0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MS PGothic" panose="020B0600070205080204" pitchFamily="34" charset="-128"/>
                          <a:cs typeface="Times New Roman" panose="02020603050405020304" pitchFamily="18" charset="0"/>
                        </a:rPr>
                        <a:t>BW of a UE-specific RRC configured BWP includes BW of the initial DL BWP and SSB for </a:t>
                      </a:r>
                      <a:r>
                        <a:rPr lang="en-US" sz="1400" dirty="0" err="1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MS PGothic" panose="020B0600070205080204" pitchFamily="34" charset="-128"/>
                          <a:cs typeface="Times New Roman" panose="02020603050405020304" pitchFamily="18" charset="0"/>
                        </a:rPr>
                        <a:t>Pcell</a:t>
                      </a:r>
                      <a:r>
                        <a:rPr lang="en-US" sz="1400" dirty="0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MS PGothic" panose="020B0600070205080204" pitchFamily="34" charset="-128"/>
                          <a:cs typeface="Times New Roman" panose="02020603050405020304" pitchFamily="18" charset="0"/>
                        </a:rPr>
                        <a:t>[/</a:t>
                      </a:r>
                      <a:r>
                        <a:rPr lang="en-US" sz="1400" dirty="0" err="1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MS PGothic" panose="020B0600070205080204" pitchFamily="34" charset="-128"/>
                          <a:cs typeface="Times New Roman" panose="02020603050405020304" pitchFamily="18" charset="0"/>
                        </a:rPr>
                        <a:t>PScell</a:t>
                      </a:r>
                      <a:r>
                        <a:rPr lang="en-US" sz="1400" dirty="0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MS PGothic" panose="020B0600070205080204" pitchFamily="34" charset="-128"/>
                          <a:cs typeface="Times New Roman" panose="02020603050405020304" pitchFamily="18" charset="0"/>
                        </a:rPr>
                        <a:t>]</a:t>
                      </a: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Times New Roman" panose="02020603050405020304" pitchFamily="18" charset="0"/>
                        </a:rPr>
                        <a:t> and BW of the UE-specific RRC configured BWP includes SSB for </a:t>
                      </a:r>
                      <a:r>
                        <a:rPr lang="en-US" sz="1400" dirty="0" err="1"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Times New Roman" panose="02020603050405020304" pitchFamily="18" charset="0"/>
                        </a:rPr>
                        <a:t>Scell</a:t>
                      </a: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Times New Roman" panose="02020603050405020304" pitchFamily="18" charset="0"/>
                        </a:rPr>
                        <a:t> if there is SSB on </a:t>
                      </a:r>
                      <a:r>
                        <a:rPr lang="en-US" sz="1400" dirty="0" err="1"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Times New Roman" panose="02020603050405020304" pitchFamily="18" charset="0"/>
                        </a:rPr>
                        <a:t>Scell</a:t>
                      </a:r>
                      <a:endParaRPr lang="en-US" sz="24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589288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838200" y="766118"/>
            <a:ext cx="10515600" cy="5848865"/>
          </a:xfrm>
        </p:spPr>
        <p:txBody>
          <a:bodyPr>
            <a:normAutofit fontScale="92500" lnSpcReduction="10000"/>
          </a:bodyPr>
          <a:lstStyle/>
          <a:p>
            <a:pPr lvl="0"/>
            <a:r>
              <a:rPr lang="en-GB" dirty="0" smtClean="0"/>
              <a:t>Separate </a:t>
            </a:r>
            <a:r>
              <a:rPr lang="en-GB" dirty="0"/>
              <a:t>test cases for RRC-based BWP switch and DCI/Timer-based BWP switch</a:t>
            </a:r>
            <a:endParaRPr lang="en-US" dirty="0"/>
          </a:p>
          <a:p>
            <a:pPr lvl="1"/>
            <a:r>
              <a:rPr lang="en-GB" dirty="0"/>
              <a:t>Test cases for RRC based BWP switch target UE capability 6-1.</a:t>
            </a:r>
            <a:endParaRPr lang="en-US" dirty="0"/>
          </a:p>
          <a:p>
            <a:pPr lvl="2"/>
            <a:r>
              <a:rPr lang="en-GB" dirty="0"/>
              <a:t>1 single UE-specific BWP configuration</a:t>
            </a:r>
            <a:endParaRPr lang="en-US" dirty="0"/>
          </a:p>
          <a:p>
            <a:pPr lvl="2"/>
            <a:r>
              <a:rPr lang="en-GB" dirty="0"/>
              <a:t>SSB locates within the bandwidth of BWP</a:t>
            </a:r>
            <a:endParaRPr lang="en-US" dirty="0"/>
          </a:p>
          <a:p>
            <a:pPr lvl="2"/>
            <a:r>
              <a:rPr lang="en-GB" dirty="0"/>
              <a:t>Same SCS for all BWPs</a:t>
            </a:r>
            <a:endParaRPr lang="en-US" dirty="0"/>
          </a:p>
          <a:p>
            <a:pPr lvl="1"/>
            <a:r>
              <a:rPr lang="en-GB" dirty="0"/>
              <a:t>Test cases for DCI/Timer-based BWP switch target UE capability 6-2 </a:t>
            </a:r>
            <a:endParaRPr lang="en-US" dirty="0"/>
          </a:p>
          <a:p>
            <a:pPr lvl="2"/>
            <a:r>
              <a:rPr lang="en-GB" dirty="0"/>
              <a:t>Up to 2 UE-specific BWP configurations</a:t>
            </a:r>
            <a:endParaRPr lang="en-US" dirty="0"/>
          </a:p>
          <a:p>
            <a:pPr lvl="2"/>
            <a:r>
              <a:rPr lang="en-GB" dirty="0"/>
              <a:t>SSB locates within the bandwidth of BWP</a:t>
            </a:r>
            <a:endParaRPr lang="en-US" dirty="0"/>
          </a:p>
          <a:p>
            <a:pPr lvl="2"/>
            <a:r>
              <a:rPr lang="en-GB" dirty="0"/>
              <a:t>Same SCS for all BWPs</a:t>
            </a:r>
            <a:endParaRPr lang="en-US" dirty="0"/>
          </a:p>
          <a:p>
            <a:pPr lvl="1"/>
            <a:r>
              <a:rPr lang="en-GB" dirty="0"/>
              <a:t>How to capture delay and interruption test case for RRC-based BWP switch will be addressed in RAN4#89.</a:t>
            </a:r>
            <a:endParaRPr lang="en-US" dirty="0"/>
          </a:p>
          <a:p>
            <a:pPr lvl="0"/>
            <a:r>
              <a:rPr lang="en-GB" dirty="0"/>
              <a:t>BW of a UE-specific RRC configured BWP includes BW of the initial DL </a:t>
            </a:r>
            <a:r>
              <a:rPr lang="en-GB" dirty="0" smtClean="0"/>
              <a:t>BWP</a:t>
            </a:r>
          </a:p>
          <a:p>
            <a:pPr lvl="0"/>
            <a:r>
              <a:rPr lang="en-GB" dirty="0"/>
              <a:t>Merge BWP switch delay and interruption test case (under CA)</a:t>
            </a:r>
            <a:endParaRPr lang="en-US" dirty="0"/>
          </a:p>
          <a:p>
            <a:pPr lvl="1"/>
            <a:r>
              <a:rPr lang="en-GB" dirty="0"/>
              <a:t>Not to introduce Single CC with only BWP switch delay verification</a:t>
            </a:r>
            <a:endParaRPr lang="en-US" dirty="0"/>
          </a:p>
          <a:p>
            <a:pPr lvl="1"/>
            <a:r>
              <a:rPr lang="en-GB" dirty="0"/>
              <a:t>Specify the separate test metric for different purposes.</a:t>
            </a:r>
            <a:endParaRPr lang="en-US" dirty="0"/>
          </a:p>
          <a:p>
            <a:pPr lvl="1"/>
            <a:r>
              <a:rPr lang="en-GB" dirty="0"/>
              <a:t>Capture the test cases in 38.133</a:t>
            </a:r>
            <a:r>
              <a:rPr lang="en-GB" dirty="0" smtClean="0"/>
              <a:t>.</a:t>
            </a:r>
            <a:endParaRPr lang="en-US" dirty="0"/>
          </a:p>
          <a:p>
            <a:endParaRPr lang="en-US" dirty="0" smtClean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7" name="標題 1"/>
          <p:cNvSpPr>
            <a:spLocks noGrp="1"/>
          </p:cNvSpPr>
          <p:nvPr>
            <p:ph type="title"/>
          </p:nvPr>
        </p:nvSpPr>
        <p:spPr>
          <a:xfrm>
            <a:off x="838200" y="-71481"/>
            <a:ext cx="10628870" cy="672843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Online Agreements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48532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838200" y="766118"/>
            <a:ext cx="10515600" cy="5848865"/>
          </a:xfrm>
        </p:spPr>
        <p:txBody>
          <a:bodyPr>
            <a:normAutofit/>
          </a:bodyPr>
          <a:lstStyle/>
          <a:p>
            <a:r>
              <a:rPr lang="en-US" sz="2400" dirty="0" smtClean="0"/>
              <a:t>Suggested test case list in TS38.133</a:t>
            </a:r>
          </a:p>
          <a:p>
            <a:endParaRPr lang="en-US" sz="2400" dirty="0"/>
          </a:p>
          <a:p>
            <a:endParaRPr lang="en-US" sz="2400" dirty="0" smtClean="0"/>
          </a:p>
          <a:p>
            <a:endParaRPr lang="en-US" sz="2400" dirty="0"/>
          </a:p>
          <a:p>
            <a:endParaRPr lang="en-US" sz="2400" dirty="0" smtClean="0"/>
          </a:p>
          <a:p>
            <a:endParaRPr lang="en-US" sz="2400" dirty="0"/>
          </a:p>
          <a:p>
            <a:endParaRPr lang="en-US" sz="2400" dirty="0" smtClean="0"/>
          </a:p>
          <a:p>
            <a:endParaRPr lang="en-US" sz="2400" dirty="0"/>
          </a:p>
          <a:p>
            <a:r>
              <a:rPr lang="en-US" sz="2400" dirty="0" smtClean="0"/>
              <a:t>FFS Test Case </a:t>
            </a:r>
          </a:p>
          <a:p>
            <a:endParaRPr lang="en-US" sz="2400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7" name="標題 1"/>
          <p:cNvSpPr>
            <a:spLocks noGrp="1"/>
          </p:cNvSpPr>
          <p:nvPr>
            <p:ph type="title"/>
          </p:nvPr>
        </p:nvSpPr>
        <p:spPr>
          <a:xfrm>
            <a:off x="838200" y="-71481"/>
            <a:ext cx="10628870" cy="672843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Way forward</a:t>
            </a:r>
            <a:endParaRPr lang="en-US" dirty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19922556"/>
              </p:ext>
            </p:extLst>
          </p:nvPr>
        </p:nvGraphicFramePr>
        <p:xfrm>
          <a:off x="1117451" y="1249513"/>
          <a:ext cx="9404591" cy="3101193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328947"/>
                <a:gridCol w="580766"/>
                <a:gridCol w="930930"/>
                <a:gridCol w="1177194"/>
                <a:gridCol w="1195658"/>
                <a:gridCol w="1787194"/>
                <a:gridCol w="2403902"/>
              </a:tblGrid>
              <a:tr h="613778"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#</a:t>
                      </a:r>
                      <a:endParaRPr lang="en-US" sz="1600" dirty="0"/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LTE</a:t>
                      </a:r>
                      <a:endParaRPr lang="en-US" sz="1600" dirty="0"/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 err="1" smtClean="0"/>
                        <a:t>PSCell</a:t>
                      </a:r>
                      <a:r>
                        <a:rPr lang="en-US" sz="1600" dirty="0" smtClean="0"/>
                        <a:t> or </a:t>
                      </a:r>
                      <a:r>
                        <a:rPr lang="en-US" sz="1600" dirty="0" err="1" smtClean="0"/>
                        <a:t>PCell</a:t>
                      </a:r>
                      <a:r>
                        <a:rPr lang="en-US" sz="1600" dirty="0" smtClean="0"/>
                        <a:t> </a:t>
                      </a:r>
                      <a:r>
                        <a:rPr lang="en-US" sz="1600" baseline="30000" dirty="0" smtClean="0"/>
                        <a:t>1</a:t>
                      </a:r>
                      <a:endParaRPr lang="en-US" sz="1600" baseline="30000" dirty="0"/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 err="1" smtClean="0"/>
                        <a:t>SCell</a:t>
                      </a:r>
                      <a:endParaRPr lang="en-US" sz="1600" dirty="0"/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Applicability</a:t>
                      </a:r>
                      <a:r>
                        <a:rPr lang="en-US" sz="1600" baseline="0" dirty="0" smtClean="0"/>
                        <a:t> </a:t>
                      </a:r>
                    </a:p>
                    <a:p>
                      <a:r>
                        <a:rPr lang="en-US" sz="1600" baseline="0" dirty="0" smtClean="0"/>
                        <a:t>(</a:t>
                      </a:r>
                      <a:r>
                        <a:rPr lang="en-US" sz="1600" dirty="0" smtClean="0"/>
                        <a:t>Skip other TC)</a:t>
                      </a:r>
                      <a:endParaRPr lang="en-US" sz="1600" dirty="0"/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Company</a:t>
                      </a:r>
                      <a:endParaRPr lang="en-US" sz="1600" dirty="0"/>
                    </a:p>
                  </a:txBody>
                  <a:tcPr>
                    <a:solidFill>
                      <a:srgbClr val="00B050"/>
                    </a:solidFill>
                  </a:tcPr>
                </a:tc>
              </a:tr>
              <a:tr h="355345">
                <a:tc rowSpan="4"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EN-DC</a:t>
                      </a:r>
                      <a:endParaRPr lang="en-US" sz="1600" dirty="0"/>
                    </a:p>
                  </a:txBody>
                  <a:tcPr anchor="ctr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1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FR1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FR1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N.A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MTK</a:t>
                      </a:r>
                      <a:endParaRPr lang="en-US" sz="1600" dirty="0"/>
                    </a:p>
                  </a:txBody>
                  <a:tcPr/>
                </a:tc>
              </a:tr>
              <a:tr h="355345">
                <a:tc vMerge="1">
                  <a:txBody>
                    <a:bodyPr/>
                    <a:lstStyle/>
                    <a:p>
                      <a:endParaRPr lang="en-US" sz="1600" dirty="0"/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2</a:t>
                      </a:r>
                      <a:endParaRPr lang="en-US" sz="16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FR1</a:t>
                      </a:r>
                      <a:endParaRPr lang="en-US" sz="16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FR1</a:t>
                      </a:r>
                      <a:endParaRPr lang="en-US" sz="16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FR1</a:t>
                      </a:r>
                      <a:endParaRPr lang="en-US" sz="16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1, 5</a:t>
                      </a:r>
                      <a:endParaRPr lang="en-US" sz="16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aseline="0" dirty="0" smtClean="0"/>
                        <a:t>Nokia, </a:t>
                      </a:r>
                      <a:r>
                        <a:rPr lang="en-US" sz="1600" dirty="0" smtClean="0"/>
                        <a:t>MTK</a:t>
                      </a:r>
                      <a:endParaRPr lang="en-US" sz="1600" dirty="0"/>
                    </a:p>
                  </a:txBody>
                  <a:tcPr>
                    <a:noFill/>
                  </a:tcPr>
                </a:tc>
              </a:tr>
              <a:tr h="355345">
                <a:tc vMerge="1">
                  <a:txBody>
                    <a:bodyPr/>
                    <a:lstStyle/>
                    <a:p>
                      <a:endParaRPr lang="en-US" sz="1600" dirty="0"/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3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FR1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FR2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N.A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MTK</a:t>
                      </a:r>
                      <a:endParaRPr lang="en-US" sz="1600" dirty="0"/>
                    </a:p>
                  </a:txBody>
                  <a:tcPr/>
                </a:tc>
              </a:tr>
              <a:tr h="355345">
                <a:tc vMerge="1">
                  <a:txBody>
                    <a:bodyPr/>
                    <a:lstStyle/>
                    <a:p>
                      <a:endParaRPr lang="en-US" sz="1600" dirty="0"/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4</a:t>
                      </a:r>
                      <a:endParaRPr lang="en-US" sz="16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FR1</a:t>
                      </a:r>
                      <a:endParaRPr lang="en-US" sz="16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FR2</a:t>
                      </a:r>
                      <a:endParaRPr lang="en-US" sz="16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FR2</a:t>
                      </a:r>
                      <a:endParaRPr lang="en-US" sz="16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3, 6</a:t>
                      </a:r>
                      <a:endParaRPr lang="en-US" sz="16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Nokia</a:t>
                      </a:r>
                      <a:endParaRPr lang="en-US" sz="1600" dirty="0"/>
                    </a:p>
                  </a:txBody>
                  <a:tcPr>
                    <a:noFill/>
                  </a:tcPr>
                </a:tc>
              </a:tr>
              <a:tr h="355345">
                <a:tc rowSpan="2"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SA</a:t>
                      </a:r>
                      <a:endParaRPr lang="en-US" sz="1600" dirty="0"/>
                    </a:p>
                  </a:txBody>
                  <a:tcPr anchor="ctr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5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N.A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FR1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FR1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600" strike="sngStrike" baseline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CATT</a:t>
                      </a:r>
                      <a:endParaRPr lang="en-US" sz="1600" dirty="0"/>
                    </a:p>
                  </a:txBody>
                  <a:tcPr/>
                </a:tc>
              </a:tr>
              <a:tr h="355345">
                <a:tc vMerge="1">
                  <a:txBody>
                    <a:bodyPr/>
                    <a:lstStyle/>
                    <a:p>
                      <a:endParaRPr lang="en-US" sz="1600" dirty="0"/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6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N.A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FR2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FR2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600" strike="sngStrike" baseline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CATT</a:t>
                      </a:r>
                      <a:endParaRPr lang="en-US" sz="1600" dirty="0"/>
                    </a:p>
                  </a:txBody>
                  <a:tcPr/>
                </a:tc>
              </a:tr>
              <a:tr h="355345">
                <a:tc gridSpan="7">
                  <a:txBody>
                    <a:bodyPr/>
                    <a:lstStyle/>
                    <a:p>
                      <a:r>
                        <a:rPr lang="en-US" sz="1600" dirty="0" smtClean="0"/>
                        <a:t>Note</a:t>
                      </a:r>
                      <a:r>
                        <a:rPr lang="en-US" sz="1600" baseline="0" dirty="0" smtClean="0"/>
                        <a:t> 1: </a:t>
                      </a:r>
                      <a:r>
                        <a:rPr lang="en-US" sz="1600" baseline="0" dirty="0" err="1" smtClean="0"/>
                        <a:t>PSCell</a:t>
                      </a:r>
                      <a:r>
                        <a:rPr lang="en-US" sz="1600" baseline="0" dirty="0" smtClean="0"/>
                        <a:t>/</a:t>
                      </a:r>
                      <a:r>
                        <a:rPr lang="en-US" sz="1600" baseline="0" dirty="0" err="1" smtClean="0"/>
                        <a:t>Pcell</a:t>
                      </a:r>
                      <a:r>
                        <a:rPr lang="en-US" sz="1600" baseline="0" dirty="0" smtClean="0"/>
                        <a:t> is the serving cell for BWP switch</a:t>
                      </a:r>
                    </a:p>
                  </a:txBody>
                  <a:tcP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 sz="16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sz="16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sz="16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sz="16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sz="16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sz="1600" dirty="0"/>
                    </a:p>
                  </a:txBody>
                  <a:tcPr>
                    <a:noFill/>
                  </a:tcPr>
                </a:tc>
              </a:tr>
            </a:tbl>
          </a:graphicData>
        </a:graphic>
      </p:graphicFrame>
      <p:graphicFrame>
        <p:nvGraphicFramePr>
          <p:cNvPr id="5" name="内容占位符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32027960"/>
              </p:ext>
            </p:extLst>
          </p:nvPr>
        </p:nvGraphicFramePr>
        <p:xfrm>
          <a:off x="1121535" y="4935170"/>
          <a:ext cx="9404591" cy="1679813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328947"/>
                <a:gridCol w="580766"/>
                <a:gridCol w="930930"/>
                <a:gridCol w="1177194"/>
                <a:gridCol w="1195658"/>
                <a:gridCol w="1787194"/>
                <a:gridCol w="2403902"/>
              </a:tblGrid>
              <a:tr h="613778"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#</a:t>
                      </a:r>
                      <a:endParaRPr lang="en-US" sz="1600" dirty="0"/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LTE</a:t>
                      </a:r>
                      <a:endParaRPr lang="en-US" sz="1600" dirty="0"/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 err="1" smtClean="0"/>
                        <a:t>PSCell</a:t>
                      </a:r>
                      <a:r>
                        <a:rPr lang="en-US" sz="1600" dirty="0" smtClean="0"/>
                        <a:t> or </a:t>
                      </a:r>
                      <a:r>
                        <a:rPr lang="en-US" sz="1600" dirty="0" err="1" smtClean="0"/>
                        <a:t>PCell</a:t>
                      </a:r>
                      <a:r>
                        <a:rPr lang="en-US" sz="1600" dirty="0" smtClean="0"/>
                        <a:t> </a:t>
                      </a:r>
                      <a:r>
                        <a:rPr lang="en-US" sz="1600" baseline="30000" dirty="0" smtClean="0"/>
                        <a:t>1</a:t>
                      </a:r>
                      <a:endParaRPr lang="en-US" sz="1600" baseline="30000" dirty="0"/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 err="1" smtClean="0"/>
                        <a:t>SCell</a:t>
                      </a:r>
                      <a:endParaRPr lang="en-US" sz="1600" dirty="0"/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Applicability</a:t>
                      </a:r>
                      <a:r>
                        <a:rPr lang="en-US" sz="1600" baseline="0" dirty="0" smtClean="0"/>
                        <a:t> </a:t>
                      </a:r>
                    </a:p>
                    <a:p>
                      <a:r>
                        <a:rPr lang="en-US" sz="1600" baseline="0" dirty="0" smtClean="0"/>
                        <a:t>(</a:t>
                      </a:r>
                      <a:r>
                        <a:rPr lang="en-US" sz="1600" dirty="0" smtClean="0"/>
                        <a:t>Skip other TC)</a:t>
                      </a:r>
                      <a:endParaRPr lang="en-US" sz="1600" dirty="0"/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Company</a:t>
                      </a:r>
                      <a:endParaRPr lang="en-US" sz="1600" dirty="0"/>
                    </a:p>
                  </a:txBody>
                  <a:tcPr>
                    <a:solidFill>
                      <a:srgbClr val="00B050"/>
                    </a:solidFill>
                  </a:tcPr>
                </a:tc>
              </a:tr>
              <a:tr h="355345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EN-DC</a:t>
                      </a:r>
                      <a:endParaRPr lang="en-US" sz="1600" dirty="0"/>
                    </a:p>
                  </a:txBody>
                  <a:tcPr anchor="ctr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7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FR1</a:t>
                      </a:r>
                      <a:endParaRPr lang="en-US" sz="16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FR1</a:t>
                      </a:r>
                      <a:endParaRPr lang="en-US" sz="16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FR2</a:t>
                      </a:r>
                      <a:endParaRPr lang="en-US" sz="16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1, 2, 5, 8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MTK</a:t>
                      </a:r>
                      <a:endParaRPr lang="en-US" sz="1600" dirty="0"/>
                    </a:p>
                  </a:txBody>
                  <a:tcPr/>
                </a:tc>
              </a:tr>
              <a:tr h="355345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SA</a:t>
                      </a:r>
                      <a:endParaRPr lang="en-US" sz="1600" dirty="0"/>
                    </a:p>
                  </a:txBody>
                  <a:tcPr anchor="ctr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8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N.A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FR1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FR2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600" strike="sngStrike" baseline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CATT</a:t>
                      </a:r>
                      <a:endParaRPr lang="en-US" sz="1600" dirty="0"/>
                    </a:p>
                  </a:txBody>
                  <a:tcPr/>
                </a:tc>
              </a:tr>
              <a:tr h="355345">
                <a:tc gridSpan="7">
                  <a:txBody>
                    <a:bodyPr/>
                    <a:lstStyle/>
                    <a:p>
                      <a:r>
                        <a:rPr lang="en-US" sz="1600" dirty="0" smtClean="0"/>
                        <a:t>Note</a:t>
                      </a:r>
                      <a:r>
                        <a:rPr lang="en-US" sz="1600" baseline="0" dirty="0" smtClean="0"/>
                        <a:t> 1: </a:t>
                      </a:r>
                      <a:r>
                        <a:rPr lang="en-US" sz="1600" baseline="0" dirty="0" err="1" smtClean="0"/>
                        <a:t>PSCell</a:t>
                      </a:r>
                      <a:r>
                        <a:rPr lang="en-US" sz="1600" baseline="0" dirty="0" smtClean="0"/>
                        <a:t>/</a:t>
                      </a:r>
                      <a:r>
                        <a:rPr lang="en-US" sz="1600" baseline="0" dirty="0" err="1" smtClean="0"/>
                        <a:t>Pcell</a:t>
                      </a:r>
                      <a:r>
                        <a:rPr lang="en-US" sz="1600" baseline="0" dirty="0" smtClean="0"/>
                        <a:t> is the serving cell for BWP switch</a:t>
                      </a:r>
                    </a:p>
                  </a:txBody>
                  <a:tcP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 sz="16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sz="16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sz="16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sz="16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sz="16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sz="1600" dirty="0"/>
                    </a:p>
                  </a:txBody>
                  <a:tcP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97804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55073" y="156615"/>
            <a:ext cx="10515600" cy="871291"/>
          </a:xfrm>
        </p:spPr>
        <p:txBody>
          <a:bodyPr/>
          <a:lstStyle/>
          <a:p>
            <a:r>
              <a:rPr lang="en-US" dirty="0" smtClean="0"/>
              <a:t>Way forward</a:t>
            </a:r>
            <a:endParaRPr lang="en-US" dirty="0"/>
          </a:p>
        </p:txBody>
      </p:sp>
      <p:sp>
        <p:nvSpPr>
          <p:cNvPr id="5" name="內容版面配置區 2"/>
          <p:cNvSpPr txBox="1">
            <a:spLocks/>
          </p:cNvSpPr>
          <p:nvPr/>
        </p:nvSpPr>
        <p:spPr>
          <a:xfrm>
            <a:off x="755073" y="1027906"/>
            <a:ext cx="10515600" cy="5848865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dirty="0" smtClean="0"/>
              <a:t>Suggested test case list in TS38.133</a:t>
            </a:r>
          </a:p>
          <a:p>
            <a:pPr lvl="1"/>
            <a:r>
              <a:rPr lang="en-US" sz="2000" dirty="0" smtClean="0"/>
              <a:t>Capture the test case based on whether has the FR2 serving cell or not</a:t>
            </a:r>
          </a:p>
          <a:p>
            <a:pPr lvl="1"/>
            <a:endParaRPr lang="en-US" sz="2000" dirty="0"/>
          </a:p>
          <a:p>
            <a:pPr lvl="1"/>
            <a:endParaRPr lang="en-US" sz="2000" dirty="0" smtClean="0"/>
          </a:p>
          <a:p>
            <a:pPr lvl="1"/>
            <a:endParaRPr lang="en-US" sz="2000" dirty="0"/>
          </a:p>
          <a:p>
            <a:pPr lvl="1"/>
            <a:endParaRPr lang="en-US" sz="2000" dirty="0" smtClean="0"/>
          </a:p>
          <a:p>
            <a:pPr lvl="1"/>
            <a:endParaRPr lang="en-US" sz="2000" dirty="0"/>
          </a:p>
          <a:p>
            <a:pPr lvl="1"/>
            <a:endParaRPr lang="en-US" sz="2000" dirty="0" smtClean="0"/>
          </a:p>
          <a:p>
            <a:pPr lvl="1"/>
            <a:endParaRPr lang="en-US" sz="2000" dirty="0"/>
          </a:p>
          <a:p>
            <a:pPr lvl="1"/>
            <a:endParaRPr lang="en-US" sz="2000" dirty="0" smtClean="0"/>
          </a:p>
          <a:p>
            <a:pPr lvl="1"/>
            <a:endParaRPr lang="en-US" sz="2000" dirty="0"/>
          </a:p>
          <a:p>
            <a:pPr lvl="1"/>
            <a:r>
              <a:rPr lang="en-US" sz="2000" dirty="0" smtClean="0"/>
              <a:t>FFS Test Case</a:t>
            </a:r>
            <a:endParaRPr lang="en-US" sz="2000" dirty="0"/>
          </a:p>
          <a:p>
            <a:pPr lvl="1"/>
            <a:endParaRPr lang="en-US" sz="2000" dirty="0" smtClean="0"/>
          </a:p>
          <a:p>
            <a:pPr lvl="1"/>
            <a:endParaRPr lang="en-US" sz="2000" dirty="0"/>
          </a:p>
          <a:p>
            <a:pPr lvl="1"/>
            <a:endParaRPr lang="en-US" sz="2000" dirty="0" smtClean="0"/>
          </a:p>
          <a:p>
            <a:pPr lvl="1"/>
            <a:endParaRPr lang="en-US" sz="2000" dirty="0"/>
          </a:p>
          <a:p>
            <a:pPr lvl="1"/>
            <a:r>
              <a:rPr lang="en-US" sz="2000" dirty="0" smtClean="0"/>
              <a:t>Different interruption requirements for UE that supports per-FR </a:t>
            </a:r>
            <a:r>
              <a:rPr lang="en-US" sz="2000" dirty="0" err="1" smtClean="0"/>
              <a:t>gao</a:t>
            </a:r>
            <a:r>
              <a:rPr lang="en-US" sz="2000" dirty="0" smtClean="0"/>
              <a:t> and UE that does not support per-FR gap will be specified in each test case. 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dirty="0"/>
          </a:p>
        </p:txBody>
      </p:sp>
      <p:graphicFrame>
        <p:nvGraphicFramePr>
          <p:cNvPr id="6" name="内容占位符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790390663"/>
              </p:ext>
            </p:extLst>
          </p:nvPr>
        </p:nvGraphicFramePr>
        <p:xfrm>
          <a:off x="851079" y="1745177"/>
          <a:ext cx="10515600" cy="2469099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75526"/>
                <a:gridCol w="1413163"/>
                <a:gridCol w="8226911"/>
              </a:tblGrid>
              <a:tr h="332006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#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Section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 Test Case</a:t>
                      </a:r>
                      <a:endParaRPr lang="en-US" sz="1400" dirty="0"/>
                    </a:p>
                  </a:txBody>
                  <a:tcPr/>
                </a:tc>
              </a:tr>
              <a:tr h="298535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1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A.4.5.2.1</a:t>
                      </a:r>
                      <a:endParaRPr lang="en-US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E-UTRAN – NR </a:t>
                      </a:r>
                      <a:r>
                        <a:rPr lang="en-US" sz="14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PSCell</a:t>
                      </a:r>
                      <a:r>
                        <a:rPr lang="en-US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FR1 DL active BWP switch of </a:t>
                      </a:r>
                      <a:r>
                        <a:rPr lang="en-US" sz="14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PSCell</a:t>
                      </a:r>
                      <a:r>
                        <a:rPr lang="en-US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in non-DRX in synchronous EN-DC</a:t>
                      </a:r>
                      <a:endParaRPr lang="en-US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391432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2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A.4.5.2.2</a:t>
                      </a:r>
                      <a:endParaRPr lang="en-US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E-UTRAN – NR </a:t>
                      </a:r>
                      <a:r>
                        <a:rPr lang="en-US" sz="14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PSCell</a:t>
                      </a:r>
                      <a:r>
                        <a:rPr lang="en-US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FR1 DL active BWP switch of </a:t>
                      </a:r>
                      <a:r>
                        <a:rPr lang="en-US" sz="14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PSCell</a:t>
                      </a:r>
                      <a:r>
                        <a:rPr lang="en-US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with FR1 </a:t>
                      </a:r>
                      <a:r>
                        <a:rPr lang="en-US" sz="14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SCell</a:t>
                      </a:r>
                      <a:r>
                        <a:rPr lang="en-US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in non-DRX in synchronous EN-DC</a:t>
                      </a:r>
                      <a:endParaRPr lang="en-US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386199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3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A.5.5.2.1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E-UTRAN – NR </a:t>
                      </a:r>
                      <a:r>
                        <a:rPr lang="en-US" sz="14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PSCell</a:t>
                      </a:r>
                      <a:r>
                        <a:rPr lang="en-US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GB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FR2 DL active BWP switch with non-DRX in synchronous EN-DC</a:t>
                      </a:r>
                      <a:endParaRPr lang="en-US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381428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4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A.5.5.2.2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E-UTRAN – NR </a:t>
                      </a:r>
                      <a:r>
                        <a:rPr lang="en-US" sz="14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PSCell</a:t>
                      </a:r>
                      <a:r>
                        <a:rPr lang="en-US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FR2 DL active BWP switch with FR2 </a:t>
                      </a:r>
                      <a:r>
                        <a:rPr lang="en-US" sz="14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SCell</a:t>
                      </a:r>
                      <a:r>
                        <a:rPr lang="en-US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in non-DRX in synchronous EN-DC</a:t>
                      </a:r>
                      <a:endParaRPr lang="en-US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336617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5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A.6.5.2.1</a:t>
                      </a:r>
                      <a:endParaRPr lang="en-US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NR FR1- NR FR1 DL active BWP switch of </a:t>
                      </a:r>
                      <a:r>
                        <a:rPr lang="en-GB" sz="14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PCell</a:t>
                      </a:r>
                      <a:r>
                        <a:rPr lang="en-GB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with non-DRX in SA</a:t>
                      </a:r>
                      <a:endParaRPr lang="en-US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336617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6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A.7.5.2.1</a:t>
                      </a:r>
                      <a:endParaRPr lang="en-US" sz="14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NR FR2- NR FR2 DL active BWP switch of </a:t>
                      </a:r>
                      <a:r>
                        <a:rPr lang="en-GB" sz="14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PCell</a:t>
                      </a:r>
                      <a:r>
                        <a:rPr lang="en-GB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with non-DRX in SA</a:t>
                      </a:r>
                      <a:endParaRPr lang="en-US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7" name="内容占位符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026124499"/>
              </p:ext>
            </p:extLst>
          </p:nvPr>
        </p:nvGraphicFramePr>
        <p:xfrm>
          <a:off x="876837" y="4800644"/>
          <a:ext cx="10515600" cy="1005240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75526"/>
                <a:gridCol w="1413163"/>
                <a:gridCol w="8226911"/>
              </a:tblGrid>
              <a:tr h="332006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#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Section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 Test Case</a:t>
                      </a:r>
                      <a:endParaRPr lang="en-US" sz="1400" dirty="0"/>
                    </a:p>
                  </a:txBody>
                  <a:tcPr/>
                </a:tc>
              </a:tr>
              <a:tr h="336617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7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A.5.5.2.3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E-UTRAN – NR </a:t>
                      </a:r>
                      <a:r>
                        <a:rPr lang="en-US" sz="14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PSCell</a:t>
                      </a:r>
                      <a:r>
                        <a:rPr lang="en-US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FR1 DL active BWP switch with FR2 </a:t>
                      </a:r>
                      <a:r>
                        <a:rPr lang="en-US" sz="14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SCell</a:t>
                      </a:r>
                      <a:r>
                        <a:rPr lang="en-US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in non-DRX in synchronous EN-DC </a:t>
                      </a:r>
                      <a:endParaRPr lang="en-US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336617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8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A.7.5.2.2</a:t>
                      </a:r>
                      <a:endParaRPr lang="en-US" sz="11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NR FR1- NR FR2 DL active BWP switch of </a:t>
                      </a:r>
                      <a:r>
                        <a:rPr lang="en-US" sz="14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PCell</a:t>
                      </a:r>
                      <a:r>
                        <a:rPr lang="en-US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with non-DRX in SA</a:t>
                      </a:r>
                      <a:endParaRPr lang="en-US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3839206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4670</TotalTime>
  <Words>797</Words>
  <Application>Microsoft Office PowerPoint</Application>
  <PresentationFormat>宽屏</PresentationFormat>
  <Paragraphs>173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3" baseType="lpstr">
      <vt:lpstr>MS PGothic</vt:lpstr>
      <vt:lpstr>新細明體</vt:lpstr>
      <vt:lpstr>宋体</vt:lpstr>
      <vt:lpstr>Arial</vt:lpstr>
      <vt:lpstr>Calibri</vt:lpstr>
      <vt:lpstr>Calibri Light</vt:lpstr>
      <vt:lpstr>Times New Roman</vt:lpstr>
      <vt:lpstr>Office 佈景主題</vt:lpstr>
      <vt:lpstr>WF for BWP test cases</vt:lpstr>
      <vt:lpstr>Background</vt:lpstr>
      <vt:lpstr>Online Agreements</vt:lpstr>
      <vt:lpstr>Way forward</vt:lpstr>
      <vt:lpstr>Way forward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simulation assumptions for NR RLM tests in Rel-15</dc:title>
  <dc:creator>Zhixun Tang</dc:creator>
  <cp:lastModifiedBy>Zhixun Tang-Mediatek</cp:lastModifiedBy>
  <cp:revision>114</cp:revision>
  <dcterms:created xsi:type="dcterms:W3CDTF">2018-08-16T02:44:30Z</dcterms:created>
  <dcterms:modified xsi:type="dcterms:W3CDTF">2018-10-12T00:38:49Z</dcterms:modified>
</cp:coreProperties>
</file>