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6" r:id="rId7"/>
    <p:sldId id="264" r:id="rId8"/>
    <p:sldId id="267" r:id="rId9"/>
    <p:sldId id="262" r:id="rId10"/>
    <p:sldId id="263" r:id="rId11"/>
    <p:sldId id="265"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0" autoAdjust="0"/>
    <p:restoredTop sz="94660"/>
  </p:normalViewPr>
  <p:slideViewPr>
    <p:cSldViewPr snapToGrid="0">
      <p:cViewPr>
        <p:scale>
          <a:sx n="76" d="100"/>
          <a:sy n="76" d="100"/>
        </p:scale>
        <p:origin x="664" y="6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E5E228-CDFE-4313-8C82-062AFE42757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6472281-5B6D-4F1C-8693-EF4D77A832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726E2465-1778-4DEF-832D-1210FA7E5B20}"/>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5" name="フッター プレースホルダー 4">
            <a:extLst>
              <a:ext uri="{FF2B5EF4-FFF2-40B4-BE49-F238E27FC236}">
                <a16:creationId xmlns:a16="http://schemas.microsoft.com/office/drawing/2014/main" id="{62724C81-AE6B-4B22-8E81-5A5A8F9ECB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05B7E31-D27D-4F8A-986E-9B58C7B18A96}"/>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1642061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0D0B98-F00C-47A1-A561-BA46CA19387C}"/>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2B5329A-1674-4754-A641-53A2460E04D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DA3A5BA-0F01-4C51-B0D7-0E5F4341BC76}"/>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5" name="フッター プレースホルダー 4">
            <a:extLst>
              <a:ext uri="{FF2B5EF4-FFF2-40B4-BE49-F238E27FC236}">
                <a16:creationId xmlns:a16="http://schemas.microsoft.com/office/drawing/2014/main" id="{377D0091-B5CC-4983-BE39-E230FA5784C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57FA8E2-F607-478B-B351-6F6111371005}"/>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2996680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9DD16D3D-9234-46E0-93D4-B80A46AE512B}"/>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523100C-6751-4F8C-836F-0445DB984C31}"/>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8EE9871-24D9-43C7-B290-E3F23D4AF73F}"/>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5" name="フッター プレースホルダー 4">
            <a:extLst>
              <a:ext uri="{FF2B5EF4-FFF2-40B4-BE49-F238E27FC236}">
                <a16:creationId xmlns:a16="http://schemas.microsoft.com/office/drawing/2014/main" id="{CAE01802-4CCB-4A2E-9E66-565ECB939F5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E9CEA69-264B-4994-9740-866DB2449C2C}"/>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3078534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A2C47D-46A2-4447-8CED-B18C2E995DB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FD598BB-BFDE-4A54-ABB5-E83F452AEA5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89CA505-0A71-4F8C-8290-9CB61F10B30D}"/>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5" name="フッター プレースホルダー 4">
            <a:extLst>
              <a:ext uri="{FF2B5EF4-FFF2-40B4-BE49-F238E27FC236}">
                <a16:creationId xmlns:a16="http://schemas.microsoft.com/office/drawing/2014/main" id="{5D3EE521-E907-478A-9F39-35FFCEE3819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E13B384-938B-42DC-8A43-7E45CB06DE35}"/>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959233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03E33E-95F8-4E8F-B80D-BC0569E2D26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F039193-989D-4798-95F0-7C427B1CE6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17578215-A981-435C-B363-C9550575E39E}"/>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5" name="フッター プレースホルダー 4">
            <a:extLst>
              <a:ext uri="{FF2B5EF4-FFF2-40B4-BE49-F238E27FC236}">
                <a16:creationId xmlns:a16="http://schemas.microsoft.com/office/drawing/2014/main" id="{8608D3AA-A2B8-408E-A8FB-BD78C90FD4B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A3C0312-92B6-490D-81C6-C992252A4403}"/>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250917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FEE9B5-3A5C-4D0A-BF49-83F8398FF54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E17FAB1-9763-4EA9-9416-279D68C4ED18}"/>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8832AD6-3166-40E5-9C01-032857615E38}"/>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1196955-B066-4E18-88ED-17305D22796B}"/>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6" name="フッター プレースホルダー 5">
            <a:extLst>
              <a:ext uri="{FF2B5EF4-FFF2-40B4-BE49-F238E27FC236}">
                <a16:creationId xmlns:a16="http://schemas.microsoft.com/office/drawing/2014/main" id="{6CDD7466-5B9F-461A-96FF-3B9843C36DB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080FF8D-D446-4625-812A-F0D92E1F10B9}"/>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867215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72162F-6B5A-49D2-8D97-075F867C34F8}"/>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7B9DAFF-B7CD-4755-800A-FBCFFF6418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6517BF3-27FB-45C6-B439-D104FC0A8D6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F2EBBF9-4CFE-4E99-B702-7E1BDA9980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8F24218-7167-411F-A47D-EB44364707D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2CCD45A0-5552-414E-862C-986C6EDFC27D}"/>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8" name="フッター プレースホルダー 7">
            <a:extLst>
              <a:ext uri="{FF2B5EF4-FFF2-40B4-BE49-F238E27FC236}">
                <a16:creationId xmlns:a16="http://schemas.microsoft.com/office/drawing/2014/main" id="{D682A869-FE4E-41CB-BAFD-59802510F75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B2F6A38-5B5B-4B7A-8CB5-29066378CD2D}"/>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3628798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32F6FA-C601-47DB-9B7E-4BE953DA4816}"/>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7106108-C96D-46FB-B2EE-CB52952D1A0A}"/>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4" name="フッター プレースホルダー 3">
            <a:extLst>
              <a:ext uri="{FF2B5EF4-FFF2-40B4-BE49-F238E27FC236}">
                <a16:creationId xmlns:a16="http://schemas.microsoft.com/office/drawing/2014/main" id="{981638A4-4D90-4537-8822-9E8C65D5E904}"/>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5099D63-8F47-41AF-97A7-7BA29944B03C}"/>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85447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C273C863-CA8D-4F1A-AF0F-D6814DF60305}"/>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3" name="フッター プレースホルダー 2">
            <a:extLst>
              <a:ext uri="{FF2B5EF4-FFF2-40B4-BE49-F238E27FC236}">
                <a16:creationId xmlns:a16="http://schemas.microsoft.com/office/drawing/2014/main" id="{9850DE4C-8241-40C5-B0EE-B60E58490F0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D17B0FE-4A3A-4F70-A404-DCE331A4A579}"/>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358603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9B7926C-AF75-44DD-AC35-7A455596AE9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DCC4FC8-0395-495C-91BD-73909CFA17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2E5053B-52AB-426B-B1AD-E65DF42D0D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D281ED4-B65A-4FCD-8112-D644DEAE28DA}"/>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6" name="フッター プレースホルダー 5">
            <a:extLst>
              <a:ext uri="{FF2B5EF4-FFF2-40B4-BE49-F238E27FC236}">
                <a16:creationId xmlns:a16="http://schemas.microsoft.com/office/drawing/2014/main" id="{BEE4D0C2-F154-4DDD-B5DB-F1BC16AF586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5F6B42A-20C2-47BA-9931-A9476009C2FC}"/>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617086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936C76-7751-42B4-89DB-21AFA5806D8F}"/>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298A82F-438B-41CE-AF2C-03D0FBEAF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94FEC61B-5A18-4935-AEF9-E1D0587FC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A2A57AD-F3D8-4FE0-B73D-16F3BE0F7F31}"/>
              </a:ext>
            </a:extLst>
          </p:cNvPr>
          <p:cNvSpPr>
            <a:spLocks noGrp="1"/>
          </p:cNvSpPr>
          <p:nvPr>
            <p:ph type="dt" sz="half" idx="10"/>
          </p:nvPr>
        </p:nvSpPr>
        <p:spPr/>
        <p:txBody>
          <a:bodyPr/>
          <a:lstStyle/>
          <a:p>
            <a:fld id="{A5CD9A05-431B-444A-9D0E-185E7C3AB55A}" type="datetimeFigureOut">
              <a:rPr kumimoji="1" lang="ja-JP" altLang="en-US" smtClean="0"/>
              <a:t>2018/10/11</a:t>
            </a:fld>
            <a:endParaRPr kumimoji="1" lang="ja-JP" altLang="en-US"/>
          </a:p>
        </p:txBody>
      </p:sp>
      <p:sp>
        <p:nvSpPr>
          <p:cNvPr id="6" name="フッター プレースホルダー 5">
            <a:extLst>
              <a:ext uri="{FF2B5EF4-FFF2-40B4-BE49-F238E27FC236}">
                <a16:creationId xmlns:a16="http://schemas.microsoft.com/office/drawing/2014/main" id="{CC0193AF-43F1-43BB-8921-F303A6A493A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1399160-39AB-4D12-BC46-41BAB88C89C3}"/>
              </a:ext>
            </a:extLst>
          </p:cNvPr>
          <p:cNvSpPr>
            <a:spLocks noGrp="1"/>
          </p:cNvSpPr>
          <p:nvPr>
            <p:ph type="sldNum" sz="quarter" idx="12"/>
          </p:nvPr>
        </p:nvSpPr>
        <p:spPr/>
        <p:txBody>
          <a:body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3117463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DC9CD5BA-0AE5-4E44-9854-A92B35CCB5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196E5DD-2A97-4FA0-922F-BEC59398E2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4544B30-6178-47E9-BACA-30DCA159C7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CD9A05-431B-444A-9D0E-185E7C3AB55A}" type="datetimeFigureOut">
              <a:rPr kumimoji="1" lang="ja-JP" altLang="en-US" smtClean="0"/>
              <a:t>2018/10/11</a:t>
            </a:fld>
            <a:endParaRPr kumimoji="1" lang="ja-JP" altLang="en-US"/>
          </a:p>
        </p:txBody>
      </p:sp>
      <p:sp>
        <p:nvSpPr>
          <p:cNvPr id="5" name="フッター プレースホルダー 4">
            <a:extLst>
              <a:ext uri="{FF2B5EF4-FFF2-40B4-BE49-F238E27FC236}">
                <a16:creationId xmlns:a16="http://schemas.microsoft.com/office/drawing/2014/main" id="{EFD16681-0A13-49DC-A75A-4217957BFF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11EC35AE-3B6B-4833-ADCF-AD3BB5EEA9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1F922E-803C-485F-88D5-F057021BDD22}" type="slidenum">
              <a:rPr kumimoji="1" lang="ja-JP" altLang="en-US" smtClean="0"/>
              <a:t>‹#›</a:t>
            </a:fld>
            <a:endParaRPr kumimoji="1" lang="ja-JP" altLang="en-US"/>
          </a:p>
        </p:txBody>
      </p:sp>
    </p:spTree>
    <p:extLst>
      <p:ext uri="{BB962C8B-B14F-4D97-AF65-F5344CB8AC3E}">
        <p14:creationId xmlns:p14="http://schemas.microsoft.com/office/powerpoint/2010/main" val="1739089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6B11D3-1DED-4F87-A8AD-87039E3513C5}"/>
              </a:ext>
            </a:extLst>
          </p:cNvPr>
          <p:cNvSpPr>
            <a:spLocks noGrp="1"/>
          </p:cNvSpPr>
          <p:nvPr>
            <p:ph type="ctrTitle"/>
          </p:nvPr>
        </p:nvSpPr>
        <p:spPr>
          <a:xfrm>
            <a:off x="1524000" y="1799437"/>
            <a:ext cx="9144000" cy="2387600"/>
          </a:xfrm>
        </p:spPr>
        <p:txBody>
          <a:bodyPr/>
          <a:lstStyle/>
          <a:p>
            <a:r>
              <a:rPr kumimoji="1" lang="en-US" altLang="ja-JP" dirty="0"/>
              <a:t>WF on SDR requirement for NR</a:t>
            </a:r>
            <a:endParaRPr kumimoji="1" lang="ja-JP" altLang="en-US" dirty="0"/>
          </a:p>
        </p:txBody>
      </p:sp>
      <p:sp>
        <p:nvSpPr>
          <p:cNvPr id="3" name="字幕 2">
            <a:extLst>
              <a:ext uri="{FF2B5EF4-FFF2-40B4-BE49-F238E27FC236}">
                <a16:creationId xmlns:a16="http://schemas.microsoft.com/office/drawing/2014/main" id="{67A7F0D4-834A-4774-AE03-42F21E4A4E90}"/>
              </a:ext>
            </a:extLst>
          </p:cNvPr>
          <p:cNvSpPr>
            <a:spLocks noGrp="1"/>
          </p:cNvSpPr>
          <p:nvPr>
            <p:ph type="subTitle" idx="1"/>
          </p:nvPr>
        </p:nvSpPr>
        <p:spPr>
          <a:xfrm>
            <a:off x="1524000" y="4279112"/>
            <a:ext cx="9144000" cy="1655762"/>
          </a:xfrm>
        </p:spPr>
        <p:txBody>
          <a:bodyPr/>
          <a:lstStyle/>
          <a:p>
            <a:r>
              <a:rPr kumimoji="1" lang="en-US" altLang="ja-JP" dirty="0"/>
              <a:t>NTT DOCOMO, …</a:t>
            </a:r>
            <a:endParaRPr kumimoji="1" lang="ja-JP" altLang="en-US" dirty="0"/>
          </a:p>
        </p:txBody>
      </p:sp>
      <p:sp>
        <p:nvSpPr>
          <p:cNvPr id="6" name="正方形/長方形 5">
            <a:extLst>
              <a:ext uri="{FF2B5EF4-FFF2-40B4-BE49-F238E27FC236}">
                <a16:creationId xmlns:a16="http://schemas.microsoft.com/office/drawing/2014/main" id="{F2B4A861-9EAB-4ED0-8EE8-8ADDE0FC6C6E}"/>
              </a:ext>
            </a:extLst>
          </p:cNvPr>
          <p:cNvSpPr/>
          <p:nvPr/>
        </p:nvSpPr>
        <p:spPr>
          <a:xfrm>
            <a:off x="262918" y="429994"/>
            <a:ext cx="11715023" cy="646331"/>
          </a:xfrm>
          <a:prstGeom prst="rect">
            <a:avLst/>
          </a:prstGeom>
        </p:spPr>
        <p:txBody>
          <a:bodyPr wrap="square">
            <a:spAutoFit/>
          </a:bodyPr>
          <a:lstStyle/>
          <a:p>
            <a:r>
              <a:rPr lang="en-US" altLang="ja-JP" b="1" dirty="0"/>
              <a:t>3GPP TSG-RAN WG4 Meeting #88bis	                                                       </a:t>
            </a:r>
            <a:r>
              <a:rPr lang="en-US" altLang="ja-JP" b="1" dirty="0">
                <a:solidFill>
                  <a:srgbClr val="FF0000"/>
                </a:solidFill>
              </a:rPr>
              <a:t>	                </a:t>
            </a:r>
            <a:r>
              <a:rPr lang="en-US" altLang="ja-JP" b="1" dirty="0"/>
              <a:t>R4-1813929	</a:t>
            </a:r>
          </a:p>
          <a:p>
            <a:r>
              <a:rPr lang="en-US" altLang="ja-JP" b="1" dirty="0"/>
              <a:t>Chengdu, China, 8 – 12 October 2018</a:t>
            </a:r>
          </a:p>
        </p:txBody>
      </p:sp>
    </p:spTree>
    <p:extLst>
      <p:ext uri="{BB962C8B-B14F-4D97-AF65-F5344CB8AC3E}">
        <p14:creationId xmlns:p14="http://schemas.microsoft.com/office/powerpoint/2010/main" val="521260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B52443-399C-4599-BFB5-643FD3C752B8}"/>
              </a:ext>
            </a:extLst>
          </p:cNvPr>
          <p:cNvSpPr>
            <a:spLocks noGrp="1"/>
          </p:cNvSpPr>
          <p:nvPr>
            <p:ph type="title"/>
          </p:nvPr>
        </p:nvSpPr>
        <p:spPr/>
        <p:txBody>
          <a:bodyPr/>
          <a:lstStyle/>
          <a:p>
            <a:r>
              <a:rPr kumimoji="1" lang="en-US" altLang="ja-JP" dirty="0"/>
              <a:t>Simulation assumption for RAN4 #89  4/5</a:t>
            </a:r>
            <a:endParaRPr kumimoji="1" lang="ja-JP" altLang="en-US" dirty="0"/>
          </a:p>
        </p:txBody>
      </p:sp>
      <p:graphicFrame>
        <p:nvGraphicFramePr>
          <p:cNvPr id="10" name="表 9">
            <a:extLst>
              <a:ext uri="{FF2B5EF4-FFF2-40B4-BE49-F238E27FC236}">
                <a16:creationId xmlns:a16="http://schemas.microsoft.com/office/drawing/2014/main" id="{9295FCF7-A6E6-447B-B755-5D6B18D2C7BE}"/>
              </a:ext>
            </a:extLst>
          </p:cNvPr>
          <p:cNvGraphicFramePr>
            <a:graphicFrameLocks noGrp="1"/>
          </p:cNvGraphicFramePr>
          <p:nvPr>
            <p:extLst>
              <p:ext uri="{D42A27DB-BD31-4B8C-83A1-F6EECF244321}">
                <p14:modId xmlns:p14="http://schemas.microsoft.com/office/powerpoint/2010/main" val="781861372"/>
              </p:ext>
            </p:extLst>
          </p:nvPr>
        </p:nvGraphicFramePr>
        <p:xfrm>
          <a:off x="762015" y="1397522"/>
          <a:ext cx="10900513" cy="5280660"/>
        </p:xfrm>
        <a:graphic>
          <a:graphicData uri="http://schemas.openxmlformats.org/drawingml/2006/table">
            <a:tbl>
              <a:tblPr firstRow="1" firstCol="1" bandRow="1">
                <a:tableStyleId>{5C22544A-7EE6-4342-B048-85BDC9FD1C3A}</a:tableStyleId>
              </a:tblPr>
              <a:tblGrid>
                <a:gridCol w="2670473">
                  <a:extLst>
                    <a:ext uri="{9D8B030D-6E8A-4147-A177-3AD203B41FA5}">
                      <a16:colId xmlns:a16="http://schemas.microsoft.com/office/drawing/2014/main" val="1462393314"/>
                    </a:ext>
                  </a:extLst>
                </a:gridCol>
                <a:gridCol w="3672000">
                  <a:extLst>
                    <a:ext uri="{9D8B030D-6E8A-4147-A177-3AD203B41FA5}">
                      <a16:colId xmlns:a16="http://schemas.microsoft.com/office/drawing/2014/main" val="1296873632"/>
                    </a:ext>
                  </a:extLst>
                </a:gridCol>
                <a:gridCol w="711975">
                  <a:extLst>
                    <a:ext uri="{9D8B030D-6E8A-4147-A177-3AD203B41FA5}">
                      <a16:colId xmlns:a16="http://schemas.microsoft.com/office/drawing/2014/main" val="2556695485"/>
                    </a:ext>
                  </a:extLst>
                </a:gridCol>
                <a:gridCol w="3846065">
                  <a:extLst>
                    <a:ext uri="{9D8B030D-6E8A-4147-A177-3AD203B41FA5}">
                      <a16:colId xmlns:a16="http://schemas.microsoft.com/office/drawing/2014/main" val="422267819"/>
                    </a:ext>
                  </a:extLst>
                </a:gridCol>
              </a:tblGrid>
              <a:tr h="56511">
                <a:tc gridSpan="2">
                  <a:txBody>
                    <a:bodyPr/>
                    <a:lstStyle/>
                    <a:p>
                      <a:pPr algn="ctr" hangingPunct="0">
                        <a:spcAft>
                          <a:spcPts val="0"/>
                        </a:spcAft>
                      </a:pPr>
                      <a:r>
                        <a:rPr lang="en-GB" sz="1050" u="sng" dirty="0">
                          <a:effectLst/>
                        </a:rPr>
                        <a:t>Parameter</a:t>
                      </a:r>
                      <a:endParaRPr lang="ja-JP" sz="1050" b="1"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tc>
                <a:tc hMerge="1">
                  <a:txBody>
                    <a:bodyPr/>
                    <a:lstStyle/>
                    <a:p>
                      <a:endParaRPr kumimoji="1" lang="ja-JP" altLang="en-US"/>
                    </a:p>
                  </a:txBody>
                  <a:tcPr/>
                </a:tc>
                <a:tc>
                  <a:txBody>
                    <a:bodyPr/>
                    <a:lstStyle/>
                    <a:p>
                      <a:pPr algn="ctr" hangingPunct="0">
                        <a:spcAft>
                          <a:spcPts val="0"/>
                        </a:spcAft>
                      </a:pPr>
                      <a:r>
                        <a:rPr lang="en-GB" sz="1050" u="sng" dirty="0">
                          <a:effectLst/>
                        </a:rPr>
                        <a:t>Unit</a:t>
                      </a:r>
                      <a:endParaRPr lang="ja-JP" sz="1050" b="1"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tc>
                <a:tc>
                  <a:txBody>
                    <a:bodyPr/>
                    <a:lstStyle/>
                    <a:p>
                      <a:pPr algn="ctr" hangingPunct="0">
                        <a:spcAft>
                          <a:spcPts val="0"/>
                        </a:spcAft>
                      </a:pPr>
                      <a:r>
                        <a:rPr lang="en-GB" sz="1050" u="sng">
                          <a:effectLst/>
                        </a:rPr>
                        <a:t>Value</a:t>
                      </a:r>
                      <a:endParaRPr lang="ja-JP" sz="1050" b="1">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tc>
                <a:extLst>
                  <a:ext uri="{0D108BD9-81ED-4DB2-BD59-A6C34878D82A}">
                    <a16:rowId xmlns:a16="http://schemas.microsoft.com/office/drawing/2014/main" val="342176051"/>
                  </a:ext>
                </a:extLst>
              </a:tr>
              <a:tr h="56511">
                <a:tc rowSpan="5">
                  <a:txBody>
                    <a:bodyPr/>
                    <a:lstStyle/>
                    <a:p>
                      <a:pPr hangingPunct="0">
                        <a:spcAft>
                          <a:spcPts val="0"/>
                        </a:spcAft>
                      </a:pPr>
                      <a:r>
                        <a:rPr lang="en-GB" sz="1050" u="sng">
                          <a:effectLst/>
                        </a:rPr>
                        <a:t>PDSCH DMRS configuration</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1080770" indent="-900430" hangingPunct="0">
                        <a:spcAft>
                          <a:spcPts val="0"/>
                        </a:spcAft>
                      </a:pPr>
                      <a:r>
                        <a:rPr lang="en-GB" sz="1050" u="sng">
                          <a:effectLst/>
                        </a:rPr>
                        <a:t>DMRS Type</a:t>
                      </a:r>
                      <a:endParaRPr lang="ja-JP" sz="105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effectLst/>
                        </a:rPr>
                        <a:t>Type 1</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959755246"/>
                  </a:ext>
                </a:extLst>
              </a:tr>
              <a:tr h="56511">
                <a:tc vMerge="1">
                  <a:txBody>
                    <a:bodyPr/>
                    <a:lstStyle/>
                    <a:p>
                      <a:endParaRPr kumimoji="1" lang="ja-JP" altLang="en-US"/>
                    </a:p>
                  </a:txBody>
                  <a:tcPr/>
                </a:tc>
                <a:tc>
                  <a:txBody>
                    <a:bodyPr/>
                    <a:lstStyle/>
                    <a:p>
                      <a:pPr marL="1080770" indent="-900430" hangingPunct="0">
                        <a:spcAft>
                          <a:spcPts val="0"/>
                        </a:spcAft>
                      </a:pPr>
                      <a:r>
                        <a:rPr lang="en-GB" sz="1050" u="sng">
                          <a:effectLst/>
                        </a:rPr>
                        <a:t>Number of additional DMRS</a:t>
                      </a:r>
                      <a:endParaRPr lang="ja-JP" sz="105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altLang="ja-JP" sz="1050" u="sng" dirty="0">
                          <a:effectLst/>
                        </a:rPr>
                        <a:t>1</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2915666671"/>
                  </a:ext>
                </a:extLst>
              </a:tr>
              <a:tr h="56511">
                <a:tc vMerge="1">
                  <a:txBody>
                    <a:bodyPr/>
                    <a:lstStyle/>
                    <a:p>
                      <a:endParaRPr kumimoji="1" lang="ja-JP" altLang="en-US"/>
                    </a:p>
                  </a:txBody>
                  <a:tcPr/>
                </a:tc>
                <a:tc>
                  <a:txBody>
                    <a:bodyPr/>
                    <a:lstStyle/>
                    <a:p>
                      <a:pPr marL="1080770" indent="-900430" hangingPunct="0">
                        <a:spcAft>
                          <a:spcPts val="0"/>
                        </a:spcAft>
                      </a:pPr>
                      <a:r>
                        <a:rPr lang="en-GB" sz="1050" u="sng">
                          <a:effectLst/>
                        </a:rPr>
                        <a:t>Length</a:t>
                      </a:r>
                      <a:endParaRPr lang="ja-JP" sz="105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effectLst/>
                        </a:rPr>
                        <a:t>1</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818662767"/>
                  </a:ext>
                </a:extLst>
              </a:tr>
              <a:tr h="169533">
                <a:tc vMerge="1">
                  <a:txBody>
                    <a:bodyPr/>
                    <a:lstStyle/>
                    <a:p>
                      <a:endParaRPr kumimoji="1" lang="ja-JP" altLang="en-US"/>
                    </a:p>
                  </a:txBody>
                  <a:tcPr/>
                </a:tc>
                <a:tc>
                  <a:txBody>
                    <a:bodyPr/>
                    <a:lstStyle/>
                    <a:p>
                      <a:pPr marL="1080770" indent="-900430" hangingPunct="0">
                        <a:spcAft>
                          <a:spcPts val="0"/>
                        </a:spcAft>
                      </a:pPr>
                      <a:r>
                        <a:rPr lang="en-GB" sz="1050" u="sng" dirty="0">
                          <a:effectLst/>
                        </a:rPr>
                        <a:t>Antenna ports indexes</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effectLst/>
                        </a:rPr>
                        <a:t>{1000} for 1 Layer CCs</a:t>
                      </a:r>
                      <a:br>
                        <a:rPr lang="en-GB" sz="1050" u="sng" dirty="0">
                          <a:effectLst/>
                        </a:rPr>
                      </a:br>
                      <a:r>
                        <a:rPr lang="en-GB" sz="1050" u="sng" dirty="0">
                          <a:effectLst/>
                        </a:rPr>
                        <a:t>{1000, 1001} for 2 Layers CCs</a:t>
                      </a:r>
                      <a:endParaRPr lang="ja-JP" sz="1050" dirty="0">
                        <a:effectLst/>
                      </a:endParaRPr>
                    </a:p>
                    <a:p>
                      <a:pPr algn="ctr" hangingPunct="0">
                        <a:spcAft>
                          <a:spcPts val="0"/>
                        </a:spcAft>
                      </a:pPr>
                      <a:r>
                        <a:rPr lang="en-GB" sz="1050" u="sng" dirty="0">
                          <a:effectLst/>
                        </a:rPr>
                        <a:t>{1000 - 1003} for 4 Layers CCs</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590815253"/>
                  </a:ext>
                </a:extLst>
              </a:tr>
              <a:tr h="113022">
                <a:tc vMerge="1">
                  <a:txBody>
                    <a:bodyPr/>
                    <a:lstStyle/>
                    <a:p>
                      <a:endParaRPr kumimoji="1" lang="ja-JP" altLang="en-US"/>
                    </a:p>
                  </a:txBody>
                  <a:tcPr/>
                </a:tc>
                <a:tc>
                  <a:txBody>
                    <a:bodyPr/>
                    <a:lstStyle/>
                    <a:p>
                      <a:pPr marL="1080770" indent="-900430" hangingPunct="0">
                        <a:spcAft>
                          <a:spcPts val="0"/>
                        </a:spcAft>
                      </a:pPr>
                      <a:r>
                        <a:rPr lang="en-GB" sz="1050" u="sng">
                          <a:effectLst/>
                        </a:rPr>
                        <a:t>Number of PDSCH DMRS CDM group(s) without data</a:t>
                      </a:r>
                      <a:endParaRPr lang="ja-JP" sz="105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effectLst/>
                        </a:rPr>
                        <a:t>1 for 1 layer and 2 layers CCs</a:t>
                      </a:r>
                      <a:endParaRPr lang="ja-JP" sz="1050" dirty="0">
                        <a:effectLst/>
                      </a:endParaRPr>
                    </a:p>
                    <a:p>
                      <a:pPr algn="ctr" hangingPunct="0">
                        <a:spcAft>
                          <a:spcPts val="0"/>
                        </a:spcAft>
                      </a:pPr>
                      <a:r>
                        <a:rPr lang="en-GB" sz="1050" u="sng" dirty="0">
                          <a:effectLst/>
                        </a:rPr>
                        <a:t>2 for 4 Layers CCs</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10902873"/>
                  </a:ext>
                </a:extLst>
              </a:tr>
              <a:tr h="56511">
                <a:tc gridSpan="2">
                  <a:txBody>
                    <a:bodyPr/>
                    <a:lstStyle/>
                    <a:p>
                      <a:pPr hangingPunct="0">
                        <a:spcAft>
                          <a:spcPts val="0"/>
                        </a:spcAft>
                      </a:pPr>
                      <a:r>
                        <a:rPr lang="en-GB" sz="1050" u="sng" dirty="0">
                          <a:effectLst/>
                        </a:rPr>
                        <a:t>PTRS </a:t>
                      </a:r>
                      <a:r>
                        <a:rPr lang="en-GB" sz="1050" u="sng" dirty="0" err="1">
                          <a:effectLst/>
                        </a:rPr>
                        <a:t>configuratioaan</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effectLst/>
                        </a:rPr>
                        <a:t>For FR1: PTRS is not configured</a:t>
                      </a:r>
                    </a:p>
                    <a:p>
                      <a:pPr marL="0" algn="ctr" defTabSz="914400" rtl="0" eaLnBrk="1" latinLnBrk="0" hangingPunct="0">
                        <a:spcAft>
                          <a:spcPts val="0"/>
                        </a:spcAft>
                      </a:pPr>
                      <a:r>
                        <a:rPr kumimoji="1" lang="en-US" altLang="ja-JP" sz="1050" u="sng" kern="1200" dirty="0">
                          <a:solidFill>
                            <a:schemeClr val="dk1"/>
                          </a:solidFill>
                          <a:effectLst/>
                          <a:latin typeface="+mn-lt"/>
                          <a:ea typeface="+mn-ea"/>
                          <a:cs typeface="+mn-cs"/>
                        </a:rPr>
                        <a:t>For FR2: 1 port, per 2PRB in frequency domain, per symbol in time domain</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1467517381"/>
                  </a:ext>
                </a:extLst>
              </a:tr>
              <a:tr h="113022">
                <a:tc rowSpan="7">
                  <a:txBody>
                    <a:bodyPr/>
                    <a:lstStyle/>
                    <a:p>
                      <a:pPr hangingPunct="0">
                        <a:spcAft>
                          <a:spcPts val="0"/>
                        </a:spcAft>
                      </a:pPr>
                      <a:r>
                        <a:rPr lang="en-GB" sz="1050" u="sng" dirty="0">
                          <a:effectLst/>
                        </a:rPr>
                        <a:t>CSI-RS for tracking</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1079500" indent="-1079500" hangingPunct="0">
                        <a:spcAft>
                          <a:spcPts val="0"/>
                        </a:spcAft>
                      </a:pPr>
                      <a:r>
                        <a:rPr lang="en-GB" sz="1050" u="sng" dirty="0">
                          <a:effectLst/>
                        </a:rPr>
                        <a:t>First subcarrier index in the PRB used for CSI-RS (k</a:t>
                      </a:r>
                      <a:r>
                        <a:rPr lang="en-GB" sz="1050" u="sng" baseline="-25000" dirty="0">
                          <a:effectLst/>
                        </a:rPr>
                        <a:t>0</a:t>
                      </a:r>
                      <a:r>
                        <a:rPr lang="en-GB" sz="1050" u="sng" dirty="0">
                          <a:effectLst/>
                        </a:rPr>
                        <a:t>)</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rgbClr val="FF0000"/>
                          </a:solidFill>
                          <a:effectLst/>
                          <a:latin typeface="+mn-lt"/>
                          <a:ea typeface="+mn-ea"/>
                          <a:cs typeface="+mn-cs"/>
                        </a:rPr>
                        <a:t>3</a:t>
                      </a:r>
                      <a:endParaRPr kumimoji="1" lang="ja-JP" altLang="en-US" sz="1050" u="sng" kern="1200" dirty="0">
                        <a:solidFill>
                          <a:srgbClr val="FF0000"/>
                        </a:solidFill>
                        <a:effectLst/>
                        <a:latin typeface="+mn-lt"/>
                        <a:ea typeface="+mn-ea"/>
                        <a:cs typeface="+mn-cs"/>
                      </a:endParaRPr>
                    </a:p>
                  </a:txBody>
                  <a:tcPr marL="28255" marR="28255" marT="0" marB="0" anchor="ctr"/>
                </a:tc>
                <a:extLst>
                  <a:ext uri="{0D108BD9-81ED-4DB2-BD59-A6C34878D82A}">
                    <a16:rowId xmlns:a16="http://schemas.microsoft.com/office/drawing/2014/main" val="3747506171"/>
                  </a:ext>
                </a:extLst>
              </a:tr>
              <a:tr h="113022">
                <a:tc vMerge="1">
                  <a:txBody>
                    <a:bodyPr/>
                    <a:lstStyle/>
                    <a:p>
                      <a:endParaRPr kumimoji="1" lang="ja-JP" altLang="en-US"/>
                    </a:p>
                  </a:txBody>
                  <a:tcPr/>
                </a:tc>
                <a:tc>
                  <a:txBody>
                    <a:bodyPr/>
                    <a:lstStyle/>
                    <a:p>
                      <a:pPr marL="1079500" indent="-1079500" hangingPunct="0">
                        <a:spcAft>
                          <a:spcPts val="0"/>
                        </a:spcAft>
                      </a:pPr>
                      <a:r>
                        <a:rPr lang="en-GB" sz="1050" u="sng" dirty="0">
                          <a:effectLst/>
                        </a:rPr>
                        <a:t>First OFDM symbol in the PRB used for CSI-RS (l</a:t>
                      </a:r>
                      <a:r>
                        <a:rPr lang="en-GB" sz="1050" u="sng" baseline="-25000" dirty="0">
                          <a:effectLst/>
                        </a:rPr>
                        <a:t>0</a:t>
                      </a:r>
                      <a:r>
                        <a:rPr lang="en-GB" sz="1050" u="sng" dirty="0">
                          <a:effectLst/>
                        </a:rPr>
                        <a:t>)</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6</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2288993997"/>
                  </a:ext>
                </a:extLst>
              </a:tr>
              <a:tr h="56511">
                <a:tc vMerge="1">
                  <a:txBody>
                    <a:bodyPr/>
                    <a:lstStyle/>
                    <a:p>
                      <a:endParaRPr kumimoji="1" lang="ja-JP" altLang="en-US"/>
                    </a:p>
                  </a:txBody>
                  <a:tcPr/>
                </a:tc>
                <a:tc>
                  <a:txBody>
                    <a:bodyPr/>
                    <a:lstStyle/>
                    <a:p>
                      <a:pPr marL="1079500" indent="-1079500" hangingPunct="0">
                        <a:spcAft>
                          <a:spcPts val="0"/>
                        </a:spcAft>
                      </a:pPr>
                      <a:r>
                        <a:rPr lang="en-GB" sz="1050" u="sng" dirty="0">
                          <a:effectLst/>
                        </a:rPr>
                        <a:t>Number of CSI-RS ports (X)</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1</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2456467659"/>
                  </a:ext>
                </a:extLst>
              </a:tr>
              <a:tr h="56511">
                <a:tc vMerge="1">
                  <a:txBody>
                    <a:bodyPr/>
                    <a:lstStyle/>
                    <a:p>
                      <a:endParaRPr kumimoji="1" lang="ja-JP" altLang="en-US"/>
                    </a:p>
                  </a:txBody>
                  <a:tcPr/>
                </a:tc>
                <a:tc>
                  <a:txBody>
                    <a:bodyPr/>
                    <a:lstStyle/>
                    <a:p>
                      <a:pPr marL="1079500" indent="-1079500" hangingPunct="0">
                        <a:spcAft>
                          <a:spcPts val="0"/>
                        </a:spcAft>
                      </a:pPr>
                      <a:r>
                        <a:rPr lang="en-GB" sz="1050" u="sng" dirty="0">
                          <a:effectLst/>
                        </a:rPr>
                        <a:t>CDM Type</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No</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3596455036"/>
                  </a:ext>
                </a:extLst>
              </a:tr>
              <a:tr h="56511">
                <a:tc vMerge="1">
                  <a:txBody>
                    <a:bodyPr/>
                    <a:lstStyle/>
                    <a:p>
                      <a:endParaRPr kumimoji="1" lang="ja-JP" altLang="en-US"/>
                    </a:p>
                  </a:txBody>
                  <a:tcPr/>
                </a:tc>
                <a:tc>
                  <a:txBody>
                    <a:bodyPr/>
                    <a:lstStyle/>
                    <a:p>
                      <a:pPr marL="1079500" indent="-1079500" hangingPunct="0">
                        <a:spcAft>
                          <a:spcPts val="0"/>
                        </a:spcAft>
                      </a:pPr>
                      <a:r>
                        <a:rPr lang="en-GB" sz="1050" u="sng" dirty="0">
                          <a:effectLst/>
                        </a:rPr>
                        <a:t>Density (ρ)</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dirty="0">
                          <a:effectLst/>
                        </a:rPr>
                        <a:t> </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3</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2461360447"/>
                  </a:ext>
                </a:extLst>
              </a:tr>
              <a:tr h="56511">
                <a:tc vMerge="1">
                  <a:txBody>
                    <a:bodyPr/>
                    <a:lstStyle/>
                    <a:p>
                      <a:endParaRPr kumimoji="1" lang="ja-JP" altLang="en-US"/>
                    </a:p>
                  </a:txBody>
                  <a:tcPr/>
                </a:tc>
                <a:tc>
                  <a:txBody>
                    <a:bodyPr/>
                    <a:lstStyle/>
                    <a:p>
                      <a:pPr marL="1079500" indent="-1079500" hangingPunct="0">
                        <a:spcAft>
                          <a:spcPts val="0"/>
                        </a:spcAft>
                      </a:pPr>
                      <a:r>
                        <a:rPr lang="en-GB" sz="1050" u="sng" dirty="0">
                          <a:effectLst/>
                        </a:rPr>
                        <a:t>CSI-RS periodicity</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dirty="0">
                          <a:effectLst/>
                        </a:rPr>
                        <a:t> </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US" altLang="ja-JP" sz="1050" u="sng" kern="1200" dirty="0">
                          <a:solidFill>
                            <a:schemeClr val="dk1"/>
                          </a:solidFill>
                          <a:effectLst/>
                          <a:latin typeface="+mn-lt"/>
                          <a:ea typeface="+mn-ea"/>
                          <a:cs typeface="+mn-cs"/>
                        </a:rPr>
                        <a:t>20ms</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1763156093"/>
                  </a:ext>
                </a:extLst>
              </a:tr>
              <a:tr h="0">
                <a:tc vMerge="1">
                  <a:txBody>
                    <a:bodyPr/>
                    <a:lstStyle/>
                    <a:p>
                      <a:endParaRPr kumimoji="1" lang="ja-JP" altLang="en-US"/>
                    </a:p>
                  </a:txBody>
                  <a:tcPr/>
                </a:tc>
                <a:tc>
                  <a:txBody>
                    <a:bodyPr/>
                    <a:lstStyle/>
                    <a:p>
                      <a:pPr marL="1079500" indent="-1079500" hangingPunct="0">
                        <a:spcAft>
                          <a:spcPts val="0"/>
                        </a:spcAft>
                      </a:pPr>
                      <a:r>
                        <a:rPr lang="en-GB" sz="1050" u="sng" dirty="0">
                          <a:effectLst/>
                        </a:rPr>
                        <a:t>CSI-RS offset</a:t>
                      </a:r>
                      <a:endParaRPr lang="ja-JP" sz="105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050" u="sng" dirty="0">
                          <a:effectLst/>
                        </a:rPr>
                        <a:t> </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US" altLang="ja-JP" sz="1050" u="sng" kern="1200" dirty="0">
                          <a:solidFill>
                            <a:schemeClr val="dk1"/>
                          </a:solidFill>
                          <a:effectLst/>
                          <a:latin typeface="+mn-lt"/>
                          <a:ea typeface="+mn-ea"/>
                          <a:cs typeface="+mn-cs"/>
                        </a:rPr>
                        <a:t>10ms from SSB</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3497858506"/>
                  </a:ext>
                </a:extLst>
              </a:tr>
              <a:tr h="113022">
                <a:tc rowSpan="7">
                  <a:txBody>
                    <a:bodyPr/>
                    <a:lstStyle/>
                    <a:p>
                      <a:pPr hangingPunct="0">
                        <a:spcAft>
                          <a:spcPts val="0"/>
                        </a:spcAft>
                      </a:pPr>
                      <a:r>
                        <a:rPr lang="en-GB" sz="1050" u="sng" dirty="0">
                          <a:effectLst/>
                        </a:rPr>
                        <a:t>NZP CSI-RS for CSI acquisition</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hangingPunct="0">
                        <a:spcAft>
                          <a:spcPts val="0"/>
                        </a:spcAft>
                      </a:pPr>
                      <a:r>
                        <a:rPr lang="en-GB" sz="1050" u="sng">
                          <a:effectLst/>
                        </a:rPr>
                        <a:t>First subcarrier index in the PRB used for CSI-RS (k</a:t>
                      </a:r>
                      <a:r>
                        <a:rPr lang="en-GB" sz="1050" u="sng" baseline="-25000">
                          <a:effectLst/>
                        </a:rPr>
                        <a:t>0</a:t>
                      </a:r>
                      <a:r>
                        <a:rPr lang="en-GB" sz="1050" u="sng">
                          <a:effectLst/>
                        </a:rPr>
                        <a:t>)</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US" altLang="ja-JP" sz="1050" u="sng" kern="1200" dirty="0">
                          <a:solidFill>
                            <a:schemeClr val="dk1"/>
                          </a:solidFill>
                          <a:effectLst/>
                          <a:latin typeface="+mn-lt"/>
                          <a:ea typeface="+mn-ea"/>
                          <a:cs typeface="+mn-cs"/>
                        </a:rPr>
                        <a:t>4</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3004534713"/>
                  </a:ext>
                </a:extLst>
              </a:tr>
              <a:tr h="113022">
                <a:tc vMerge="1">
                  <a:txBody>
                    <a:bodyPr/>
                    <a:lstStyle/>
                    <a:p>
                      <a:endParaRPr kumimoji="1" lang="ja-JP" altLang="en-US"/>
                    </a:p>
                  </a:txBody>
                  <a:tcPr/>
                </a:tc>
                <a:tc>
                  <a:txBody>
                    <a:bodyPr/>
                    <a:lstStyle/>
                    <a:p>
                      <a:pPr hangingPunct="0">
                        <a:spcAft>
                          <a:spcPts val="0"/>
                        </a:spcAft>
                      </a:pPr>
                      <a:r>
                        <a:rPr lang="en-GB" sz="1050" u="sng">
                          <a:effectLst/>
                        </a:rPr>
                        <a:t>First OFDM symbol in the PRB used for CSI-RS (l</a:t>
                      </a:r>
                      <a:r>
                        <a:rPr lang="en-GB" sz="1050" u="sng" baseline="-25000">
                          <a:effectLst/>
                        </a:rPr>
                        <a:t>0</a:t>
                      </a:r>
                      <a:r>
                        <a:rPr lang="en-GB" sz="1050" u="sng">
                          <a:effectLst/>
                        </a:rPr>
                        <a:t>)</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13</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1736434658"/>
                  </a:ext>
                </a:extLst>
              </a:tr>
              <a:tr h="56511">
                <a:tc vMerge="1">
                  <a:txBody>
                    <a:bodyPr/>
                    <a:lstStyle/>
                    <a:p>
                      <a:endParaRPr kumimoji="1" lang="ja-JP" altLang="en-US"/>
                    </a:p>
                  </a:txBody>
                  <a:tcPr/>
                </a:tc>
                <a:tc>
                  <a:txBody>
                    <a:bodyPr/>
                    <a:lstStyle/>
                    <a:p>
                      <a:pPr hangingPunct="0">
                        <a:spcAft>
                          <a:spcPts val="0"/>
                        </a:spcAft>
                      </a:pPr>
                      <a:r>
                        <a:rPr lang="en-GB" sz="1050" u="sng">
                          <a:effectLst/>
                        </a:rPr>
                        <a:t>Number of CSI-RS ports (X)</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Same as Tx ports</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3072773485"/>
                  </a:ext>
                </a:extLst>
              </a:tr>
              <a:tr h="56511">
                <a:tc vMerge="1">
                  <a:txBody>
                    <a:bodyPr/>
                    <a:lstStyle/>
                    <a:p>
                      <a:endParaRPr kumimoji="1" lang="ja-JP" altLang="en-US"/>
                    </a:p>
                  </a:txBody>
                  <a:tcPr/>
                </a:tc>
                <a:tc>
                  <a:txBody>
                    <a:bodyPr/>
                    <a:lstStyle/>
                    <a:p>
                      <a:pPr hangingPunct="0">
                        <a:spcAft>
                          <a:spcPts val="0"/>
                        </a:spcAft>
                      </a:pPr>
                      <a:r>
                        <a:rPr lang="en-GB" sz="1050" u="sng">
                          <a:effectLst/>
                        </a:rPr>
                        <a:t>CDM Type</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effectLst/>
                        </a:rPr>
                        <a:t> </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FD-CDM2</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3781429674"/>
                  </a:ext>
                </a:extLst>
              </a:tr>
              <a:tr h="56511">
                <a:tc vMerge="1">
                  <a:txBody>
                    <a:bodyPr/>
                    <a:lstStyle/>
                    <a:p>
                      <a:endParaRPr kumimoji="1" lang="ja-JP" altLang="en-US"/>
                    </a:p>
                  </a:txBody>
                  <a:tcPr/>
                </a:tc>
                <a:tc>
                  <a:txBody>
                    <a:bodyPr/>
                    <a:lstStyle/>
                    <a:p>
                      <a:pPr hangingPunct="0">
                        <a:spcAft>
                          <a:spcPts val="0"/>
                        </a:spcAft>
                      </a:pPr>
                      <a:r>
                        <a:rPr lang="en-GB" sz="1050" u="sng">
                          <a:effectLst/>
                        </a:rPr>
                        <a:t>Density (ρ)</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dk1"/>
                          </a:solidFill>
                          <a:effectLst/>
                          <a:latin typeface="+mn-lt"/>
                          <a:ea typeface="+mn-ea"/>
                          <a:cs typeface="+mn-cs"/>
                        </a:rPr>
                        <a:t>1</a:t>
                      </a:r>
                      <a:endParaRPr kumimoji="1" lang="ja-JP" altLang="en-US" sz="105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1236041655"/>
                  </a:ext>
                </a:extLst>
              </a:tr>
              <a:tr h="56511">
                <a:tc vMerge="1">
                  <a:txBody>
                    <a:bodyPr/>
                    <a:lstStyle/>
                    <a:p>
                      <a:endParaRPr kumimoji="1" lang="ja-JP" altLang="en-US"/>
                    </a:p>
                  </a:txBody>
                  <a:tcPr/>
                </a:tc>
                <a:tc>
                  <a:txBody>
                    <a:bodyPr/>
                    <a:lstStyle/>
                    <a:p>
                      <a:pPr hangingPunct="0">
                        <a:spcAft>
                          <a:spcPts val="0"/>
                        </a:spcAft>
                      </a:pPr>
                      <a:r>
                        <a:rPr lang="en-GB" sz="1050" u="sng">
                          <a:effectLst/>
                        </a:rPr>
                        <a:t>CSI-RS periodicity</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US" altLang="ja-JP" sz="1050" u="sng" kern="1200" dirty="0">
                          <a:solidFill>
                            <a:schemeClr val="tx1"/>
                          </a:solidFill>
                          <a:effectLst/>
                          <a:latin typeface="+mn-lt"/>
                          <a:ea typeface="+mn-ea"/>
                          <a:cs typeface="+mn-cs"/>
                        </a:rPr>
                        <a:t>20ms</a:t>
                      </a:r>
                      <a:endParaRPr kumimoji="1" lang="ja-JP" altLang="en-US" sz="1050" u="sng" kern="1200" dirty="0">
                        <a:solidFill>
                          <a:schemeClr val="tx1"/>
                        </a:solidFill>
                        <a:effectLst/>
                        <a:latin typeface="+mn-lt"/>
                        <a:ea typeface="+mn-ea"/>
                        <a:cs typeface="+mn-cs"/>
                      </a:endParaRPr>
                    </a:p>
                  </a:txBody>
                  <a:tcPr marL="28255" marR="28255" marT="0" marB="0" anchor="ctr"/>
                </a:tc>
                <a:extLst>
                  <a:ext uri="{0D108BD9-81ED-4DB2-BD59-A6C34878D82A}">
                    <a16:rowId xmlns:a16="http://schemas.microsoft.com/office/drawing/2014/main" val="1896092246"/>
                  </a:ext>
                </a:extLst>
              </a:tr>
              <a:tr h="56511">
                <a:tc vMerge="1">
                  <a:txBody>
                    <a:bodyPr/>
                    <a:lstStyle/>
                    <a:p>
                      <a:endParaRPr kumimoji="1" lang="ja-JP" altLang="en-US"/>
                    </a:p>
                  </a:txBody>
                  <a:tcPr/>
                </a:tc>
                <a:tc>
                  <a:txBody>
                    <a:bodyPr/>
                    <a:lstStyle/>
                    <a:p>
                      <a:pPr hangingPunct="0">
                        <a:spcAft>
                          <a:spcPts val="0"/>
                        </a:spcAft>
                      </a:pPr>
                      <a:r>
                        <a:rPr lang="en-GB" sz="1050" u="sng" dirty="0">
                          <a:effectLst/>
                        </a:rPr>
                        <a:t>CSI-RS offset</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algn="ctr" defTabSz="914400" rtl="0" eaLnBrk="1" latinLnBrk="0" hangingPunct="0">
                        <a:spcAft>
                          <a:spcPts val="0"/>
                        </a:spcAft>
                      </a:pPr>
                      <a:r>
                        <a:rPr kumimoji="1" lang="en-GB" altLang="ja-JP" sz="1050" u="sng" kern="1200" dirty="0">
                          <a:solidFill>
                            <a:schemeClr val="tx1"/>
                          </a:solidFill>
                          <a:effectLst/>
                          <a:latin typeface="+mn-lt"/>
                          <a:ea typeface="+mn-ea"/>
                          <a:cs typeface="+mn-cs"/>
                        </a:rPr>
                        <a:t>0ms from SSB</a:t>
                      </a:r>
                      <a:endParaRPr kumimoji="1" lang="ja-JP" altLang="en-US" sz="1050" u="sng" kern="1200" dirty="0">
                        <a:solidFill>
                          <a:schemeClr val="tx1"/>
                        </a:solidFill>
                        <a:effectLst/>
                        <a:latin typeface="+mn-lt"/>
                        <a:ea typeface="+mn-ea"/>
                        <a:cs typeface="+mn-cs"/>
                      </a:endParaRPr>
                    </a:p>
                  </a:txBody>
                  <a:tcPr marL="28255" marR="28255" marT="0" marB="0" anchor="ctr"/>
                </a:tc>
                <a:extLst>
                  <a:ext uri="{0D108BD9-81ED-4DB2-BD59-A6C34878D82A}">
                    <a16:rowId xmlns:a16="http://schemas.microsoft.com/office/drawing/2014/main" val="2912570010"/>
                  </a:ext>
                </a:extLst>
              </a:tr>
              <a:tr h="56511">
                <a:tc gridSpan="2">
                  <a:txBody>
                    <a:bodyPr/>
                    <a:lstStyle/>
                    <a:p>
                      <a:pPr hangingPunct="0">
                        <a:spcAft>
                          <a:spcPts val="0"/>
                        </a:spcAft>
                      </a:pPr>
                      <a:r>
                        <a:rPr lang="en-GB" sz="1050" u="sng">
                          <a:effectLst/>
                        </a:rPr>
                        <a:t>Maximum number of code block groups for ACK/NACK feedback</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solidFill>
                            <a:schemeClr val="tx1"/>
                          </a:solidFill>
                          <a:effectLst/>
                        </a:rPr>
                        <a:t>1</a:t>
                      </a:r>
                      <a:endParaRPr lang="ja-JP" sz="105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779372873"/>
                  </a:ext>
                </a:extLst>
              </a:tr>
              <a:tr h="56511">
                <a:tc gridSpan="2">
                  <a:txBody>
                    <a:bodyPr/>
                    <a:lstStyle/>
                    <a:p>
                      <a:pPr hangingPunct="0">
                        <a:spcAft>
                          <a:spcPts val="0"/>
                        </a:spcAft>
                      </a:pPr>
                      <a:r>
                        <a:rPr lang="en-GB" sz="1050" u="sng">
                          <a:effectLst/>
                        </a:rPr>
                        <a:t>Maximum number of HARQ transmission</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solidFill>
                            <a:schemeClr val="tx1"/>
                          </a:solidFill>
                          <a:effectLst/>
                        </a:rPr>
                        <a:t>4</a:t>
                      </a:r>
                      <a:endParaRPr lang="ja-JP" sz="105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796222394"/>
                  </a:ext>
                </a:extLst>
              </a:tr>
              <a:tr h="56511">
                <a:tc gridSpan="2">
                  <a:txBody>
                    <a:bodyPr/>
                    <a:lstStyle/>
                    <a:p>
                      <a:pPr hangingPunct="0">
                        <a:spcAft>
                          <a:spcPts val="0"/>
                        </a:spcAft>
                      </a:pPr>
                      <a:r>
                        <a:rPr lang="en-GB" sz="1050" u="sng" dirty="0">
                          <a:effectLst/>
                        </a:rPr>
                        <a:t>Redundancy version coding sequence</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a:solidFill>
                            <a:schemeClr val="tx1"/>
                          </a:solidFill>
                          <a:effectLst/>
                        </a:rPr>
                        <a:t>{0,2,3,1}</a:t>
                      </a:r>
                      <a:endParaRPr lang="ja-JP" sz="105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908520118"/>
                  </a:ext>
                </a:extLst>
              </a:tr>
              <a:tr h="113022">
                <a:tc gridSpan="2">
                  <a:txBody>
                    <a:bodyPr/>
                    <a:lstStyle/>
                    <a:p>
                      <a:pPr hangingPunct="0">
                        <a:spcAft>
                          <a:spcPts val="0"/>
                        </a:spcAft>
                      </a:pPr>
                      <a:r>
                        <a:rPr lang="en-GB" sz="1050" u="sng" dirty="0">
                          <a:effectLst/>
                        </a:rPr>
                        <a:t>Precoding configuration</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solidFill>
                            <a:schemeClr val="tx1"/>
                          </a:solidFill>
                          <a:effectLst/>
                        </a:rPr>
                        <a:t>SP Type I, Random per slot with PRB bundling granularity</a:t>
                      </a:r>
                      <a:endParaRPr lang="ja-JP" sz="105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2419911523"/>
                  </a:ext>
                </a:extLst>
              </a:tr>
              <a:tr h="56511">
                <a:tc gridSpan="2">
                  <a:txBody>
                    <a:bodyPr/>
                    <a:lstStyle/>
                    <a:p>
                      <a:pPr hangingPunct="0">
                        <a:spcAft>
                          <a:spcPts val="0"/>
                        </a:spcAft>
                      </a:pPr>
                      <a:r>
                        <a:rPr lang="en-GB" sz="1050" u="sng">
                          <a:effectLst/>
                        </a:rPr>
                        <a:t>Symbols for all unused REs</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050" u="sng" dirty="0">
                          <a:solidFill>
                            <a:schemeClr val="tx1"/>
                          </a:solidFill>
                          <a:effectLst/>
                        </a:rPr>
                        <a:t>OCNG Annex A.5</a:t>
                      </a:r>
                      <a:endParaRPr lang="ja-JP" sz="105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046165889"/>
                  </a:ext>
                </a:extLst>
              </a:tr>
              <a:tr h="62877">
                <a:tc gridSpan="2">
                  <a:txBody>
                    <a:bodyPr/>
                    <a:lstStyle/>
                    <a:p>
                      <a:pPr hangingPunct="0">
                        <a:spcAft>
                          <a:spcPts val="0"/>
                        </a:spcAft>
                      </a:pPr>
                      <a:r>
                        <a:rPr lang="en-GB" sz="1050" u="sng">
                          <a:effectLst/>
                        </a:rPr>
                        <a:t>Propagation condition</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kumimoji="1" lang="en-GB" sz="1050" u="sng" kern="1200" dirty="0">
                          <a:solidFill>
                            <a:schemeClr val="tx1"/>
                          </a:solidFill>
                          <a:effectLst/>
                          <a:latin typeface="+mn-lt"/>
                          <a:ea typeface="+mn-ea"/>
                          <a:cs typeface="+mn-cs"/>
                        </a:rPr>
                        <a:t>Static propagation </a:t>
                      </a:r>
                      <a:r>
                        <a:rPr lang="en-GB" sz="1050" u="sng" dirty="0">
                          <a:solidFill>
                            <a:schemeClr val="tx1"/>
                          </a:solidFill>
                          <a:effectLst/>
                        </a:rPr>
                        <a:t>condition for FR1</a:t>
                      </a:r>
                    </a:p>
                    <a:p>
                      <a:pPr algn="ctr" hangingPunct="0">
                        <a:spcAft>
                          <a:spcPts val="0"/>
                        </a:spcAft>
                      </a:pPr>
                      <a:r>
                        <a:rPr lang="en-GB" altLang="ja-JP" sz="1050" u="sng" dirty="0">
                          <a:solidFill>
                            <a:schemeClr val="tx1"/>
                          </a:solidFill>
                          <a:effectLst/>
                        </a:rPr>
                        <a:t>[TBD] for FR2</a:t>
                      </a:r>
                      <a:endParaRPr lang="ja-JP" sz="1050" dirty="0">
                        <a:solidFill>
                          <a:schemeClr val="tx1"/>
                        </a:solidFill>
                        <a:effectLst/>
                      </a:endParaRPr>
                    </a:p>
                  </a:txBody>
                  <a:tcPr marL="28255" marR="28255" marT="0" marB="0" anchor="ctr"/>
                </a:tc>
                <a:extLst>
                  <a:ext uri="{0D108BD9-81ED-4DB2-BD59-A6C34878D82A}">
                    <a16:rowId xmlns:a16="http://schemas.microsoft.com/office/drawing/2014/main" val="862858508"/>
                  </a:ext>
                </a:extLst>
              </a:tr>
            </a:tbl>
          </a:graphicData>
        </a:graphic>
      </p:graphicFrame>
    </p:spTree>
    <p:extLst>
      <p:ext uri="{BB962C8B-B14F-4D97-AF65-F5344CB8AC3E}">
        <p14:creationId xmlns:p14="http://schemas.microsoft.com/office/powerpoint/2010/main" val="1455083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25BFD4-5018-49FA-863D-812012B8D788}"/>
              </a:ext>
            </a:extLst>
          </p:cNvPr>
          <p:cNvSpPr>
            <a:spLocks noGrp="1"/>
          </p:cNvSpPr>
          <p:nvPr>
            <p:ph type="title"/>
          </p:nvPr>
        </p:nvSpPr>
        <p:spPr/>
        <p:txBody>
          <a:bodyPr/>
          <a:lstStyle/>
          <a:p>
            <a:r>
              <a:rPr lang="en-US" altLang="ja-JP" dirty="0"/>
              <a:t>Simulation assumption for RAN4 #89  5/5</a:t>
            </a:r>
            <a:endParaRPr kumimoji="1" lang="ja-JP" altLang="en-US" dirty="0"/>
          </a:p>
        </p:txBody>
      </p:sp>
      <p:sp>
        <p:nvSpPr>
          <p:cNvPr id="3" name="コンテンツ プレースホルダー 2">
            <a:extLst>
              <a:ext uri="{FF2B5EF4-FFF2-40B4-BE49-F238E27FC236}">
                <a16:creationId xmlns:a16="http://schemas.microsoft.com/office/drawing/2014/main" id="{78B06386-B503-4BA5-A6B4-CEB82413EF23}"/>
              </a:ext>
            </a:extLst>
          </p:cNvPr>
          <p:cNvSpPr>
            <a:spLocks noGrp="1"/>
          </p:cNvSpPr>
          <p:nvPr>
            <p:ph idx="1"/>
          </p:nvPr>
        </p:nvSpPr>
        <p:spPr/>
        <p:txBody>
          <a:bodyPr>
            <a:normAutofit/>
          </a:bodyPr>
          <a:lstStyle/>
          <a:p>
            <a:r>
              <a:rPr lang="en-US" altLang="ja-JP" sz="2000" dirty="0"/>
              <a:t>Additional configuration for FDD</a:t>
            </a:r>
          </a:p>
          <a:p>
            <a:endParaRPr kumimoji="1" lang="en-US" altLang="ja-JP" sz="2000" dirty="0"/>
          </a:p>
          <a:p>
            <a:endParaRPr lang="en-US" altLang="ja-JP" sz="2000" dirty="0"/>
          </a:p>
          <a:p>
            <a:pPr marL="0" indent="0">
              <a:buNone/>
            </a:pPr>
            <a:endParaRPr kumimoji="1" lang="en-US" altLang="ja-JP" sz="2000" dirty="0"/>
          </a:p>
          <a:p>
            <a:endParaRPr lang="en-US" altLang="ja-JP" sz="2000" dirty="0"/>
          </a:p>
          <a:p>
            <a:r>
              <a:rPr lang="en-US" altLang="ja-JP" sz="2000" dirty="0"/>
              <a:t>Additional configuration for TDD</a:t>
            </a:r>
            <a:endParaRPr kumimoji="1" lang="en-US" altLang="ja-JP" sz="2000" dirty="0"/>
          </a:p>
          <a:p>
            <a:endParaRPr kumimoji="1" lang="ja-JP" altLang="en-US" sz="2000" dirty="0"/>
          </a:p>
        </p:txBody>
      </p:sp>
      <p:graphicFrame>
        <p:nvGraphicFramePr>
          <p:cNvPr id="4" name="表 3">
            <a:extLst>
              <a:ext uri="{FF2B5EF4-FFF2-40B4-BE49-F238E27FC236}">
                <a16:creationId xmlns:a16="http://schemas.microsoft.com/office/drawing/2014/main" id="{AEF5CE73-CB1A-4163-85BB-E60FEF9D8720}"/>
              </a:ext>
            </a:extLst>
          </p:cNvPr>
          <p:cNvGraphicFramePr>
            <a:graphicFrameLocks noGrp="1"/>
          </p:cNvGraphicFramePr>
          <p:nvPr>
            <p:extLst>
              <p:ext uri="{D42A27DB-BD31-4B8C-83A1-F6EECF244321}">
                <p14:modId xmlns:p14="http://schemas.microsoft.com/office/powerpoint/2010/main" val="2392390929"/>
              </p:ext>
            </p:extLst>
          </p:nvPr>
        </p:nvGraphicFramePr>
        <p:xfrm>
          <a:off x="1169913" y="2403188"/>
          <a:ext cx="9154160" cy="1005840"/>
        </p:xfrm>
        <a:graphic>
          <a:graphicData uri="http://schemas.openxmlformats.org/drawingml/2006/table">
            <a:tbl>
              <a:tblPr firstRow="1" firstCol="1" bandRow="1">
                <a:tableStyleId>{5C22544A-7EE6-4342-B048-85BDC9FD1C3A}</a:tableStyleId>
              </a:tblPr>
              <a:tblGrid>
                <a:gridCol w="2387600">
                  <a:extLst>
                    <a:ext uri="{9D8B030D-6E8A-4147-A177-3AD203B41FA5}">
                      <a16:colId xmlns:a16="http://schemas.microsoft.com/office/drawing/2014/main" val="3374269667"/>
                    </a:ext>
                  </a:extLst>
                </a:gridCol>
                <a:gridCol w="2387600">
                  <a:extLst>
                    <a:ext uri="{9D8B030D-6E8A-4147-A177-3AD203B41FA5}">
                      <a16:colId xmlns:a16="http://schemas.microsoft.com/office/drawing/2014/main" val="3267450828"/>
                    </a:ext>
                  </a:extLst>
                </a:gridCol>
                <a:gridCol w="2189480">
                  <a:extLst>
                    <a:ext uri="{9D8B030D-6E8A-4147-A177-3AD203B41FA5}">
                      <a16:colId xmlns:a16="http://schemas.microsoft.com/office/drawing/2014/main" val="534167917"/>
                    </a:ext>
                  </a:extLst>
                </a:gridCol>
                <a:gridCol w="2189480">
                  <a:extLst>
                    <a:ext uri="{9D8B030D-6E8A-4147-A177-3AD203B41FA5}">
                      <a16:colId xmlns:a16="http://schemas.microsoft.com/office/drawing/2014/main" val="3751371795"/>
                    </a:ext>
                  </a:extLst>
                </a:gridCol>
              </a:tblGrid>
              <a:tr h="34290">
                <a:tc gridSpan="2">
                  <a:txBody>
                    <a:bodyPr/>
                    <a:lstStyle/>
                    <a:p>
                      <a:pPr algn="ctr" hangingPunct="0">
                        <a:spcAft>
                          <a:spcPts val="0"/>
                        </a:spcAft>
                      </a:pPr>
                      <a:r>
                        <a:rPr lang="en-GB" sz="1100" u="sng">
                          <a:effectLst/>
                        </a:rPr>
                        <a:t>Parameter</a:t>
                      </a:r>
                      <a:endParaRPr lang="ja-JP" sz="11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kumimoji="1" lang="ja-JP" altLang="en-US"/>
                    </a:p>
                  </a:txBody>
                  <a:tcPr/>
                </a:tc>
                <a:tc>
                  <a:txBody>
                    <a:bodyPr/>
                    <a:lstStyle/>
                    <a:p>
                      <a:pPr algn="ctr" hangingPunct="0">
                        <a:spcAft>
                          <a:spcPts val="0"/>
                        </a:spcAft>
                      </a:pPr>
                      <a:r>
                        <a:rPr lang="en-GB" sz="1100" u="sng" dirty="0">
                          <a:effectLst/>
                        </a:rPr>
                        <a:t>Unit</a:t>
                      </a:r>
                      <a:endParaRPr lang="ja-JP" sz="11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spcAft>
                          <a:spcPts val="0"/>
                        </a:spcAft>
                      </a:pPr>
                      <a:r>
                        <a:rPr lang="en-GB" sz="1100" u="sng">
                          <a:effectLst/>
                        </a:rPr>
                        <a:t>Value</a:t>
                      </a:r>
                      <a:endParaRPr lang="ja-JP" sz="11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674130134"/>
                  </a:ext>
                </a:extLst>
              </a:tr>
              <a:tr h="0">
                <a:tc gridSpan="2">
                  <a:txBody>
                    <a:bodyPr/>
                    <a:lstStyle/>
                    <a:p>
                      <a:pPr hangingPunct="0">
                        <a:spcAft>
                          <a:spcPts val="0"/>
                        </a:spcAft>
                      </a:pPr>
                      <a:r>
                        <a:rPr lang="en-GB" sz="1100" u="sng">
                          <a:effectLst/>
                        </a:rPr>
                        <a:t>Duplex mode</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hMerge="1">
                  <a:txBody>
                    <a:bodyPr/>
                    <a:lstStyle/>
                    <a:p>
                      <a:endParaRPr kumimoji="1" lang="ja-JP" altLang="en-US"/>
                    </a:p>
                  </a:txBody>
                  <a:tcP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100" u="sng">
                          <a:effectLst/>
                        </a:rPr>
                        <a:t>FDD</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05449703"/>
                  </a:ext>
                </a:extLst>
              </a:tr>
              <a:tr h="0">
                <a:tc rowSpan="2">
                  <a:txBody>
                    <a:bodyPr/>
                    <a:lstStyle/>
                    <a:p>
                      <a:pPr hangingPunct="0">
                        <a:spcAft>
                          <a:spcPts val="0"/>
                        </a:spcAft>
                      </a:pPr>
                      <a:r>
                        <a:rPr lang="en-GB" sz="1100" u="sng">
                          <a:effectLst/>
                        </a:rPr>
                        <a:t>PDSCH configuration</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spcAft>
                          <a:spcPts val="0"/>
                        </a:spcAft>
                      </a:pPr>
                      <a:r>
                        <a:rPr lang="en-GB" sz="1100" u="sng">
                          <a:effectLst/>
                        </a:rPr>
                        <a:t>Starting symbol (S)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100" u="sng" dirty="0">
                          <a:solidFill>
                            <a:schemeClr val="tx1"/>
                          </a:solidFill>
                          <a:effectLst/>
                        </a:rPr>
                        <a:t>1</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79553318"/>
                  </a:ext>
                </a:extLst>
              </a:tr>
              <a:tr h="0">
                <a:tc vMerge="1">
                  <a:txBody>
                    <a:bodyPr/>
                    <a:lstStyle/>
                    <a:p>
                      <a:endParaRPr kumimoji="1" lang="ja-JP" altLang="en-US"/>
                    </a:p>
                  </a:txBody>
                  <a:tcPr/>
                </a:tc>
                <a:tc>
                  <a:txBody>
                    <a:bodyPr/>
                    <a:lstStyle/>
                    <a:p>
                      <a:pPr hangingPunct="0">
                        <a:spcAft>
                          <a:spcPts val="0"/>
                        </a:spcAft>
                      </a:pPr>
                      <a:r>
                        <a:rPr lang="en-GB" sz="1100" u="sng">
                          <a:effectLst/>
                        </a:rPr>
                        <a:t>Length (L)</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100" u="sng" dirty="0">
                          <a:solidFill>
                            <a:schemeClr val="tx1"/>
                          </a:solidFill>
                          <a:effectLst/>
                        </a:rPr>
                        <a:t>13</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533248882"/>
                  </a:ext>
                </a:extLst>
              </a:tr>
              <a:tr h="0">
                <a:tc gridSpan="2">
                  <a:txBody>
                    <a:bodyPr/>
                    <a:lstStyle/>
                    <a:p>
                      <a:pPr hangingPunct="0">
                        <a:spcAft>
                          <a:spcPts val="0"/>
                        </a:spcAft>
                      </a:pPr>
                      <a:r>
                        <a:rPr lang="en-US" sz="1100" u="sng">
                          <a:effectLst/>
                        </a:rPr>
                        <a:t>Number of HARQ Processes</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hMerge="1">
                  <a:txBody>
                    <a:bodyPr/>
                    <a:lstStyle/>
                    <a:p>
                      <a:endParaRPr kumimoji="1" lang="ja-JP" altLang="en-US"/>
                    </a:p>
                  </a:txBody>
                  <a:tcP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100" u="sng" dirty="0">
                          <a:solidFill>
                            <a:schemeClr val="tx1"/>
                          </a:solidFill>
                          <a:effectLst/>
                        </a:rPr>
                        <a:t>4 for simulation purpose</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698487520"/>
                  </a:ext>
                </a:extLst>
              </a:tr>
              <a:tr h="0">
                <a:tc gridSpan="2">
                  <a:txBody>
                    <a:bodyPr/>
                    <a:lstStyle/>
                    <a:p>
                      <a:pPr hangingPunct="0">
                        <a:spcAft>
                          <a:spcPts val="0"/>
                        </a:spcAft>
                      </a:pPr>
                      <a:r>
                        <a:rPr lang="en-US" sz="1100" u="sng">
                          <a:effectLst/>
                        </a:rPr>
                        <a:t>K1 value</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hMerge="1">
                  <a:txBody>
                    <a:bodyPr/>
                    <a:lstStyle/>
                    <a:p>
                      <a:endParaRPr kumimoji="1" lang="ja-JP" altLang="en-US"/>
                    </a:p>
                  </a:txBody>
                  <a:tcPr/>
                </a:tc>
                <a:tc>
                  <a:txBody>
                    <a:bodyPr/>
                    <a:lstStyle/>
                    <a:p>
                      <a:pPr algn="ctr" hangingPunct="0">
                        <a:spcAft>
                          <a:spcPts val="0"/>
                        </a:spcAft>
                      </a:pPr>
                      <a:r>
                        <a:rPr lang="en-GB" sz="1100" u="sng" dirty="0">
                          <a:effectLst/>
                        </a:rPr>
                        <a:t> </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100" u="sng" dirty="0">
                          <a:solidFill>
                            <a:schemeClr val="tx1"/>
                          </a:solidFill>
                          <a:effectLst/>
                        </a:rPr>
                        <a:t>2</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28605484"/>
                  </a:ext>
                </a:extLst>
              </a:tr>
            </a:tbl>
          </a:graphicData>
        </a:graphic>
      </p:graphicFrame>
      <p:graphicFrame>
        <p:nvGraphicFramePr>
          <p:cNvPr id="6" name="表 5">
            <a:extLst>
              <a:ext uri="{FF2B5EF4-FFF2-40B4-BE49-F238E27FC236}">
                <a16:creationId xmlns:a16="http://schemas.microsoft.com/office/drawing/2014/main" id="{9B10E828-4C68-4199-8EBD-1933E1DBFFE0}"/>
              </a:ext>
            </a:extLst>
          </p:cNvPr>
          <p:cNvGraphicFramePr>
            <a:graphicFrameLocks noGrp="1"/>
          </p:cNvGraphicFramePr>
          <p:nvPr>
            <p:extLst>
              <p:ext uri="{D42A27DB-BD31-4B8C-83A1-F6EECF244321}">
                <p14:modId xmlns:p14="http://schemas.microsoft.com/office/powerpoint/2010/main" val="1326516472"/>
              </p:ext>
            </p:extLst>
          </p:nvPr>
        </p:nvGraphicFramePr>
        <p:xfrm>
          <a:off x="1168643" y="4232925"/>
          <a:ext cx="9155430" cy="1760220"/>
        </p:xfrm>
        <a:graphic>
          <a:graphicData uri="http://schemas.openxmlformats.org/drawingml/2006/table">
            <a:tbl>
              <a:tblPr firstRow="1" firstCol="1" bandRow="1">
                <a:tableStyleId>{5C22544A-7EE6-4342-B048-85BDC9FD1C3A}</a:tableStyleId>
              </a:tblPr>
              <a:tblGrid>
                <a:gridCol w="2387600">
                  <a:extLst>
                    <a:ext uri="{9D8B030D-6E8A-4147-A177-3AD203B41FA5}">
                      <a16:colId xmlns:a16="http://schemas.microsoft.com/office/drawing/2014/main" val="822539156"/>
                    </a:ext>
                  </a:extLst>
                </a:gridCol>
                <a:gridCol w="2387600">
                  <a:extLst>
                    <a:ext uri="{9D8B030D-6E8A-4147-A177-3AD203B41FA5}">
                      <a16:colId xmlns:a16="http://schemas.microsoft.com/office/drawing/2014/main" val="1074978666"/>
                    </a:ext>
                  </a:extLst>
                </a:gridCol>
                <a:gridCol w="2190115">
                  <a:extLst>
                    <a:ext uri="{9D8B030D-6E8A-4147-A177-3AD203B41FA5}">
                      <a16:colId xmlns:a16="http://schemas.microsoft.com/office/drawing/2014/main" val="2714613202"/>
                    </a:ext>
                  </a:extLst>
                </a:gridCol>
                <a:gridCol w="2190115">
                  <a:extLst>
                    <a:ext uri="{9D8B030D-6E8A-4147-A177-3AD203B41FA5}">
                      <a16:colId xmlns:a16="http://schemas.microsoft.com/office/drawing/2014/main" val="3683354659"/>
                    </a:ext>
                  </a:extLst>
                </a:gridCol>
              </a:tblGrid>
              <a:tr h="0">
                <a:tc gridSpan="2">
                  <a:txBody>
                    <a:bodyPr/>
                    <a:lstStyle/>
                    <a:p>
                      <a:pPr algn="ctr" hangingPunct="0">
                        <a:spcAft>
                          <a:spcPts val="0"/>
                        </a:spcAft>
                      </a:pPr>
                      <a:r>
                        <a:rPr lang="en-GB" sz="1050" u="sng">
                          <a:effectLst/>
                        </a:rPr>
                        <a:t>Parameter</a:t>
                      </a:r>
                      <a:endParaRPr lang="ja-JP" sz="105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kumimoji="1" lang="ja-JP" altLang="en-US"/>
                    </a:p>
                  </a:txBody>
                  <a:tcPr/>
                </a:tc>
                <a:tc>
                  <a:txBody>
                    <a:bodyPr/>
                    <a:lstStyle/>
                    <a:p>
                      <a:pPr algn="ctr" hangingPunct="0">
                        <a:spcAft>
                          <a:spcPts val="0"/>
                        </a:spcAft>
                      </a:pPr>
                      <a:r>
                        <a:rPr lang="en-GB" sz="1050" u="sng">
                          <a:effectLst/>
                        </a:rPr>
                        <a:t>Unit</a:t>
                      </a:r>
                      <a:endParaRPr lang="ja-JP" sz="105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spcAft>
                          <a:spcPts val="0"/>
                        </a:spcAft>
                      </a:pPr>
                      <a:r>
                        <a:rPr lang="en-GB" sz="1050" u="sng" dirty="0">
                          <a:effectLst/>
                        </a:rPr>
                        <a:t>Value</a:t>
                      </a:r>
                      <a:endParaRPr lang="ja-JP" sz="105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857243956"/>
                  </a:ext>
                </a:extLst>
              </a:tr>
              <a:tr h="0">
                <a:tc gridSpan="2">
                  <a:txBody>
                    <a:bodyPr/>
                    <a:lstStyle/>
                    <a:p>
                      <a:pPr hangingPunct="0">
                        <a:spcAft>
                          <a:spcPts val="0"/>
                        </a:spcAft>
                      </a:pPr>
                      <a:r>
                        <a:rPr lang="en-GB" sz="1050" u="sng">
                          <a:effectLst/>
                        </a:rPr>
                        <a:t>Duplex mode</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050" u="sng" dirty="0">
                          <a:effectLst/>
                        </a:rPr>
                        <a:t>TDD</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779896352"/>
                  </a:ext>
                </a:extLst>
              </a:tr>
              <a:tr h="0">
                <a:tc rowSpan="2">
                  <a:txBody>
                    <a:bodyPr/>
                    <a:lstStyle/>
                    <a:p>
                      <a:pPr hangingPunct="0">
                        <a:spcAft>
                          <a:spcPts val="0"/>
                        </a:spcAft>
                      </a:pPr>
                      <a:r>
                        <a:rPr lang="en-GB" sz="1050" u="sng">
                          <a:effectLst/>
                        </a:rPr>
                        <a:t>PDSCH configuration</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spcAft>
                          <a:spcPts val="0"/>
                        </a:spcAft>
                      </a:pPr>
                      <a:r>
                        <a:rPr lang="en-GB" sz="1050" u="sng">
                          <a:effectLst/>
                        </a:rPr>
                        <a:t>Starting symbol (S)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050" u="sng" dirty="0">
                          <a:solidFill>
                            <a:schemeClr val="tx1"/>
                          </a:solidFill>
                          <a:effectLst/>
                        </a:rPr>
                        <a:t>1</a:t>
                      </a:r>
                      <a:endParaRPr lang="ja-JP" sz="105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25232599"/>
                  </a:ext>
                </a:extLst>
              </a:tr>
              <a:tr h="0">
                <a:tc vMerge="1">
                  <a:txBody>
                    <a:bodyPr/>
                    <a:lstStyle/>
                    <a:p>
                      <a:endParaRPr kumimoji="1" lang="ja-JP" altLang="en-US"/>
                    </a:p>
                  </a:txBody>
                  <a:tcPr/>
                </a:tc>
                <a:tc>
                  <a:txBody>
                    <a:bodyPr/>
                    <a:lstStyle/>
                    <a:p>
                      <a:pPr hangingPunct="0">
                        <a:spcAft>
                          <a:spcPts val="0"/>
                        </a:spcAft>
                      </a:pPr>
                      <a:r>
                        <a:rPr lang="en-GB" sz="1050" u="sng">
                          <a:effectLst/>
                        </a:rPr>
                        <a:t>Length (L)</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marL="0" algn="ctr" defTabSz="914400" rtl="0" eaLnBrk="1" latinLnBrk="0" hangingPunct="0">
                        <a:spcAft>
                          <a:spcPts val="0"/>
                        </a:spcAft>
                      </a:pPr>
                      <a:r>
                        <a:rPr kumimoji="1" lang="en-GB" altLang="ja-JP" sz="1050" u="sng" kern="1200" dirty="0">
                          <a:solidFill>
                            <a:schemeClr val="tx1"/>
                          </a:solidFill>
                          <a:effectLst/>
                          <a:latin typeface="+mn-lt"/>
                          <a:ea typeface="+mn-ea"/>
                          <a:cs typeface="+mn-cs"/>
                        </a:rPr>
                        <a:t>13</a:t>
                      </a:r>
                      <a:endParaRPr kumimoji="1" lang="ja-JP" altLang="en-US" sz="1050" u="sng"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783044412"/>
                  </a:ext>
                </a:extLst>
              </a:tr>
              <a:tr h="0">
                <a:tc gridSpan="2">
                  <a:txBody>
                    <a:bodyPr/>
                    <a:lstStyle/>
                    <a:p>
                      <a:pPr hangingPunct="0">
                        <a:spcAft>
                          <a:spcPts val="0"/>
                        </a:spcAft>
                      </a:pPr>
                      <a:r>
                        <a:rPr lang="en-US" sz="1050" u="sng">
                          <a:effectLst/>
                        </a:rPr>
                        <a:t>Number of HARQ Processes</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hMerge="1">
                  <a:txBody>
                    <a:bodyPr/>
                    <a:lstStyle/>
                    <a:p>
                      <a:endParaRPr kumimoji="1" lang="ja-JP" altLang="en-US"/>
                    </a:p>
                  </a:txBody>
                  <a:tcPr/>
                </a:tc>
                <a:tc>
                  <a:txBody>
                    <a:bodyPr/>
                    <a:lstStyle/>
                    <a:p>
                      <a:pPr algn="ctr" hangingPunct="0">
                        <a:spcAft>
                          <a:spcPts val="0"/>
                        </a:spcAft>
                      </a:pPr>
                      <a:r>
                        <a:rPr lang="en-GB" sz="1050" u="sng">
                          <a:effectLst/>
                        </a:rPr>
                        <a:t> </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altLang="ja-JP" sz="1050" u="sng" dirty="0">
                          <a:solidFill>
                            <a:schemeClr val="tx1"/>
                          </a:solidFill>
                          <a:effectLst/>
                        </a:rPr>
                        <a:t>8 for simulation purpose</a:t>
                      </a:r>
                      <a:endParaRPr lang="ja-JP" sz="105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91477576"/>
                  </a:ext>
                </a:extLst>
              </a:tr>
              <a:tr h="0">
                <a:tc gridSpan="2">
                  <a:txBody>
                    <a:bodyPr/>
                    <a:lstStyle/>
                    <a:p>
                      <a:pPr hangingPunct="0">
                        <a:spcAft>
                          <a:spcPts val="0"/>
                        </a:spcAft>
                      </a:pPr>
                      <a:r>
                        <a:rPr lang="en-US" sz="1050" u="sng">
                          <a:effectLst/>
                        </a:rPr>
                        <a:t>K1 value</a:t>
                      </a:r>
                      <a:endParaRPr lang="ja-JP" sz="105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hMerge="1">
                  <a:txBody>
                    <a:bodyPr/>
                    <a:lstStyle/>
                    <a:p>
                      <a:endParaRPr kumimoji="1" lang="ja-JP" altLang="en-US"/>
                    </a:p>
                  </a:txBody>
                  <a:tcPr/>
                </a:tc>
                <a:tc>
                  <a:txBody>
                    <a:bodyPr/>
                    <a:lstStyle/>
                    <a:p>
                      <a:pPr algn="ctr" hangingPunct="0">
                        <a:spcAft>
                          <a:spcPts val="0"/>
                        </a:spcAft>
                      </a:pPr>
                      <a:r>
                        <a:rPr lang="en-GB" sz="1050" u="sng" dirty="0">
                          <a:effectLst/>
                        </a:rPr>
                        <a:t> </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algn="ctr" hangingPunct="0">
                        <a:spcAft>
                          <a:spcPts val="0"/>
                        </a:spcAft>
                      </a:pPr>
                      <a:r>
                        <a:rPr lang="en-GB" sz="1050" u="sng" dirty="0">
                          <a:solidFill>
                            <a:schemeClr val="tx1"/>
                          </a:solidFill>
                          <a:effectLst/>
                        </a:rPr>
                        <a:t>TBD</a:t>
                      </a:r>
                      <a:endParaRPr lang="ja-JP" sz="105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208148440"/>
                  </a:ext>
                </a:extLst>
              </a:tr>
              <a:tr h="0">
                <a:tc gridSpan="2">
                  <a:txBody>
                    <a:bodyPr/>
                    <a:lstStyle/>
                    <a:p>
                      <a:pPr hangingPunct="0">
                        <a:spcAft>
                          <a:spcPts val="0"/>
                        </a:spcAft>
                      </a:pPr>
                      <a:r>
                        <a:rPr lang="en-US" sz="1050" u="sng" dirty="0">
                          <a:effectLst/>
                        </a:rPr>
                        <a:t>TDD UL-DL pattern</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hMerge="1">
                  <a:txBody>
                    <a:bodyPr/>
                    <a:lstStyle/>
                    <a:p>
                      <a:endParaRPr kumimoji="1" lang="ja-JP" altLang="en-US"/>
                    </a:p>
                  </a:txBody>
                  <a:tcPr/>
                </a:tc>
                <a:tc>
                  <a:txBody>
                    <a:bodyPr/>
                    <a:lstStyle/>
                    <a:p>
                      <a:pPr algn="ctr" hangingPunct="0">
                        <a:spcAft>
                          <a:spcPts val="0"/>
                        </a:spcAft>
                      </a:pPr>
                      <a:r>
                        <a:rPr lang="en-GB" sz="1050" u="sng" dirty="0">
                          <a:effectLst/>
                        </a:rPr>
                        <a:t> </a:t>
                      </a:r>
                      <a:endParaRPr lang="ja-JP" sz="105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marL="0" algn="ctr" defTabSz="914400" rtl="0" eaLnBrk="1" latinLnBrk="0" hangingPunct="0">
                        <a:spcAft>
                          <a:spcPts val="0"/>
                        </a:spcAft>
                      </a:pPr>
                      <a:r>
                        <a:rPr kumimoji="1" lang="pl-PL" altLang="ja-JP" sz="1050" u="sng" kern="1200" dirty="0">
                          <a:solidFill>
                            <a:schemeClr val="tx1"/>
                          </a:solidFill>
                          <a:effectLst/>
                          <a:latin typeface="+mn-lt"/>
                          <a:ea typeface="+mn-ea"/>
                          <a:cs typeface="+mn-cs"/>
                        </a:rPr>
                        <a:t>FR1 15kHz: DDDSU</a:t>
                      </a:r>
                    </a:p>
                    <a:p>
                      <a:pPr marL="0" algn="ctr" defTabSz="914400" rtl="0" eaLnBrk="1" latinLnBrk="0" hangingPunct="0">
                        <a:spcAft>
                          <a:spcPts val="0"/>
                        </a:spcAft>
                      </a:pPr>
                      <a:r>
                        <a:rPr kumimoji="1" lang="pl-PL" altLang="ja-JP" sz="1050" u="sng" kern="1200" dirty="0">
                          <a:solidFill>
                            <a:schemeClr val="tx1"/>
                          </a:solidFill>
                          <a:effectLst/>
                          <a:latin typeface="+mn-lt"/>
                          <a:ea typeface="+mn-ea"/>
                          <a:cs typeface="+mn-cs"/>
                        </a:rPr>
                        <a:t>FR1 30KHz: 7D1S2U</a:t>
                      </a:r>
                    </a:p>
                    <a:p>
                      <a:pPr marL="0" algn="ctr" defTabSz="914400" rtl="0" eaLnBrk="1" latinLnBrk="0" hangingPunct="0">
                        <a:spcAft>
                          <a:spcPts val="0"/>
                        </a:spcAft>
                      </a:pPr>
                      <a:r>
                        <a:rPr kumimoji="1" lang="pl-PL" altLang="ja-JP" sz="1050" u="sng" kern="1200" dirty="0">
                          <a:solidFill>
                            <a:schemeClr val="tx1"/>
                          </a:solidFill>
                          <a:effectLst/>
                          <a:latin typeface="+mn-lt"/>
                          <a:ea typeface="+mn-ea"/>
                          <a:cs typeface="+mn-cs"/>
                        </a:rPr>
                        <a:t>FR2 60 kHz: DDSU </a:t>
                      </a:r>
                      <a:endParaRPr kumimoji="1" lang="en-US" altLang="ja-JP" sz="1050" u="sng" kern="1200" dirty="0">
                        <a:solidFill>
                          <a:schemeClr val="tx1"/>
                        </a:solidFill>
                        <a:effectLst/>
                        <a:latin typeface="+mn-lt"/>
                        <a:ea typeface="+mn-ea"/>
                        <a:cs typeface="+mn-cs"/>
                      </a:endParaRPr>
                    </a:p>
                    <a:p>
                      <a:pPr marL="0" marR="0" lvl="0" indent="0" algn="ctr" defTabSz="914400" rtl="0" eaLnBrk="1" fontAlgn="auto" latinLnBrk="0" hangingPunct="0">
                        <a:lnSpc>
                          <a:spcPct val="100000"/>
                        </a:lnSpc>
                        <a:spcBef>
                          <a:spcPts val="0"/>
                        </a:spcBef>
                        <a:spcAft>
                          <a:spcPts val="0"/>
                        </a:spcAft>
                        <a:buClrTx/>
                        <a:buSzTx/>
                        <a:buFontTx/>
                        <a:buNone/>
                        <a:tabLst/>
                        <a:defRPr/>
                      </a:pPr>
                      <a:r>
                        <a:rPr kumimoji="1" lang="pl-PL" altLang="ja-JP" sz="1050" u="sng" kern="1200" dirty="0">
                          <a:solidFill>
                            <a:schemeClr val="tx1"/>
                          </a:solidFill>
                          <a:effectLst/>
                          <a:latin typeface="+mn-lt"/>
                          <a:ea typeface="+mn-ea"/>
                          <a:cs typeface="+mn-cs"/>
                        </a:rPr>
                        <a:t>FR2 </a:t>
                      </a:r>
                      <a:r>
                        <a:rPr kumimoji="1" lang="en-US" altLang="ja-JP" sz="1050" u="sng" kern="1200" dirty="0">
                          <a:solidFill>
                            <a:schemeClr val="tx1"/>
                          </a:solidFill>
                          <a:effectLst/>
                          <a:latin typeface="+mn-lt"/>
                          <a:ea typeface="+mn-ea"/>
                          <a:cs typeface="+mn-cs"/>
                        </a:rPr>
                        <a:t>120</a:t>
                      </a:r>
                      <a:r>
                        <a:rPr kumimoji="1" lang="pl-PL" altLang="ja-JP" sz="1050" u="sng" kern="1200" dirty="0">
                          <a:solidFill>
                            <a:schemeClr val="tx1"/>
                          </a:solidFill>
                          <a:effectLst/>
                          <a:latin typeface="+mn-lt"/>
                          <a:ea typeface="+mn-ea"/>
                          <a:cs typeface="+mn-cs"/>
                        </a:rPr>
                        <a:t> kHz: </a:t>
                      </a:r>
                      <a:r>
                        <a:rPr kumimoji="1" lang="en-US" altLang="ja-JP" sz="1050" u="sng" kern="1200" dirty="0">
                          <a:solidFill>
                            <a:schemeClr val="tx1"/>
                          </a:solidFill>
                          <a:effectLst/>
                          <a:latin typeface="+mn-lt"/>
                          <a:ea typeface="+mn-ea"/>
                          <a:cs typeface="+mn-cs"/>
                        </a:rPr>
                        <a:t>D</a:t>
                      </a:r>
                      <a:r>
                        <a:rPr kumimoji="1" lang="pl-PL" altLang="ja-JP" sz="1050" u="sng" kern="1200" dirty="0">
                          <a:solidFill>
                            <a:schemeClr val="tx1"/>
                          </a:solidFill>
                          <a:effectLst/>
                          <a:latin typeface="+mn-lt"/>
                          <a:ea typeface="+mn-ea"/>
                          <a:cs typeface="+mn-cs"/>
                        </a:rPr>
                        <a:t>DDSU</a:t>
                      </a:r>
                      <a:r>
                        <a:rPr kumimoji="1" lang="en-US" altLang="ja-JP" sz="1050" u="sng" kern="1200" dirty="0">
                          <a:solidFill>
                            <a:schemeClr val="tx1"/>
                          </a:solidFill>
                          <a:effectLst/>
                          <a:latin typeface="+mn-lt"/>
                          <a:ea typeface="+mn-ea"/>
                          <a:cs typeface="+mn-cs"/>
                        </a:rPr>
                        <a:t> for simulation purpose</a:t>
                      </a:r>
                      <a:r>
                        <a:rPr kumimoji="1" lang="pl-PL" altLang="ja-JP" sz="1050" u="sng" kern="1200" dirty="0">
                          <a:solidFill>
                            <a:schemeClr val="tx1"/>
                          </a:solidFill>
                          <a:effectLst/>
                          <a:latin typeface="+mn-lt"/>
                          <a:ea typeface="+mn-ea"/>
                          <a:cs typeface="+mn-cs"/>
                        </a:rPr>
                        <a:t> </a:t>
                      </a:r>
                    </a:p>
                  </a:txBody>
                  <a:tcPr marL="68580" marR="68580" marT="0" marB="0" anchor="ctr"/>
                </a:tc>
                <a:extLst>
                  <a:ext uri="{0D108BD9-81ED-4DB2-BD59-A6C34878D82A}">
                    <a16:rowId xmlns:a16="http://schemas.microsoft.com/office/drawing/2014/main" val="3036795232"/>
                  </a:ext>
                </a:extLst>
              </a:tr>
            </a:tbl>
          </a:graphicData>
        </a:graphic>
      </p:graphicFrame>
    </p:spTree>
    <p:extLst>
      <p:ext uri="{BB962C8B-B14F-4D97-AF65-F5344CB8AC3E}">
        <p14:creationId xmlns:p14="http://schemas.microsoft.com/office/powerpoint/2010/main" val="2546635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3D67C-FFE4-4DB0-B5F5-19560841E211}"/>
              </a:ext>
            </a:extLst>
          </p:cNvPr>
          <p:cNvSpPr>
            <a:spLocks noGrp="1"/>
          </p:cNvSpPr>
          <p:nvPr>
            <p:ph type="title"/>
          </p:nvPr>
        </p:nvSpPr>
        <p:spPr/>
        <p:txBody>
          <a:bodyPr>
            <a:normAutofit/>
          </a:bodyPr>
          <a:lstStyle/>
          <a:p>
            <a:r>
              <a:rPr lang="en-US" altLang="ja-JP" dirty="0"/>
              <a:t>Background 1/3</a:t>
            </a:r>
            <a:br>
              <a:rPr lang="en-US" altLang="ja-JP" dirty="0"/>
            </a:br>
            <a:r>
              <a:rPr lang="en-US" altLang="ja-JP" dirty="0"/>
              <a:t>Agreements at RAN4 #88 (R4-1811394)</a:t>
            </a:r>
            <a:endParaRPr kumimoji="1" lang="ja-JP" altLang="en-US" dirty="0"/>
          </a:p>
        </p:txBody>
      </p:sp>
      <p:sp>
        <p:nvSpPr>
          <p:cNvPr id="3" name="コンテンツ プレースホルダー 2">
            <a:extLst>
              <a:ext uri="{FF2B5EF4-FFF2-40B4-BE49-F238E27FC236}">
                <a16:creationId xmlns:a16="http://schemas.microsoft.com/office/drawing/2014/main" id="{C34863C4-DADE-4B6E-9152-308D7BD9905E}"/>
              </a:ext>
            </a:extLst>
          </p:cNvPr>
          <p:cNvSpPr>
            <a:spLocks noGrp="1"/>
          </p:cNvSpPr>
          <p:nvPr>
            <p:ph idx="1"/>
          </p:nvPr>
        </p:nvSpPr>
        <p:spPr/>
        <p:txBody>
          <a:bodyPr/>
          <a:lstStyle/>
          <a:p>
            <a:pPr algn="just"/>
            <a:r>
              <a:rPr lang="en-US" altLang="ja-JP" sz="2000" dirty="0"/>
              <a:t>SDR test methodology</a:t>
            </a:r>
          </a:p>
          <a:p>
            <a:pPr lvl="1"/>
            <a:r>
              <a:rPr lang="en-US" altLang="ja-JP" sz="1800" dirty="0"/>
              <a:t>Use the following procedure for NR SDR testing</a:t>
            </a:r>
          </a:p>
          <a:p>
            <a:pPr lvl="2"/>
            <a:r>
              <a:rPr lang="en-US" altLang="ja-JP" sz="1600" dirty="0"/>
              <a:t>Calculate data rate using equation from TS 38.306 for each CA bandwidth combination from CA bandwidth combinations supported by UE, taking into account channel bandwidth size, SCS and various UE capabilities (i.e. maximum MIMO layers capability, maximum supported modulation order and scaling factor)</a:t>
            </a:r>
          </a:p>
          <a:p>
            <a:pPr lvl="2"/>
            <a:r>
              <a:rPr lang="en-US" altLang="ja-JP" sz="1600" dirty="0"/>
              <a:t>Use CA bandwidth combination which allows achieving maximum data rate for SDR test</a:t>
            </a:r>
          </a:p>
          <a:p>
            <a:pPr lvl="2"/>
            <a:r>
              <a:rPr lang="en-US" altLang="ja-JP" sz="1600" dirty="0"/>
              <a:t>MCS and TBS used for each CC is selected based on test parameters and on indicated UE capabilities including MIMO layers, modulation and scaling factor </a:t>
            </a:r>
          </a:p>
          <a:p>
            <a:pPr lvl="3"/>
            <a:r>
              <a:rPr lang="en-US" altLang="ja-JP" sz="1400" dirty="0"/>
              <a:t>Exact MCS/TBS for SDR testing are FFS and companies encouraged to bring proposals on the MCS selection</a:t>
            </a:r>
          </a:p>
          <a:p>
            <a:pPr lvl="4"/>
            <a:r>
              <a:rPr lang="en-US" altLang="ja-JP" sz="1400" dirty="0"/>
              <a:t>Option 1: Define look up table to derive MCS and TBS parameters based on UE capabilities </a:t>
            </a:r>
          </a:p>
          <a:p>
            <a:pPr lvl="4"/>
            <a:r>
              <a:rPr lang="en-US" altLang="ja-JP" sz="1400" dirty="0"/>
              <a:t>Option 2: Define a procedure to derive MCS and TBS parameters based on UE capabilities</a:t>
            </a:r>
          </a:p>
          <a:p>
            <a:pPr lvl="4"/>
            <a:r>
              <a:rPr lang="en-US" altLang="ja-JP" sz="1400" dirty="0"/>
              <a:t>Other options not precluded</a:t>
            </a:r>
            <a:endParaRPr lang="en-US" altLang="ja-JP" sz="2200" dirty="0"/>
          </a:p>
          <a:p>
            <a:endParaRPr kumimoji="1" lang="ja-JP" altLang="en-US" dirty="0"/>
          </a:p>
        </p:txBody>
      </p:sp>
    </p:spTree>
    <p:extLst>
      <p:ext uri="{BB962C8B-B14F-4D97-AF65-F5344CB8AC3E}">
        <p14:creationId xmlns:p14="http://schemas.microsoft.com/office/powerpoint/2010/main" val="3145052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3D67C-FFE4-4DB0-B5F5-19560841E211}"/>
              </a:ext>
            </a:extLst>
          </p:cNvPr>
          <p:cNvSpPr>
            <a:spLocks noGrp="1"/>
          </p:cNvSpPr>
          <p:nvPr>
            <p:ph type="title"/>
          </p:nvPr>
        </p:nvSpPr>
        <p:spPr/>
        <p:txBody>
          <a:bodyPr/>
          <a:lstStyle/>
          <a:p>
            <a:r>
              <a:rPr lang="en-US" altLang="ja-JP" dirty="0"/>
              <a:t>Background 2/3</a:t>
            </a:r>
            <a:br>
              <a:rPr lang="en-US" altLang="ja-JP" dirty="0"/>
            </a:br>
            <a:r>
              <a:rPr lang="en-US" altLang="ja-JP" dirty="0"/>
              <a:t>Agreements at RAN4 #88 (R4-1811394)</a:t>
            </a:r>
            <a:endParaRPr kumimoji="1" lang="ja-JP" altLang="en-US" dirty="0"/>
          </a:p>
        </p:txBody>
      </p:sp>
      <p:sp>
        <p:nvSpPr>
          <p:cNvPr id="3" name="コンテンツ プレースホルダー 2">
            <a:extLst>
              <a:ext uri="{FF2B5EF4-FFF2-40B4-BE49-F238E27FC236}">
                <a16:creationId xmlns:a16="http://schemas.microsoft.com/office/drawing/2014/main" id="{C34863C4-DADE-4B6E-9152-308D7BD9905E}"/>
              </a:ext>
            </a:extLst>
          </p:cNvPr>
          <p:cNvSpPr>
            <a:spLocks noGrp="1"/>
          </p:cNvSpPr>
          <p:nvPr>
            <p:ph idx="1"/>
          </p:nvPr>
        </p:nvSpPr>
        <p:spPr/>
        <p:txBody>
          <a:bodyPr>
            <a:normAutofit fontScale="92500" lnSpcReduction="10000"/>
          </a:bodyPr>
          <a:lstStyle/>
          <a:p>
            <a:pPr algn="just"/>
            <a:r>
              <a:rPr lang="en-US" altLang="ja-JP" sz="2000" dirty="0"/>
              <a:t>SDR test parameters</a:t>
            </a:r>
          </a:p>
          <a:p>
            <a:pPr lvl="1" algn="just"/>
            <a:r>
              <a:rPr lang="en-US" altLang="ja-JP" sz="1400" dirty="0"/>
              <a:t>The channel bandwidths for SDR requirements are as follows.</a:t>
            </a:r>
          </a:p>
          <a:p>
            <a:pPr lvl="2" algn="just"/>
            <a:r>
              <a:rPr lang="en-US" altLang="ja-JP" sz="1400" dirty="0"/>
              <a:t>FR1, 15kHz SCS: 5, 10, 15, 20, 25, 30, 40, 50 MHz</a:t>
            </a:r>
          </a:p>
          <a:p>
            <a:pPr lvl="2" algn="just"/>
            <a:r>
              <a:rPr lang="en-US" altLang="ja-JP" sz="1400" dirty="0"/>
              <a:t>FR1, 30kHz SCS: 5, 10, 15, 20, 25, 30, 40, 50, 60, 80, 100 MHz</a:t>
            </a:r>
          </a:p>
          <a:p>
            <a:pPr lvl="2" algn="just"/>
            <a:r>
              <a:rPr lang="en-US" altLang="ja-JP" sz="1400" dirty="0"/>
              <a:t>FR2, 60kHz SCS: 50, 100, 200 MHz</a:t>
            </a:r>
          </a:p>
          <a:p>
            <a:pPr lvl="2" algn="just"/>
            <a:r>
              <a:rPr lang="en-US" altLang="ja-JP" sz="1400" dirty="0"/>
              <a:t>FR2, 120kHz SCS: 50, 100, 200, [400] MHz</a:t>
            </a:r>
          </a:p>
          <a:p>
            <a:pPr lvl="1" algn="just"/>
            <a:r>
              <a:rPr lang="en-US" altLang="ja-JP" sz="1400" dirty="0"/>
              <a:t>PDSCH Type A mapping with duration [14] OFDM symbols</a:t>
            </a:r>
          </a:p>
          <a:p>
            <a:pPr lvl="1" algn="just"/>
            <a:r>
              <a:rPr lang="en-US" altLang="ja-JP" sz="1400" dirty="0"/>
              <a:t>CORESET size in time domain is 1 OFDM symbol.</a:t>
            </a:r>
          </a:p>
          <a:p>
            <a:pPr lvl="2" algn="just"/>
            <a:r>
              <a:rPr lang="en-US" altLang="ja-JP" sz="1400" dirty="0"/>
              <a:t>FFS: CORESET size in frequency domain and FDM of CORESET and PDSCH</a:t>
            </a:r>
          </a:p>
          <a:p>
            <a:pPr lvl="1" algn="just"/>
            <a:r>
              <a:rPr lang="en-US" altLang="ja-JP" sz="1400" dirty="0"/>
              <a:t>List of UE MIMO layer capabilities for SDR requirements: {1, 2, 4} for FR1, and {1, 2} for FR2.</a:t>
            </a:r>
          </a:p>
          <a:p>
            <a:pPr lvl="1" algn="just"/>
            <a:r>
              <a:rPr lang="en-US" altLang="ja-JP" sz="1400" dirty="0"/>
              <a:t>List of </a:t>
            </a:r>
            <a:r>
              <a:rPr lang="en-GB" altLang="ja-JP" sz="1400" dirty="0"/>
              <a:t>supported modulation scheme for DL by the UE </a:t>
            </a:r>
            <a:r>
              <a:rPr lang="en-US" altLang="ja-JP" sz="1400" dirty="0"/>
              <a:t>for SDR requirements</a:t>
            </a:r>
            <a:endParaRPr lang="en-GB" altLang="ja-JP" sz="1400" dirty="0"/>
          </a:p>
          <a:p>
            <a:pPr lvl="2" algn="just"/>
            <a:r>
              <a:rPr lang="en-US" altLang="ja-JP" sz="1400" dirty="0"/>
              <a:t>FR1: up to 256QAM</a:t>
            </a:r>
          </a:p>
          <a:p>
            <a:pPr lvl="2" algn="just"/>
            <a:r>
              <a:rPr lang="en-US" altLang="ja-JP" sz="1400" dirty="0"/>
              <a:t>FR2: up to 64QAM</a:t>
            </a:r>
          </a:p>
          <a:p>
            <a:pPr lvl="1" algn="just"/>
            <a:r>
              <a:rPr lang="en-US" altLang="ja-JP" sz="1400" dirty="0"/>
              <a:t>DMRS configuration</a:t>
            </a:r>
          </a:p>
          <a:p>
            <a:pPr lvl="2" algn="just"/>
            <a:r>
              <a:rPr lang="en-US" altLang="ja-JP" sz="1400" dirty="0"/>
              <a:t>Option 1: No additional DMRS</a:t>
            </a:r>
          </a:p>
          <a:p>
            <a:pPr lvl="2" algn="just"/>
            <a:r>
              <a:rPr lang="en-US" altLang="ja-JP" sz="1400" dirty="0"/>
              <a:t>Option 2: with 1 additional DMRS</a:t>
            </a:r>
          </a:p>
          <a:p>
            <a:pPr lvl="1" algn="just"/>
            <a:r>
              <a:rPr lang="en-US" altLang="ja-JP" sz="1400" dirty="0"/>
              <a:t>Consider FDM of DMRS and PDSCH to increase TBS in a slot. </a:t>
            </a:r>
          </a:p>
          <a:p>
            <a:pPr lvl="1" algn="just"/>
            <a:r>
              <a:rPr lang="en-US" altLang="ja-JP" sz="1400" dirty="0"/>
              <a:t>PTRS will be configured for FR2,detalied for configuration FFS</a:t>
            </a:r>
          </a:p>
          <a:p>
            <a:pPr lvl="1" algn="just"/>
            <a:r>
              <a:rPr lang="en-US" altLang="ja-JP" sz="1400" dirty="0"/>
              <a:t>For SDR requirement,             for TBS determination is set to 0 for FR1 and [6]for FR2.</a:t>
            </a:r>
            <a:endParaRPr lang="en-US" altLang="ja-JP" sz="1600" dirty="0"/>
          </a:p>
          <a:p>
            <a:endParaRPr kumimoji="1" lang="ja-JP" altLang="en-US" dirty="0"/>
          </a:p>
        </p:txBody>
      </p:sp>
      <p:graphicFrame>
        <p:nvGraphicFramePr>
          <p:cNvPr id="4" name="Object 8">
            <a:extLst>
              <a:ext uri="{FF2B5EF4-FFF2-40B4-BE49-F238E27FC236}">
                <a16:creationId xmlns:a16="http://schemas.microsoft.com/office/drawing/2014/main" id="{774A1562-3B7F-454C-8511-77D57A5F817B}"/>
              </a:ext>
            </a:extLst>
          </p:cNvPr>
          <p:cNvGraphicFramePr>
            <a:graphicFrameLocks noChangeAspect="1"/>
          </p:cNvGraphicFramePr>
          <p:nvPr>
            <p:extLst>
              <p:ext uri="{D42A27DB-BD31-4B8C-83A1-F6EECF244321}">
                <p14:modId xmlns:p14="http://schemas.microsoft.com/office/powerpoint/2010/main" val="1488019060"/>
              </p:ext>
            </p:extLst>
          </p:nvPr>
        </p:nvGraphicFramePr>
        <p:xfrm>
          <a:off x="3356289" y="5841397"/>
          <a:ext cx="457200" cy="309282"/>
        </p:xfrm>
        <a:graphic>
          <a:graphicData uri="http://schemas.openxmlformats.org/presentationml/2006/ole">
            <mc:AlternateContent xmlns:mc="http://schemas.openxmlformats.org/markup-compatibility/2006">
              <mc:Choice xmlns:v="urn:schemas-microsoft-com:vml" Requires="v">
                <p:oleObj spid="_x0000_s1066" name="Equation" r:id="rId3" imgW="330057" imgH="215806" progId="Equation.DSMT4">
                  <p:embed/>
                </p:oleObj>
              </mc:Choice>
              <mc:Fallback>
                <p:oleObj name="Equation" r:id="rId3" imgW="330057" imgH="215806" progId="Equation.DSMT4">
                  <p:embed/>
                  <p:pic>
                    <p:nvPicPr>
                      <p:cNvPr id="9"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6289" y="5841397"/>
                        <a:ext cx="457200" cy="309282"/>
                      </a:xfrm>
                      <a:prstGeom prst="rect">
                        <a:avLst/>
                      </a:prstGeom>
                      <a:noFill/>
                    </p:spPr>
                  </p:pic>
                </p:oleObj>
              </mc:Fallback>
            </mc:AlternateContent>
          </a:graphicData>
        </a:graphic>
      </p:graphicFrame>
    </p:spTree>
    <p:extLst>
      <p:ext uri="{BB962C8B-B14F-4D97-AF65-F5344CB8AC3E}">
        <p14:creationId xmlns:p14="http://schemas.microsoft.com/office/powerpoint/2010/main" val="1663966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530B87-A364-433A-AE44-A920E36C2F6C}"/>
              </a:ext>
            </a:extLst>
          </p:cNvPr>
          <p:cNvSpPr>
            <a:spLocks noGrp="1"/>
          </p:cNvSpPr>
          <p:nvPr>
            <p:ph type="title"/>
          </p:nvPr>
        </p:nvSpPr>
        <p:spPr>
          <a:xfrm>
            <a:off x="838199" y="365125"/>
            <a:ext cx="10741873" cy="1325563"/>
          </a:xfrm>
        </p:spPr>
        <p:txBody>
          <a:bodyPr>
            <a:normAutofit/>
          </a:bodyPr>
          <a:lstStyle/>
          <a:p>
            <a:r>
              <a:rPr kumimoji="1" lang="en-US" altLang="ja-JP" dirty="0"/>
              <a:t>Background 3/3</a:t>
            </a:r>
            <a:br>
              <a:rPr kumimoji="1" lang="en-US" altLang="ja-JP" dirty="0"/>
            </a:br>
            <a:r>
              <a:rPr kumimoji="1" lang="en-US" altLang="ja-JP" dirty="0"/>
              <a:t>Agreements at RAN4 #88bis (on Wed.)</a:t>
            </a:r>
            <a:endParaRPr kumimoji="1" lang="ja-JP" altLang="en-US" dirty="0"/>
          </a:p>
        </p:txBody>
      </p:sp>
      <p:sp>
        <p:nvSpPr>
          <p:cNvPr id="3" name="コンテンツ プレースホルダー 2">
            <a:extLst>
              <a:ext uri="{FF2B5EF4-FFF2-40B4-BE49-F238E27FC236}">
                <a16:creationId xmlns:a16="http://schemas.microsoft.com/office/drawing/2014/main" id="{3092C54B-9ABB-48BA-8F93-D00DDCF3A9BB}"/>
              </a:ext>
            </a:extLst>
          </p:cNvPr>
          <p:cNvSpPr>
            <a:spLocks noGrp="1"/>
          </p:cNvSpPr>
          <p:nvPr>
            <p:ph idx="1"/>
          </p:nvPr>
        </p:nvSpPr>
        <p:spPr/>
        <p:txBody>
          <a:bodyPr>
            <a:normAutofit/>
          </a:bodyPr>
          <a:lstStyle/>
          <a:p>
            <a:r>
              <a:rPr kumimoji="1" lang="en-US" altLang="ja-JP" sz="1600" dirty="0"/>
              <a:t>DMRS configuration</a:t>
            </a:r>
          </a:p>
          <a:p>
            <a:pPr lvl="1"/>
            <a:r>
              <a:rPr lang="en-US" altLang="ja-JP" sz="1400" dirty="0"/>
              <a:t>1 additional DRMS for SDR test</a:t>
            </a:r>
          </a:p>
          <a:p>
            <a:r>
              <a:rPr lang="en-US" altLang="ja-JP" sz="1600" dirty="0"/>
              <a:t>PTRS configuration</a:t>
            </a:r>
          </a:p>
          <a:p>
            <a:pPr lvl="1"/>
            <a:r>
              <a:rPr lang="en-GB" altLang="ja-JP" sz="1400" dirty="0"/>
              <a:t>PTRS configuration for FR2: 1 port, per 2PRB in frequency domain, per symbol in time domain.</a:t>
            </a:r>
            <a:endParaRPr lang="ja-JP" altLang="ja-JP" sz="1400" dirty="0"/>
          </a:p>
          <a:p>
            <a:r>
              <a:rPr lang="en-US" altLang="ja-JP" sz="1600" dirty="0"/>
              <a:t>SSB configuration</a:t>
            </a:r>
          </a:p>
          <a:p>
            <a:pPr lvl="1"/>
            <a:r>
              <a:rPr lang="en-GB" altLang="ja-JP" sz="1400" dirty="0"/>
              <a:t>One SSB is configured in each SSB burst with periodicity 20 </a:t>
            </a:r>
            <a:r>
              <a:rPr lang="en-GB" altLang="ja-JP" sz="1400" dirty="0" err="1"/>
              <a:t>ms</a:t>
            </a:r>
            <a:r>
              <a:rPr lang="en-GB" altLang="ja-JP" sz="1400" dirty="0"/>
              <a:t> and slot #0 within period</a:t>
            </a:r>
          </a:p>
          <a:p>
            <a:r>
              <a:rPr lang="en-GB" altLang="ja-JP" sz="1600" dirty="0"/>
              <a:t>TDD configuration</a:t>
            </a:r>
          </a:p>
          <a:p>
            <a:pPr lvl="1" hangingPunct="0"/>
            <a:r>
              <a:rPr lang="en-US" altLang="ja-JP" sz="1400" dirty="0"/>
              <a:t>FR1 15kHz: DDDSU</a:t>
            </a:r>
            <a:endParaRPr lang="ja-JP" altLang="ja-JP" sz="1400" dirty="0"/>
          </a:p>
          <a:p>
            <a:pPr lvl="1" hangingPunct="0"/>
            <a:r>
              <a:rPr lang="en-US" altLang="ja-JP" sz="1400" dirty="0"/>
              <a:t>FR1 30KHz: 7D1S2U</a:t>
            </a:r>
            <a:endParaRPr lang="ja-JP" altLang="ja-JP" sz="1400" dirty="0"/>
          </a:p>
          <a:p>
            <a:pPr lvl="1" hangingPunct="0"/>
            <a:r>
              <a:rPr lang="en-US" altLang="ja-JP" sz="1400" dirty="0"/>
              <a:t>FR2 60kHz: DDSU </a:t>
            </a:r>
          </a:p>
          <a:p>
            <a:pPr>
              <a:lnSpc>
                <a:spcPct val="100000"/>
              </a:lnSpc>
            </a:pPr>
            <a:r>
              <a:rPr lang="en-GB" altLang="ja-JP" sz="1600" dirty="0"/>
              <a:t>Test metric</a:t>
            </a:r>
          </a:p>
          <a:p>
            <a:pPr lvl="1">
              <a:lnSpc>
                <a:spcPct val="100000"/>
              </a:lnSpc>
            </a:pPr>
            <a:r>
              <a:rPr lang="en-GB" altLang="ja-JP" sz="1400" dirty="0"/>
              <a:t>85% relative throughput.</a:t>
            </a:r>
          </a:p>
          <a:p>
            <a:pPr>
              <a:lnSpc>
                <a:spcPct val="100000"/>
              </a:lnSpc>
            </a:pPr>
            <a:r>
              <a:rPr lang="en-GB" altLang="ja-JP" sz="1600" dirty="0"/>
              <a:t>Channel bandwidth</a:t>
            </a:r>
          </a:p>
          <a:p>
            <a:pPr lvl="1">
              <a:lnSpc>
                <a:spcPct val="110000"/>
              </a:lnSpc>
            </a:pPr>
            <a:r>
              <a:rPr lang="en-GB" altLang="ja-JP" sz="1400" dirty="0"/>
              <a:t> for simulation campaign for SDR test, we just need to consider one channel bandwidth per SCS per TDD or FDD set.</a:t>
            </a:r>
          </a:p>
          <a:p>
            <a:endParaRPr lang="en-US" altLang="ja-JP" sz="1600" dirty="0"/>
          </a:p>
        </p:txBody>
      </p:sp>
    </p:spTree>
    <p:extLst>
      <p:ext uri="{BB962C8B-B14F-4D97-AF65-F5344CB8AC3E}">
        <p14:creationId xmlns:p14="http://schemas.microsoft.com/office/powerpoint/2010/main" val="3151724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B68B88-4DDF-42D9-AE72-F1D7EF59879C}"/>
              </a:ext>
            </a:extLst>
          </p:cNvPr>
          <p:cNvSpPr>
            <a:spLocks noGrp="1"/>
          </p:cNvSpPr>
          <p:nvPr>
            <p:ph type="title"/>
          </p:nvPr>
        </p:nvSpPr>
        <p:spPr/>
        <p:txBody>
          <a:bodyPr/>
          <a:lstStyle/>
          <a:p>
            <a:r>
              <a:rPr kumimoji="1" lang="en-US" altLang="ja-JP" dirty="0"/>
              <a:t>Proposals 1/2</a:t>
            </a:r>
            <a:endParaRPr kumimoji="1" lang="ja-JP" altLang="en-US" dirty="0"/>
          </a:p>
        </p:txBody>
      </p:sp>
      <p:sp>
        <p:nvSpPr>
          <p:cNvPr id="3" name="コンテンツ プレースホルダー 2">
            <a:extLst>
              <a:ext uri="{FF2B5EF4-FFF2-40B4-BE49-F238E27FC236}">
                <a16:creationId xmlns:a16="http://schemas.microsoft.com/office/drawing/2014/main" id="{475DF6F7-50FD-4773-A1FE-B6F1B84EFD06}"/>
              </a:ext>
            </a:extLst>
          </p:cNvPr>
          <p:cNvSpPr>
            <a:spLocks noGrp="1"/>
          </p:cNvSpPr>
          <p:nvPr>
            <p:ph idx="1"/>
          </p:nvPr>
        </p:nvSpPr>
        <p:spPr>
          <a:xfrm>
            <a:off x="838200" y="1825625"/>
            <a:ext cx="10515600" cy="4351338"/>
          </a:xfrm>
        </p:spPr>
        <p:txBody>
          <a:bodyPr>
            <a:normAutofit/>
          </a:bodyPr>
          <a:lstStyle/>
          <a:p>
            <a:r>
              <a:rPr lang="en-US" altLang="ja-JP" sz="1600" dirty="0"/>
              <a:t>MCS/TBS determination</a:t>
            </a:r>
          </a:p>
          <a:p>
            <a:pPr lvl="1"/>
            <a:r>
              <a:rPr lang="en-US" altLang="ja-JP" sz="1200" dirty="0"/>
              <a:t>Adopt the methodology in Section 2.1 of R4-1812165</a:t>
            </a:r>
            <a:endParaRPr lang="en-US" altLang="ja-JP" sz="1600" dirty="0"/>
          </a:p>
          <a:p>
            <a:r>
              <a:rPr lang="en-US" altLang="ja-JP" sz="1600" dirty="0"/>
              <a:t>CSI-RS for tracking (TRS): </a:t>
            </a:r>
          </a:p>
          <a:p>
            <a:pPr lvl="1"/>
            <a:r>
              <a:rPr lang="en-US" altLang="ja-JP" sz="1200" dirty="0">
                <a:solidFill>
                  <a:srgbClr val="FF0000"/>
                </a:solidFill>
              </a:rPr>
              <a:t>For FR1</a:t>
            </a:r>
            <a:r>
              <a:rPr lang="ja-JP" altLang="en-US" sz="1200" dirty="0">
                <a:solidFill>
                  <a:srgbClr val="FF0000"/>
                </a:solidFill>
              </a:rPr>
              <a:t> </a:t>
            </a:r>
            <a:r>
              <a:rPr lang="en-US" altLang="ja-JP" sz="1200" dirty="0">
                <a:solidFill>
                  <a:srgbClr val="FF0000"/>
                </a:solidFill>
              </a:rPr>
              <a:t>and</a:t>
            </a:r>
            <a:r>
              <a:rPr lang="ja-JP" altLang="en-US" sz="1200" dirty="0">
                <a:solidFill>
                  <a:srgbClr val="FF0000"/>
                </a:solidFill>
              </a:rPr>
              <a:t> </a:t>
            </a:r>
            <a:r>
              <a:rPr lang="en-US" altLang="ja-JP" sz="1200" dirty="0">
                <a:solidFill>
                  <a:srgbClr val="FF0000"/>
                </a:solidFill>
              </a:rPr>
              <a:t>FR2, 20ms periodicity with 2 slot,  offset 10ms from SSB slot</a:t>
            </a:r>
          </a:p>
          <a:p>
            <a:r>
              <a:rPr lang="en-US" altLang="ja-JP" sz="1600" dirty="0"/>
              <a:t>CSI-RS for CSI acquisition: </a:t>
            </a:r>
          </a:p>
          <a:p>
            <a:pPr lvl="1"/>
            <a:r>
              <a:rPr lang="en-US" altLang="ja-JP" sz="1200" dirty="0">
                <a:solidFill>
                  <a:srgbClr val="FF0000"/>
                </a:solidFill>
              </a:rPr>
              <a:t>[For FR1 and FR2, mapping in slots with SSB in OFDM symbols without SSB]</a:t>
            </a:r>
          </a:p>
          <a:p>
            <a:r>
              <a:rPr lang="en-US" altLang="ja-JP" sz="1600" dirty="0"/>
              <a:t>PDSCH scheduling</a:t>
            </a:r>
          </a:p>
          <a:p>
            <a:pPr lvl="1"/>
            <a:r>
              <a:rPr lang="en-US" altLang="ja-JP" sz="1200" dirty="0"/>
              <a:t>No PDSCH scheduling in SSB slots and TRS slots</a:t>
            </a:r>
          </a:p>
          <a:p>
            <a:pPr lvl="1"/>
            <a:r>
              <a:rPr lang="en-US" altLang="ja-JP" sz="1200" dirty="0"/>
              <a:t>No FDM between CORESET and PDSCH</a:t>
            </a:r>
          </a:p>
          <a:p>
            <a:r>
              <a:rPr lang="en-US" altLang="ja-JP" sz="1600" dirty="0"/>
              <a:t>Number of HARQ process</a:t>
            </a:r>
          </a:p>
          <a:p>
            <a:pPr lvl="1"/>
            <a:r>
              <a:rPr lang="en-US" altLang="ja-JP" sz="1200" dirty="0"/>
              <a:t>FFS: 8/4 processes for TDD/FDD soft combining verification test with 16/8 process for TDD/FDD</a:t>
            </a:r>
          </a:p>
          <a:p>
            <a:r>
              <a:rPr lang="en-US" altLang="ja-JP" sz="1600" dirty="0"/>
              <a:t>NR TDD configuration for FR2 120kHz</a:t>
            </a:r>
          </a:p>
          <a:p>
            <a:pPr lvl="1"/>
            <a:r>
              <a:rPr lang="en-US" altLang="ja-JP" sz="1200" dirty="0"/>
              <a:t>Alt.1: DDDSU</a:t>
            </a:r>
          </a:p>
          <a:p>
            <a:pPr lvl="1"/>
            <a:r>
              <a:rPr lang="en-US" altLang="ja-JP" sz="1200" dirty="0"/>
              <a:t>Alt.2: DDSU</a:t>
            </a:r>
            <a:endParaRPr lang="en-US" altLang="ja-JP" sz="1600" dirty="0"/>
          </a:p>
          <a:p>
            <a:pPr marL="0" indent="0">
              <a:buNone/>
            </a:pPr>
            <a:endParaRPr lang="en-US" altLang="ja-JP" sz="1600" dirty="0"/>
          </a:p>
          <a:p>
            <a:endParaRPr lang="en-US" altLang="ja-JP" sz="1600" dirty="0"/>
          </a:p>
          <a:p>
            <a:endParaRPr kumimoji="1" lang="ja-JP" altLang="en-US" sz="2400" dirty="0"/>
          </a:p>
        </p:txBody>
      </p:sp>
    </p:spTree>
    <p:extLst>
      <p:ext uri="{BB962C8B-B14F-4D97-AF65-F5344CB8AC3E}">
        <p14:creationId xmlns:p14="http://schemas.microsoft.com/office/powerpoint/2010/main" val="948500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B68B88-4DDF-42D9-AE72-F1D7EF59879C}"/>
              </a:ext>
            </a:extLst>
          </p:cNvPr>
          <p:cNvSpPr>
            <a:spLocks noGrp="1"/>
          </p:cNvSpPr>
          <p:nvPr>
            <p:ph type="title"/>
          </p:nvPr>
        </p:nvSpPr>
        <p:spPr/>
        <p:txBody>
          <a:bodyPr/>
          <a:lstStyle/>
          <a:p>
            <a:r>
              <a:rPr kumimoji="1" lang="en-US" altLang="ja-JP" dirty="0"/>
              <a:t>Proposals 2/2</a:t>
            </a:r>
            <a:endParaRPr kumimoji="1" lang="ja-JP" altLang="en-US" dirty="0"/>
          </a:p>
        </p:txBody>
      </p:sp>
      <p:sp>
        <p:nvSpPr>
          <p:cNvPr id="3" name="コンテンツ プレースホルダー 2">
            <a:extLst>
              <a:ext uri="{FF2B5EF4-FFF2-40B4-BE49-F238E27FC236}">
                <a16:creationId xmlns:a16="http://schemas.microsoft.com/office/drawing/2014/main" id="{475DF6F7-50FD-4773-A1FE-B6F1B84EFD06}"/>
              </a:ext>
            </a:extLst>
          </p:cNvPr>
          <p:cNvSpPr>
            <a:spLocks noGrp="1"/>
          </p:cNvSpPr>
          <p:nvPr>
            <p:ph idx="1"/>
          </p:nvPr>
        </p:nvSpPr>
        <p:spPr>
          <a:xfrm>
            <a:off x="838200" y="1825625"/>
            <a:ext cx="10515600" cy="4351338"/>
          </a:xfrm>
        </p:spPr>
        <p:txBody>
          <a:bodyPr>
            <a:normAutofit fontScale="77500" lnSpcReduction="20000"/>
          </a:bodyPr>
          <a:lstStyle/>
          <a:p>
            <a:r>
              <a:rPr lang="en-US" altLang="ja-JP" sz="2400" dirty="0">
                <a:solidFill>
                  <a:srgbClr val="FF0000"/>
                </a:solidFill>
              </a:rPr>
              <a:t>Introduce SDR requirements at least the following scenarios in Rel.15</a:t>
            </a:r>
          </a:p>
          <a:p>
            <a:pPr lvl="1"/>
            <a:r>
              <a:rPr lang="en-US" altLang="ja-JP" sz="2000" dirty="0">
                <a:solidFill>
                  <a:srgbClr val="FF0000"/>
                </a:solidFill>
              </a:rPr>
              <a:t>Single carrier</a:t>
            </a:r>
          </a:p>
          <a:p>
            <a:pPr lvl="1"/>
            <a:r>
              <a:rPr lang="en-US" altLang="ja-JP" sz="2000" dirty="0">
                <a:solidFill>
                  <a:srgbClr val="FF0000"/>
                </a:solidFill>
              </a:rPr>
              <a:t>NR CA within only FR1</a:t>
            </a:r>
          </a:p>
          <a:p>
            <a:pPr lvl="1"/>
            <a:r>
              <a:rPr lang="en-US" altLang="ja-JP" sz="2000" dirty="0">
                <a:solidFill>
                  <a:srgbClr val="FF0000"/>
                </a:solidFill>
              </a:rPr>
              <a:t>NR CA within only FR2</a:t>
            </a:r>
            <a:endParaRPr lang="en-US" altLang="ja-JP" sz="1600" strike="sngStrike" dirty="0">
              <a:solidFill>
                <a:srgbClr val="FF0000"/>
              </a:solidFill>
            </a:endParaRPr>
          </a:p>
          <a:p>
            <a:pPr lvl="1"/>
            <a:r>
              <a:rPr lang="en-US" altLang="ja-JP" sz="2000" dirty="0">
                <a:solidFill>
                  <a:srgbClr val="FF0000"/>
                </a:solidFill>
              </a:rPr>
              <a:t>EN-DC within only FR1</a:t>
            </a:r>
            <a:endParaRPr lang="en-US" altLang="ja-JP" sz="1600" dirty="0">
              <a:solidFill>
                <a:srgbClr val="FF0000"/>
              </a:solidFill>
            </a:endParaRPr>
          </a:p>
          <a:p>
            <a:pPr lvl="2"/>
            <a:r>
              <a:rPr lang="en-US" altLang="ja-JP" sz="1600" dirty="0">
                <a:solidFill>
                  <a:srgbClr val="FF0000"/>
                </a:solidFill>
              </a:rPr>
              <a:t>Maximum archivable data rate for NR side is calculated based on the methodology in Section 2.1 of R4-1812165.</a:t>
            </a:r>
          </a:p>
          <a:p>
            <a:pPr lvl="2"/>
            <a:r>
              <a:rPr lang="en-US" altLang="ja-JP" sz="1600" dirty="0">
                <a:solidFill>
                  <a:srgbClr val="FF0000"/>
                </a:solidFill>
              </a:rPr>
              <a:t>Maximum archivable data rate for LTE side is calculated based on Section 4.1.2 of TS38.306 (V15.3.0) </a:t>
            </a:r>
          </a:p>
          <a:p>
            <a:pPr lvl="1"/>
            <a:r>
              <a:rPr lang="en-US" altLang="ja-JP" sz="2000" dirty="0">
                <a:solidFill>
                  <a:srgbClr val="FF0000"/>
                </a:solidFill>
              </a:rPr>
              <a:t>FFS: NR CA including both FR1 and FR2 bands (no testability)</a:t>
            </a:r>
          </a:p>
          <a:p>
            <a:pPr lvl="1"/>
            <a:r>
              <a:rPr lang="en-US" altLang="ja-JP" sz="2000" dirty="0">
                <a:solidFill>
                  <a:srgbClr val="FF0000"/>
                </a:solidFill>
              </a:rPr>
              <a:t>FFS: EN-DC including both FR1 and FR2 bands (no testability)</a:t>
            </a:r>
          </a:p>
          <a:p>
            <a:pPr marL="457200" lvl="1" indent="0">
              <a:buNone/>
            </a:pPr>
            <a:endParaRPr lang="en-US" altLang="ja-JP" sz="1800" dirty="0"/>
          </a:p>
          <a:p>
            <a:r>
              <a:rPr lang="en-US" altLang="ja-JP" sz="2400" dirty="0">
                <a:solidFill>
                  <a:srgbClr val="FF0000"/>
                </a:solidFill>
              </a:rPr>
              <a:t>RAN4 will introduce two kind of SDR requirements</a:t>
            </a:r>
          </a:p>
          <a:p>
            <a:pPr lvl="1"/>
            <a:r>
              <a:rPr lang="en-US" altLang="ja-JP" sz="2000" dirty="0">
                <a:solidFill>
                  <a:srgbClr val="FF0000"/>
                </a:solidFill>
              </a:rPr>
              <a:t>1. The highest MCS based on UE capability without any restriction of testable SNR</a:t>
            </a:r>
          </a:p>
          <a:p>
            <a:pPr lvl="1"/>
            <a:r>
              <a:rPr lang="en-US" altLang="ja-JP" sz="2000" dirty="0">
                <a:solidFill>
                  <a:srgbClr val="FF0000"/>
                </a:solidFill>
              </a:rPr>
              <a:t>2. The highest MCS achieved within testable SNR range in Rel.15</a:t>
            </a:r>
          </a:p>
          <a:p>
            <a:pPr lvl="1"/>
            <a:r>
              <a:rPr lang="en-US" altLang="ja-JP" sz="2000" dirty="0">
                <a:solidFill>
                  <a:srgbClr val="FF0000"/>
                </a:solidFill>
              </a:rPr>
              <a:t>Note: Only the first is tested if the test is feasible. Only the second one is tested if the test for the first is infeasible. </a:t>
            </a:r>
          </a:p>
          <a:p>
            <a:pPr lvl="1"/>
            <a:endParaRPr lang="en-US" altLang="ja-JP" sz="2000" dirty="0">
              <a:solidFill>
                <a:srgbClr val="FF0000"/>
              </a:solidFill>
            </a:endParaRPr>
          </a:p>
          <a:p>
            <a:r>
              <a:rPr lang="en-US" altLang="ja-JP" sz="2400" dirty="0">
                <a:solidFill>
                  <a:srgbClr val="FF0000"/>
                </a:solidFill>
              </a:rPr>
              <a:t>If RAN4 introduce SDR for EN-DC including FR1 NR carrier, update LTE FRC such that LTE TDD carrier is synchronized with FR1 NR TDD carrier</a:t>
            </a:r>
          </a:p>
          <a:p>
            <a:endParaRPr lang="en-US" altLang="ja-JP" sz="2400" dirty="0"/>
          </a:p>
          <a:p>
            <a:endParaRPr kumimoji="1" lang="ja-JP" altLang="en-US" sz="3600" dirty="0"/>
          </a:p>
        </p:txBody>
      </p:sp>
    </p:spTree>
    <p:extLst>
      <p:ext uri="{BB962C8B-B14F-4D97-AF65-F5344CB8AC3E}">
        <p14:creationId xmlns:p14="http://schemas.microsoft.com/office/powerpoint/2010/main" val="715882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4FFA16-3067-4361-B980-DF9A63240BB1}"/>
              </a:ext>
            </a:extLst>
          </p:cNvPr>
          <p:cNvSpPr>
            <a:spLocks noGrp="1"/>
          </p:cNvSpPr>
          <p:nvPr>
            <p:ph type="title"/>
          </p:nvPr>
        </p:nvSpPr>
        <p:spPr/>
        <p:txBody>
          <a:bodyPr/>
          <a:lstStyle/>
          <a:p>
            <a:r>
              <a:rPr lang="en-US" altLang="ja-JP" dirty="0"/>
              <a:t>Simulation assumption for RAN4 #89  1/5</a:t>
            </a:r>
            <a:endParaRPr kumimoji="1" lang="ja-JP" altLang="en-US" dirty="0"/>
          </a:p>
        </p:txBody>
      </p:sp>
      <p:sp>
        <p:nvSpPr>
          <p:cNvPr id="3" name="コンテンツ プレースホルダー 2">
            <a:extLst>
              <a:ext uri="{FF2B5EF4-FFF2-40B4-BE49-F238E27FC236}">
                <a16:creationId xmlns:a16="http://schemas.microsoft.com/office/drawing/2014/main" id="{2E2DFBBB-4453-4DBC-B8A2-637A1A4A8360}"/>
              </a:ext>
            </a:extLst>
          </p:cNvPr>
          <p:cNvSpPr>
            <a:spLocks noGrp="1"/>
          </p:cNvSpPr>
          <p:nvPr>
            <p:ph idx="1"/>
          </p:nvPr>
        </p:nvSpPr>
        <p:spPr>
          <a:xfrm>
            <a:off x="838200" y="1825625"/>
            <a:ext cx="10830886" cy="4550008"/>
          </a:xfrm>
        </p:spPr>
        <p:txBody>
          <a:bodyPr>
            <a:normAutofit fontScale="85000" lnSpcReduction="20000"/>
          </a:bodyPr>
          <a:lstStyle/>
          <a:p>
            <a:r>
              <a:rPr kumimoji="1" lang="en-US" altLang="ja-JP" sz="1800" dirty="0"/>
              <a:t>Simulation cases </a:t>
            </a:r>
            <a:r>
              <a:rPr kumimoji="1" lang="en-US" altLang="ja-JP" sz="1800" dirty="0">
                <a:solidFill>
                  <a:srgbClr val="FF0000"/>
                </a:solidFill>
              </a:rPr>
              <a:t>for single carrier</a:t>
            </a:r>
            <a:r>
              <a:rPr kumimoji="1" lang="en-US" altLang="ja-JP" sz="1800" dirty="0"/>
              <a:t>:</a:t>
            </a:r>
          </a:p>
          <a:p>
            <a:endParaRPr lang="en-US" altLang="ja-JP" sz="1800" dirty="0"/>
          </a:p>
          <a:p>
            <a:endParaRPr lang="en-US" altLang="ja-JP" sz="1800" dirty="0"/>
          </a:p>
          <a:p>
            <a:endParaRPr lang="en-US" altLang="ja-JP" sz="1800" dirty="0"/>
          </a:p>
          <a:p>
            <a:endParaRPr lang="en-US" altLang="ja-JP" sz="1800" dirty="0"/>
          </a:p>
          <a:p>
            <a:endParaRPr lang="en-US" altLang="ja-JP" sz="1800" dirty="0"/>
          </a:p>
          <a:p>
            <a:endParaRPr lang="en-US" altLang="ja-JP" sz="1800" dirty="0"/>
          </a:p>
          <a:p>
            <a:endParaRPr lang="en-US" altLang="ja-JP" sz="1800" dirty="0"/>
          </a:p>
          <a:p>
            <a:endParaRPr lang="en-US" altLang="ja-JP" sz="1800" dirty="0"/>
          </a:p>
          <a:p>
            <a:endParaRPr lang="en-US" altLang="ja-JP" sz="1800" dirty="0"/>
          </a:p>
          <a:p>
            <a:endParaRPr lang="en-US" altLang="ja-JP" sz="1800" dirty="0"/>
          </a:p>
          <a:p>
            <a:endParaRPr lang="en-US" altLang="ja-JP" sz="1800" dirty="0"/>
          </a:p>
          <a:p>
            <a:r>
              <a:rPr lang="en-US" altLang="ja-JP" sz="1800" dirty="0"/>
              <a:t>Companies are encouraged to provide simulation results with the following two MCS conditions </a:t>
            </a:r>
          </a:p>
          <a:p>
            <a:pPr lvl="1"/>
            <a:r>
              <a:rPr lang="en-US" altLang="ja-JP" sz="1400" dirty="0">
                <a:solidFill>
                  <a:srgbClr val="FF0000"/>
                </a:solidFill>
              </a:rPr>
              <a:t>The highest MCS based on UE capability without any restriction of testable SNR</a:t>
            </a:r>
          </a:p>
          <a:p>
            <a:pPr lvl="1"/>
            <a:r>
              <a:rPr lang="en-US" altLang="ja-JP" sz="1400" dirty="0">
                <a:solidFill>
                  <a:srgbClr val="FF0000"/>
                </a:solidFill>
              </a:rPr>
              <a:t>The highest MCS achieved within testable SNR range in Rel.15</a:t>
            </a:r>
            <a:endParaRPr lang="en-US" altLang="ja-JP" sz="2200" dirty="0"/>
          </a:p>
          <a:p>
            <a:r>
              <a:rPr lang="en-US" altLang="ja-JP" sz="1800" dirty="0"/>
              <a:t>Further detailed parameters are described in the next slides</a:t>
            </a:r>
            <a:endParaRPr kumimoji="1" lang="ja-JP" altLang="en-US" sz="1800" dirty="0"/>
          </a:p>
        </p:txBody>
      </p:sp>
      <p:graphicFrame>
        <p:nvGraphicFramePr>
          <p:cNvPr id="5" name="表 4">
            <a:extLst>
              <a:ext uri="{FF2B5EF4-FFF2-40B4-BE49-F238E27FC236}">
                <a16:creationId xmlns:a16="http://schemas.microsoft.com/office/drawing/2014/main" id="{5D29F91A-35B8-4FFE-A3A7-C6C89E6F4780}"/>
              </a:ext>
            </a:extLst>
          </p:cNvPr>
          <p:cNvGraphicFramePr>
            <a:graphicFrameLocks noGrp="1"/>
          </p:cNvGraphicFramePr>
          <p:nvPr>
            <p:extLst>
              <p:ext uri="{D42A27DB-BD31-4B8C-83A1-F6EECF244321}">
                <p14:modId xmlns:p14="http://schemas.microsoft.com/office/powerpoint/2010/main" val="1076596559"/>
              </p:ext>
            </p:extLst>
          </p:nvPr>
        </p:nvGraphicFramePr>
        <p:xfrm>
          <a:off x="1191277" y="2084289"/>
          <a:ext cx="10138055" cy="3017520"/>
        </p:xfrm>
        <a:graphic>
          <a:graphicData uri="http://schemas.openxmlformats.org/drawingml/2006/table">
            <a:tbl>
              <a:tblPr firstRow="1" bandRow="1">
                <a:tableStyleId>{5C22544A-7EE6-4342-B048-85BDC9FD1C3A}</a:tableStyleId>
              </a:tblPr>
              <a:tblGrid>
                <a:gridCol w="1252865">
                  <a:extLst>
                    <a:ext uri="{9D8B030D-6E8A-4147-A177-3AD203B41FA5}">
                      <a16:colId xmlns:a16="http://schemas.microsoft.com/office/drawing/2014/main" val="2321909892"/>
                    </a:ext>
                  </a:extLst>
                </a:gridCol>
                <a:gridCol w="1252865">
                  <a:extLst>
                    <a:ext uri="{9D8B030D-6E8A-4147-A177-3AD203B41FA5}">
                      <a16:colId xmlns:a16="http://schemas.microsoft.com/office/drawing/2014/main" val="1633084338"/>
                    </a:ext>
                  </a:extLst>
                </a:gridCol>
                <a:gridCol w="1252865">
                  <a:extLst>
                    <a:ext uri="{9D8B030D-6E8A-4147-A177-3AD203B41FA5}">
                      <a16:colId xmlns:a16="http://schemas.microsoft.com/office/drawing/2014/main" val="1032312165"/>
                    </a:ext>
                  </a:extLst>
                </a:gridCol>
                <a:gridCol w="1252865">
                  <a:extLst>
                    <a:ext uri="{9D8B030D-6E8A-4147-A177-3AD203B41FA5}">
                      <a16:colId xmlns:a16="http://schemas.microsoft.com/office/drawing/2014/main" val="2586824859"/>
                    </a:ext>
                  </a:extLst>
                </a:gridCol>
                <a:gridCol w="1252865">
                  <a:extLst>
                    <a:ext uri="{9D8B030D-6E8A-4147-A177-3AD203B41FA5}">
                      <a16:colId xmlns:a16="http://schemas.microsoft.com/office/drawing/2014/main" val="533490520"/>
                    </a:ext>
                  </a:extLst>
                </a:gridCol>
                <a:gridCol w="1252865">
                  <a:extLst>
                    <a:ext uri="{9D8B030D-6E8A-4147-A177-3AD203B41FA5}">
                      <a16:colId xmlns:a16="http://schemas.microsoft.com/office/drawing/2014/main" val="3663890062"/>
                    </a:ext>
                  </a:extLst>
                </a:gridCol>
                <a:gridCol w="1252865">
                  <a:extLst>
                    <a:ext uri="{9D8B030D-6E8A-4147-A177-3AD203B41FA5}">
                      <a16:colId xmlns:a16="http://schemas.microsoft.com/office/drawing/2014/main" val="4290082591"/>
                    </a:ext>
                  </a:extLst>
                </a:gridCol>
                <a:gridCol w="1368000">
                  <a:extLst>
                    <a:ext uri="{9D8B030D-6E8A-4147-A177-3AD203B41FA5}">
                      <a16:colId xmlns:a16="http://schemas.microsoft.com/office/drawing/2014/main" val="988920685"/>
                    </a:ext>
                  </a:extLst>
                </a:gridCol>
              </a:tblGrid>
              <a:tr h="255273">
                <a:tc>
                  <a:txBody>
                    <a:bodyPr/>
                    <a:lstStyle/>
                    <a:p>
                      <a:r>
                        <a:rPr kumimoji="1" lang="en-US" altLang="ja-JP" sz="1100" dirty="0"/>
                        <a:t>Test case</a:t>
                      </a:r>
                      <a:endParaRPr kumimoji="1" lang="ja-JP" altLang="en-US" sz="1100" dirty="0"/>
                    </a:p>
                  </a:txBody>
                  <a:tcPr/>
                </a:tc>
                <a:tc>
                  <a:txBody>
                    <a:bodyPr/>
                    <a:lstStyle/>
                    <a:p>
                      <a:r>
                        <a:rPr kumimoji="1" lang="en-US" altLang="ja-JP" sz="1100" dirty="0"/>
                        <a:t>FR</a:t>
                      </a:r>
                      <a:endParaRPr kumimoji="1" lang="ja-JP" altLang="en-US" sz="1100" dirty="0"/>
                    </a:p>
                  </a:txBody>
                  <a:tcPr/>
                </a:tc>
                <a:tc>
                  <a:txBody>
                    <a:bodyPr/>
                    <a:lstStyle/>
                    <a:p>
                      <a:r>
                        <a:rPr kumimoji="1" lang="en-US" altLang="ja-JP" sz="1100" dirty="0"/>
                        <a:t>SCS</a:t>
                      </a:r>
                      <a:endParaRPr kumimoji="1" lang="ja-JP" altLang="en-US" sz="1100" dirty="0"/>
                    </a:p>
                  </a:txBody>
                  <a:tcPr/>
                </a:tc>
                <a:tc>
                  <a:txBody>
                    <a:bodyPr/>
                    <a:lstStyle/>
                    <a:p>
                      <a:r>
                        <a:rPr kumimoji="1" lang="en-US" altLang="ja-JP" sz="1100" dirty="0"/>
                        <a:t>Duplex mode</a:t>
                      </a:r>
                      <a:endParaRPr kumimoji="1" lang="ja-JP" altLang="en-US" sz="1100" dirty="0"/>
                    </a:p>
                  </a:txBody>
                  <a:tcPr/>
                </a:tc>
                <a:tc>
                  <a:txBody>
                    <a:bodyPr/>
                    <a:lstStyle/>
                    <a:p>
                      <a:r>
                        <a:rPr kumimoji="1" lang="en-US" altLang="ja-JP" sz="1100" dirty="0"/>
                        <a:t>CBW</a:t>
                      </a:r>
                      <a:endParaRPr kumimoji="1" lang="ja-JP" altLang="en-US" sz="1100" dirty="0"/>
                    </a:p>
                  </a:txBody>
                  <a:tcPr/>
                </a:tc>
                <a:tc>
                  <a:txBody>
                    <a:bodyPr/>
                    <a:lstStyle/>
                    <a:p>
                      <a:r>
                        <a:rPr kumimoji="1" lang="en-US" altLang="ja-JP" sz="1100" dirty="0"/>
                        <a:t>MIMO config.</a:t>
                      </a:r>
                      <a:endParaRPr kumimoji="1" lang="ja-JP" altLang="en-US" sz="1100" dirty="0"/>
                    </a:p>
                  </a:txBody>
                  <a:tcPr/>
                </a:tc>
                <a:tc>
                  <a:txBody>
                    <a:bodyPr/>
                    <a:lstStyle/>
                    <a:p>
                      <a:r>
                        <a:rPr kumimoji="1" lang="en-US" altLang="ja-JP" sz="1100" dirty="0">
                          <a:solidFill>
                            <a:srgbClr val="FF0000"/>
                          </a:solidFill>
                        </a:rPr>
                        <a:t>Max </a:t>
                      </a:r>
                      <a:r>
                        <a:rPr kumimoji="1" lang="en-US" altLang="ja-JP" sz="1100" dirty="0"/>
                        <a:t>rank</a:t>
                      </a:r>
                      <a:endParaRPr kumimoji="1" lang="ja-JP" altLang="en-US" sz="1100" dirty="0"/>
                    </a:p>
                  </a:txBody>
                  <a:tcPr/>
                </a:tc>
                <a:tc>
                  <a:txBody>
                    <a:bodyPr/>
                    <a:lstStyle/>
                    <a:p>
                      <a:r>
                        <a:rPr kumimoji="1" lang="en-US" altLang="ja-JP" sz="1100" dirty="0">
                          <a:solidFill>
                            <a:srgbClr val="FF0000"/>
                          </a:solidFill>
                        </a:rPr>
                        <a:t>Max </a:t>
                      </a:r>
                      <a:r>
                        <a:rPr kumimoji="1" lang="en-US" altLang="ja-JP" sz="1100" dirty="0"/>
                        <a:t>modulation order</a:t>
                      </a:r>
                      <a:endParaRPr kumimoji="1" lang="ja-JP" altLang="en-US" sz="1100" dirty="0"/>
                    </a:p>
                  </a:txBody>
                  <a:tcPr/>
                </a:tc>
                <a:extLst>
                  <a:ext uri="{0D108BD9-81ED-4DB2-BD59-A6C34878D82A}">
                    <a16:rowId xmlns:a16="http://schemas.microsoft.com/office/drawing/2014/main" val="2249465440"/>
                  </a:ext>
                </a:extLst>
              </a:tr>
              <a:tr h="255273">
                <a:tc>
                  <a:txBody>
                    <a:bodyPr/>
                    <a:lstStyle/>
                    <a:p>
                      <a:r>
                        <a:rPr kumimoji="1" lang="en-US" altLang="ja-JP" sz="1100" dirty="0"/>
                        <a:t>Case 1</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dirty="0"/>
                        <a:t>15kHz</a:t>
                      </a:r>
                      <a:endParaRPr kumimoji="1" lang="ja-JP" altLang="en-US" sz="1100" dirty="0"/>
                    </a:p>
                  </a:txBody>
                  <a:tcPr/>
                </a:tc>
                <a:tc>
                  <a:txBody>
                    <a:bodyPr/>
                    <a:lstStyle/>
                    <a:p>
                      <a:r>
                        <a:rPr kumimoji="1" lang="en-US" altLang="ja-JP" sz="1100" dirty="0"/>
                        <a:t>FDD</a:t>
                      </a:r>
                      <a:endParaRPr kumimoji="1" lang="ja-JP" altLang="en-US" sz="1100" dirty="0"/>
                    </a:p>
                  </a:txBody>
                  <a:tcPr/>
                </a:tc>
                <a:tc>
                  <a:txBody>
                    <a:bodyPr/>
                    <a:lstStyle/>
                    <a:p>
                      <a:r>
                        <a:rPr kumimoji="1" lang="en-US" altLang="ja-JP" sz="1100" dirty="0"/>
                        <a:t>20MHz</a:t>
                      </a:r>
                      <a:endParaRPr kumimoji="1" lang="ja-JP" altLang="en-US" sz="1100" dirty="0"/>
                    </a:p>
                  </a:txBody>
                  <a:tcPr/>
                </a:tc>
                <a:tc>
                  <a:txBody>
                    <a:bodyPr/>
                    <a:lstStyle/>
                    <a:p>
                      <a:r>
                        <a:rPr kumimoji="1" lang="en-US" altLang="ja-JP" sz="1100" dirty="0"/>
                        <a:t>2x2MIMO</a:t>
                      </a:r>
                      <a:endParaRPr kumimoji="1" lang="ja-JP" altLang="en-US" sz="1100" dirty="0"/>
                    </a:p>
                  </a:txBody>
                  <a:tcPr/>
                </a:tc>
                <a:tc>
                  <a:txBody>
                    <a:bodyPr/>
                    <a:lstStyle/>
                    <a:p>
                      <a:r>
                        <a:rPr kumimoji="1" lang="en-US" altLang="ja-JP" sz="1100" dirty="0"/>
                        <a:t>Rank 2</a:t>
                      </a:r>
                      <a:endParaRPr kumimoji="1" lang="ja-JP" altLang="en-US" sz="1100" dirty="0"/>
                    </a:p>
                  </a:txBody>
                  <a:tcPr/>
                </a:tc>
                <a:tc>
                  <a:txBody>
                    <a:bodyPr/>
                    <a:lstStyle/>
                    <a:p>
                      <a:r>
                        <a:rPr kumimoji="1" lang="en-US" altLang="ja-JP" sz="1100" dirty="0"/>
                        <a:t>64QAM</a:t>
                      </a:r>
                      <a:endParaRPr kumimoji="1" lang="ja-JP" altLang="en-US" sz="1100" dirty="0"/>
                    </a:p>
                  </a:txBody>
                  <a:tcPr/>
                </a:tc>
                <a:extLst>
                  <a:ext uri="{0D108BD9-81ED-4DB2-BD59-A6C34878D82A}">
                    <a16:rowId xmlns:a16="http://schemas.microsoft.com/office/drawing/2014/main" val="4066678222"/>
                  </a:ext>
                </a:extLst>
              </a:tr>
              <a:tr h="255273">
                <a:tc>
                  <a:txBody>
                    <a:bodyPr/>
                    <a:lstStyle/>
                    <a:p>
                      <a:r>
                        <a:rPr kumimoji="1" lang="en-US" altLang="ja-JP" sz="1100" dirty="0"/>
                        <a:t>Case 2</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dirty="0"/>
                        <a:t>15kHz</a:t>
                      </a:r>
                      <a:endParaRPr kumimoji="1" lang="ja-JP" altLang="en-US" sz="1100" dirty="0"/>
                    </a:p>
                  </a:txBody>
                  <a:tcPr/>
                </a:tc>
                <a:tc>
                  <a:txBody>
                    <a:bodyPr/>
                    <a:lstStyle/>
                    <a:p>
                      <a:r>
                        <a:rPr kumimoji="1" lang="en-US" altLang="ja-JP" sz="1100" dirty="0"/>
                        <a:t>FDD</a:t>
                      </a:r>
                      <a:endParaRPr kumimoji="1" lang="ja-JP" altLang="en-US" sz="1100" dirty="0"/>
                    </a:p>
                  </a:txBody>
                  <a:tcPr/>
                </a:tc>
                <a:tc>
                  <a:txBody>
                    <a:bodyPr/>
                    <a:lstStyle/>
                    <a:p>
                      <a:r>
                        <a:rPr kumimoji="1" lang="en-US" altLang="ja-JP" sz="1100" dirty="0"/>
                        <a:t>20MHz</a:t>
                      </a:r>
                      <a:endParaRPr kumimoji="1" lang="ja-JP" altLang="en-US" sz="1100" dirty="0"/>
                    </a:p>
                  </a:txBody>
                  <a:tcPr/>
                </a:tc>
                <a:tc>
                  <a:txBody>
                    <a:bodyPr/>
                    <a:lstStyle/>
                    <a:p>
                      <a:r>
                        <a:rPr kumimoji="1" lang="en-US" altLang="ja-JP" sz="1100" dirty="0"/>
                        <a:t>2x2MIMO</a:t>
                      </a:r>
                      <a:endParaRPr kumimoji="1" lang="ja-JP" altLang="en-US" sz="1100" dirty="0"/>
                    </a:p>
                  </a:txBody>
                  <a:tcPr/>
                </a:tc>
                <a:tc>
                  <a:txBody>
                    <a:bodyPr/>
                    <a:lstStyle/>
                    <a:p>
                      <a:r>
                        <a:rPr kumimoji="1" lang="en-US" altLang="ja-JP" sz="1100" dirty="0"/>
                        <a:t>Rank 2</a:t>
                      </a:r>
                      <a:endParaRPr kumimoji="1" lang="ja-JP" altLang="en-US" sz="1100" dirty="0"/>
                    </a:p>
                  </a:txBody>
                  <a:tcPr/>
                </a:tc>
                <a:tc>
                  <a:txBody>
                    <a:bodyPr/>
                    <a:lstStyle/>
                    <a:p>
                      <a:r>
                        <a:rPr kumimoji="1" lang="en-US" altLang="ja-JP" sz="1100" dirty="0"/>
                        <a:t>256QAM</a:t>
                      </a:r>
                      <a:endParaRPr kumimoji="1" lang="ja-JP" altLang="en-US" sz="1100" dirty="0"/>
                    </a:p>
                  </a:txBody>
                  <a:tcPr/>
                </a:tc>
                <a:extLst>
                  <a:ext uri="{0D108BD9-81ED-4DB2-BD59-A6C34878D82A}">
                    <a16:rowId xmlns:a16="http://schemas.microsoft.com/office/drawing/2014/main" val="81827302"/>
                  </a:ext>
                </a:extLst>
              </a:tr>
              <a:tr h="255273">
                <a:tc>
                  <a:txBody>
                    <a:bodyPr/>
                    <a:lstStyle/>
                    <a:p>
                      <a:r>
                        <a:rPr kumimoji="1" lang="en-US" altLang="ja-JP" sz="1100" dirty="0"/>
                        <a:t>Case 3</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dirty="0"/>
                        <a:t>15kHz</a:t>
                      </a:r>
                      <a:endParaRPr kumimoji="1" lang="ja-JP" altLang="en-US" sz="1100" dirty="0"/>
                    </a:p>
                  </a:txBody>
                  <a:tcPr/>
                </a:tc>
                <a:tc>
                  <a:txBody>
                    <a:bodyPr/>
                    <a:lstStyle/>
                    <a:p>
                      <a:r>
                        <a:rPr kumimoji="1" lang="en-US" altLang="ja-JP" sz="1100" dirty="0"/>
                        <a:t>FDD</a:t>
                      </a:r>
                      <a:endParaRPr kumimoji="1" lang="ja-JP" altLang="en-US" sz="1100" dirty="0"/>
                    </a:p>
                  </a:txBody>
                  <a:tcPr/>
                </a:tc>
                <a:tc>
                  <a:txBody>
                    <a:bodyPr/>
                    <a:lstStyle/>
                    <a:p>
                      <a:r>
                        <a:rPr kumimoji="1" lang="en-US" altLang="ja-JP" sz="1100" dirty="0"/>
                        <a:t>20MHz</a:t>
                      </a:r>
                      <a:endParaRPr kumimoji="1" lang="ja-JP" altLang="en-US" sz="1100" dirty="0"/>
                    </a:p>
                  </a:txBody>
                  <a:tcPr/>
                </a:tc>
                <a:tc>
                  <a:txBody>
                    <a:bodyPr/>
                    <a:lstStyle/>
                    <a:p>
                      <a:r>
                        <a:rPr kumimoji="1" lang="en-US" altLang="ja-JP" sz="1100" dirty="0"/>
                        <a:t>4x4MIMO</a:t>
                      </a:r>
                      <a:endParaRPr kumimoji="1" lang="ja-JP" altLang="en-US" sz="1100" dirty="0"/>
                    </a:p>
                  </a:txBody>
                  <a:tcPr/>
                </a:tc>
                <a:tc>
                  <a:txBody>
                    <a:bodyPr/>
                    <a:lstStyle/>
                    <a:p>
                      <a:r>
                        <a:rPr kumimoji="1" lang="en-US" altLang="ja-JP" sz="1100" dirty="0"/>
                        <a:t>Rank 4</a:t>
                      </a:r>
                      <a:endParaRPr kumimoji="1" lang="ja-JP" altLang="en-US" sz="1100" dirty="0"/>
                    </a:p>
                  </a:txBody>
                  <a:tcPr/>
                </a:tc>
                <a:tc>
                  <a:txBody>
                    <a:bodyPr/>
                    <a:lstStyle/>
                    <a:p>
                      <a:r>
                        <a:rPr kumimoji="1" lang="en-US" altLang="ja-JP" sz="1100" dirty="0"/>
                        <a:t>64QAM</a:t>
                      </a:r>
                      <a:endParaRPr kumimoji="1" lang="ja-JP" altLang="en-US" sz="1100" dirty="0"/>
                    </a:p>
                  </a:txBody>
                  <a:tcPr/>
                </a:tc>
                <a:extLst>
                  <a:ext uri="{0D108BD9-81ED-4DB2-BD59-A6C34878D82A}">
                    <a16:rowId xmlns:a16="http://schemas.microsoft.com/office/drawing/2014/main" val="1574463131"/>
                  </a:ext>
                </a:extLst>
              </a:tr>
              <a:tr h="255273">
                <a:tc>
                  <a:txBody>
                    <a:bodyPr/>
                    <a:lstStyle/>
                    <a:p>
                      <a:r>
                        <a:rPr kumimoji="1" lang="en-US" altLang="ja-JP" sz="1100" dirty="0"/>
                        <a:t>Case 4</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dirty="0"/>
                        <a:t>15kHz</a:t>
                      </a:r>
                      <a:endParaRPr kumimoji="1" lang="ja-JP" altLang="en-US" sz="1100" dirty="0"/>
                    </a:p>
                  </a:txBody>
                  <a:tcPr/>
                </a:tc>
                <a:tc>
                  <a:txBody>
                    <a:bodyPr/>
                    <a:lstStyle/>
                    <a:p>
                      <a:r>
                        <a:rPr kumimoji="1" lang="en-US" altLang="ja-JP" sz="1100" dirty="0"/>
                        <a:t>FDD</a:t>
                      </a:r>
                      <a:endParaRPr kumimoji="1" lang="ja-JP" altLang="en-US" sz="1100" dirty="0"/>
                    </a:p>
                  </a:txBody>
                  <a:tcPr/>
                </a:tc>
                <a:tc>
                  <a:txBody>
                    <a:bodyPr/>
                    <a:lstStyle/>
                    <a:p>
                      <a:r>
                        <a:rPr kumimoji="1" lang="en-US" altLang="ja-JP" sz="1100" dirty="0"/>
                        <a:t>20MHz</a:t>
                      </a:r>
                      <a:endParaRPr kumimoji="1" lang="ja-JP" altLang="en-US" sz="1100" dirty="0"/>
                    </a:p>
                  </a:txBody>
                  <a:tcPr/>
                </a:tc>
                <a:tc>
                  <a:txBody>
                    <a:bodyPr/>
                    <a:lstStyle/>
                    <a:p>
                      <a:r>
                        <a:rPr kumimoji="1" lang="en-US" altLang="ja-JP" sz="1100" dirty="0"/>
                        <a:t>4x4MIMO</a:t>
                      </a:r>
                      <a:endParaRPr kumimoji="1" lang="ja-JP" altLang="en-US" sz="1100" dirty="0"/>
                    </a:p>
                  </a:txBody>
                  <a:tcPr/>
                </a:tc>
                <a:tc>
                  <a:txBody>
                    <a:bodyPr/>
                    <a:lstStyle/>
                    <a:p>
                      <a:r>
                        <a:rPr kumimoji="1" lang="en-US" altLang="ja-JP" sz="1100" dirty="0"/>
                        <a:t>Rank 4</a:t>
                      </a:r>
                      <a:endParaRPr kumimoji="1" lang="ja-JP" altLang="en-US" sz="1100" dirty="0"/>
                    </a:p>
                  </a:txBody>
                  <a:tcPr/>
                </a:tc>
                <a:tc>
                  <a:txBody>
                    <a:bodyPr/>
                    <a:lstStyle/>
                    <a:p>
                      <a:r>
                        <a:rPr kumimoji="1" lang="en-US" altLang="ja-JP" sz="1100" dirty="0"/>
                        <a:t>256QAM</a:t>
                      </a:r>
                      <a:endParaRPr kumimoji="1" lang="ja-JP" altLang="en-US" sz="1100" dirty="0"/>
                    </a:p>
                  </a:txBody>
                  <a:tcPr/>
                </a:tc>
                <a:extLst>
                  <a:ext uri="{0D108BD9-81ED-4DB2-BD59-A6C34878D82A}">
                    <a16:rowId xmlns:a16="http://schemas.microsoft.com/office/drawing/2014/main" val="4186376916"/>
                  </a:ext>
                </a:extLst>
              </a:tr>
              <a:tr h="255273">
                <a:tc>
                  <a:txBody>
                    <a:bodyPr/>
                    <a:lstStyle/>
                    <a:p>
                      <a:r>
                        <a:rPr kumimoji="1" lang="en-US" altLang="ja-JP" sz="1100" dirty="0"/>
                        <a:t>Case 5</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dirty="0"/>
                        <a:t>30kHz</a:t>
                      </a:r>
                      <a:endParaRPr kumimoji="1" lang="ja-JP" altLang="en-US" sz="1100" dirty="0"/>
                    </a:p>
                  </a:txBody>
                  <a:tcPr/>
                </a:tc>
                <a:tc>
                  <a:txBody>
                    <a:bodyPr/>
                    <a:lstStyle/>
                    <a:p>
                      <a:r>
                        <a:rPr kumimoji="1" lang="en-US" altLang="ja-JP" sz="1100" dirty="0"/>
                        <a:t>TDD</a:t>
                      </a:r>
                      <a:endParaRPr kumimoji="1" lang="ja-JP" altLang="en-US" sz="1100" dirty="0"/>
                    </a:p>
                  </a:txBody>
                  <a:tcPr/>
                </a:tc>
                <a:tc>
                  <a:txBody>
                    <a:bodyPr/>
                    <a:lstStyle/>
                    <a:p>
                      <a:r>
                        <a:rPr kumimoji="1" lang="en-US" altLang="ja-JP" sz="1100" dirty="0"/>
                        <a:t>100MHz</a:t>
                      </a:r>
                      <a:endParaRPr kumimoji="1" lang="ja-JP" altLang="en-US" sz="1100" dirty="0"/>
                    </a:p>
                  </a:txBody>
                  <a:tcPr/>
                </a:tc>
                <a:tc>
                  <a:txBody>
                    <a:bodyPr/>
                    <a:lstStyle/>
                    <a:p>
                      <a:r>
                        <a:rPr kumimoji="1" lang="en-US" altLang="ja-JP" sz="1100" dirty="0"/>
                        <a:t>2x2MIMO</a:t>
                      </a:r>
                      <a:endParaRPr kumimoji="1" lang="ja-JP" altLang="en-US" sz="1100" dirty="0"/>
                    </a:p>
                  </a:txBody>
                  <a:tcPr/>
                </a:tc>
                <a:tc>
                  <a:txBody>
                    <a:bodyPr/>
                    <a:lstStyle/>
                    <a:p>
                      <a:r>
                        <a:rPr kumimoji="1" lang="en-US" altLang="ja-JP" sz="1100" dirty="0"/>
                        <a:t>Rank 2</a:t>
                      </a:r>
                      <a:endParaRPr kumimoji="1" lang="ja-JP" altLang="en-US" sz="1100" dirty="0"/>
                    </a:p>
                  </a:txBody>
                  <a:tcPr/>
                </a:tc>
                <a:tc>
                  <a:txBody>
                    <a:bodyPr/>
                    <a:lstStyle/>
                    <a:p>
                      <a:r>
                        <a:rPr kumimoji="1" lang="en-US" altLang="ja-JP" sz="1100" dirty="0"/>
                        <a:t>64QAM</a:t>
                      </a:r>
                      <a:endParaRPr kumimoji="1" lang="ja-JP" altLang="en-US" sz="1100" dirty="0"/>
                    </a:p>
                  </a:txBody>
                  <a:tcPr/>
                </a:tc>
                <a:extLst>
                  <a:ext uri="{0D108BD9-81ED-4DB2-BD59-A6C34878D82A}">
                    <a16:rowId xmlns:a16="http://schemas.microsoft.com/office/drawing/2014/main" val="1320664342"/>
                  </a:ext>
                </a:extLst>
              </a:tr>
              <a:tr h="255273">
                <a:tc>
                  <a:txBody>
                    <a:bodyPr/>
                    <a:lstStyle/>
                    <a:p>
                      <a:r>
                        <a:rPr kumimoji="1" lang="en-US" altLang="ja-JP" sz="1100" dirty="0"/>
                        <a:t>Case 6</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30kHz</a:t>
                      </a:r>
                      <a:endParaRPr kumimoji="1" lang="ja-JP" altLang="en-US" sz="1100" dirty="0"/>
                    </a:p>
                  </a:txBody>
                  <a:tcPr/>
                </a:tc>
                <a:tc>
                  <a:txBody>
                    <a:bodyPr/>
                    <a:lstStyle/>
                    <a:p>
                      <a:r>
                        <a:rPr kumimoji="1" lang="en-US" altLang="ja-JP" sz="1100" dirty="0"/>
                        <a:t>TDD</a:t>
                      </a:r>
                      <a:endParaRPr kumimoji="1" lang="ja-JP" altLang="en-US" sz="1100" dirty="0"/>
                    </a:p>
                  </a:txBody>
                  <a:tcPr/>
                </a:tc>
                <a:tc>
                  <a:txBody>
                    <a:bodyPr/>
                    <a:lstStyle/>
                    <a:p>
                      <a:r>
                        <a:rPr kumimoji="1" lang="en-US" altLang="ja-JP" sz="1100" dirty="0"/>
                        <a:t>100MHz</a:t>
                      </a:r>
                      <a:endParaRPr kumimoji="1" lang="ja-JP" altLang="en-US" sz="1100" dirty="0"/>
                    </a:p>
                  </a:txBody>
                  <a:tcPr/>
                </a:tc>
                <a:tc>
                  <a:txBody>
                    <a:bodyPr/>
                    <a:lstStyle/>
                    <a:p>
                      <a:r>
                        <a:rPr kumimoji="1" lang="en-US" altLang="ja-JP" sz="1100" dirty="0"/>
                        <a:t>2x2MIMO</a:t>
                      </a:r>
                      <a:endParaRPr kumimoji="1" lang="ja-JP" altLang="en-US" sz="1100" dirty="0"/>
                    </a:p>
                  </a:txBody>
                  <a:tcPr/>
                </a:tc>
                <a:tc>
                  <a:txBody>
                    <a:bodyPr/>
                    <a:lstStyle/>
                    <a:p>
                      <a:r>
                        <a:rPr kumimoji="1" lang="en-US" altLang="ja-JP" sz="1100" dirty="0"/>
                        <a:t>Rank 2</a:t>
                      </a:r>
                      <a:endParaRPr kumimoji="1" lang="ja-JP" altLang="en-US" sz="1100" dirty="0"/>
                    </a:p>
                  </a:txBody>
                  <a:tcPr/>
                </a:tc>
                <a:tc>
                  <a:txBody>
                    <a:bodyPr/>
                    <a:lstStyle/>
                    <a:p>
                      <a:r>
                        <a:rPr kumimoji="1" lang="en-US" altLang="ja-JP" sz="1100" dirty="0"/>
                        <a:t>256QAM</a:t>
                      </a:r>
                      <a:endParaRPr kumimoji="1" lang="ja-JP" altLang="en-US" sz="1100" dirty="0"/>
                    </a:p>
                  </a:txBody>
                  <a:tcPr/>
                </a:tc>
                <a:extLst>
                  <a:ext uri="{0D108BD9-81ED-4DB2-BD59-A6C34878D82A}">
                    <a16:rowId xmlns:a16="http://schemas.microsoft.com/office/drawing/2014/main" val="3278574084"/>
                  </a:ext>
                </a:extLst>
              </a:tr>
              <a:tr h="255273">
                <a:tc>
                  <a:txBody>
                    <a:bodyPr/>
                    <a:lstStyle/>
                    <a:p>
                      <a:r>
                        <a:rPr kumimoji="1" lang="en-US" altLang="ja-JP" sz="1100" dirty="0"/>
                        <a:t>Case 7</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30kHz</a:t>
                      </a:r>
                      <a:endParaRPr kumimoji="1" lang="ja-JP" altLang="en-US" sz="1100" dirty="0"/>
                    </a:p>
                  </a:txBody>
                  <a:tcPr/>
                </a:tc>
                <a:tc>
                  <a:txBody>
                    <a:bodyPr/>
                    <a:lstStyle/>
                    <a:p>
                      <a:r>
                        <a:rPr kumimoji="1" lang="en-US" altLang="ja-JP" sz="1100" dirty="0"/>
                        <a:t>TDD</a:t>
                      </a:r>
                      <a:endParaRPr kumimoji="1" lang="ja-JP" altLang="en-US" sz="1100" dirty="0"/>
                    </a:p>
                  </a:txBody>
                  <a:tcPr/>
                </a:tc>
                <a:tc>
                  <a:txBody>
                    <a:bodyPr/>
                    <a:lstStyle/>
                    <a:p>
                      <a:r>
                        <a:rPr kumimoji="1" lang="en-US" altLang="ja-JP" sz="1100" dirty="0"/>
                        <a:t>100MHz</a:t>
                      </a:r>
                      <a:endParaRPr kumimoji="1" lang="ja-JP" altLang="en-US" sz="1100" dirty="0"/>
                    </a:p>
                  </a:txBody>
                  <a:tcPr/>
                </a:tc>
                <a:tc>
                  <a:txBody>
                    <a:bodyPr/>
                    <a:lstStyle/>
                    <a:p>
                      <a:r>
                        <a:rPr kumimoji="1" lang="en-US" altLang="ja-JP" sz="1100" dirty="0"/>
                        <a:t>4x4MIMO</a:t>
                      </a:r>
                      <a:endParaRPr kumimoji="1" lang="ja-JP" altLang="en-US" sz="1100" dirty="0"/>
                    </a:p>
                  </a:txBody>
                  <a:tcPr/>
                </a:tc>
                <a:tc>
                  <a:txBody>
                    <a:bodyPr/>
                    <a:lstStyle/>
                    <a:p>
                      <a:r>
                        <a:rPr kumimoji="1" lang="en-US" altLang="ja-JP" sz="1100" dirty="0"/>
                        <a:t>Rank 4</a:t>
                      </a:r>
                      <a:endParaRPr kumimoji="1" lang="ja-JP" altLang="en-US" sz="1100" dirty="0"/>
                    </a:p>
                  </a:txBody>
                  <a:tcPr/>
                </a:tc>
                <a:tc>
                  <a:txBody>
                    <a:bodyPr/>
                    <a:lstStyle/>
                    <a:p>
                      <a:r>
                        <a:rPr kumimoji="1" lang="en-US" altLang="ja-JP" sz="1100" dirty="0"/>
                        <a:t>64QAM</a:t>
                      </a:r>
                      <a:endParaRPr kumimoji="1" lang="ja-JP" altLang="en-US" sz="1100" dirty="0"/>
                    </a:p>
                  </a:txBody>
                  <a:tcPr/>
                </a:tc>
                <a:extLst>
                  <a:ext uri="{0D108BD9-81ED-4DB2-BD59-A6C34878D82A}">
                    <a16:rowId xmlns:a16="http://schemas.microsoft.com/office/drawing/2014/main" val="2667487485"/>
                  </a:ext>
                </a:extLst>
              </a:tr>
              <a:tr h="255273">
                <a:tc>
                  <a:txBody>
                    <a:bodyPr/>
                    <a:lstStyle/>
                    <a:p>
                      <a:r>
                        <a:rPr kumimoji="1" lang="en-US" altLang="ja-JP" sz="1100" dirty="0"/>
                        <a:t>Case 8</a:t>
                      </a:r>
                      <a:endParaRPr kumimoji="1" lang="ja-JP" altLang="en-US" sz="1100" dirty="0"/>
                    </a:p>
                  </a:txBody>
                  <a:tcPr/>
                </a:tc>
                <a:tc>
                  <a:txBody>
                    <a:bodyPr/>
                    <a:lstStyle/>
                    <a:p>
                      <a:r>
                        <a:rPr kumimoji="1" lang="en-US" altLang="ja-JP" sz="1100" dirty="0"/>
                        <a:t>FR1</a:t>
                      </a:r>
                      <a:endParaRPr kumimoji="1" lang="ja-JP" altLang="en-US" sz="1100" dirty="0"/>
                    </a:p>
                  </a:txBody>
                  <a:tcPr/>
                </a:tc>
                <a:tc>
                  <a:txBody>
                    <a:bodyPr/>
                    <a:lstStyle/>
                    <a:p>
                      <a:r>
                        <a:rPr kumimoji="1" lang="en-US" altLang="ja-JP" sz="11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30kHz</a:t>
                      </a:r>
                      <a:endParaRPr kumimoji="1" lang="ja-JP" altLang="en-US" sz="1100" dirty="0"/>
                    </a:p>
                  </a:txBody>
                  <a:tcPr/>
                </a:tc>
                <a:tc>
                  <a:txBody>
                    <a:bodyPr/>
                    <a:lstStyle/>
                    <a:p>
                      <a:r>
                        <a:rPr kumimoji="1" lang="en-US" altLang="ja-JP" sz="1100" dirty="0"/>
                        <a:t>TDD</a:t>
                      </a:r>
                      <a:endParaRPr kumimoji="1" lang="ja-JP" altLang="en-US" sz="1100" dirty="0"/>
                    </a:p>
                  </a:txBody>
                  <a:tcPr/>
                </a:tc>
                <a:tc>
                  <a:txBody>
                    <a:bodyPr/>
                    <a:lstStyle/>
                    <a:p>
                      <a:r>
                        <a:rPr kumimoji="1" lang="en-US" altLang="ja-JP" sz="1100" dirty="0"/>
                        <a:t>100MHz</a:t>
                      </a:r>
                      <a:endParaRPr kumimoji="1" lang="ja-JP" altLang="en-US" sz="1100" dirty="0"/>
                    </a:p>
                  </a:txBody>
                  <a:tcPr/>
                </a:tc>
                <a:tc>
                  <a:txBody>
                    <a:bodyPr/>
                    <a:lstStyle/>
                    <a:p>
                      <a:r>
                        <a:rPr kumimoji="1" lang="en-US" altLang="ja-JP" sz="1100" dirty="0"/>
                        <a:t>4x4MIMO</a:t>
                      </a:r>
                      <a:endParaRPr kumimoji="1" lang="ja-JP" altLang="en-US" sz="1100" dirty="0"/>
                    </a:p>
                  </a:txBody>
                  <a:tcPr/>
                </a:tc>
                <a:tc>
                  <a:txBody>
                    <a:bodyPr/>
                    <a:lstStyle/>
                    <a:p>
                      <a:r>
                        <a:rPr kumimoji="1" lang="en-US" altLang="ja-JP" sz="1100" dirty="0"/>
                        <a:t>Rank 4</a:t>
                      </a:r>
                      <a:endParaRPr kumimoji="1" lang="ja-JP" altLang="en-US" sz="1100" dirty="0"/>
                    </a:p>
                  </a:txBody>
                  <a:tcPr/>
                </a:tc>
                <a:tc>
                  <a:txBody>
                    <a:bodyPr/>
                    <a:lstStyle/>
                    <a:p>
                      <a:r>
                        <a:rPr kumimoji="1" lang="en-US" altLang="ja-JP" sz="1100" dirty="0"/>
                        <a:t>256QAM</a:t>
                      </a:r>
                      <a:endParaRPr kumimoji="1" lang="ja-JP" altLang="en-US" sz="1100" dirty="0"/>
                    </a:p>
                  </a:txBody>
                  <a:tcPr/>
                </a:tc>
                <a:extLst>
                  <a:ext uri="{0D108BD9-81ED-4DB2-BD59-A6C34878D82A}">
                    <a16:rowId xmlns:a16="http://schemas.microsoft.com/office/drawing/2014/main" val="4030692888"/>
                  </a:ext>
                </a:extLst>
              </a:tr>
              <a:tr h="255273">
                <a:tc>
                  <a:txBody>
                    <a:bodyPr/>
                    <a:lstStyle/>
                    <a:p>
                      <a:r>
                        <a:rPr kumimoji="1" lang="en-US" altLang="ja-JP" sz="1100" dirty="0"/>
                        <a:t>Case 9</a:t>
                      </a:r>
                      <a:endParaRPr kumimoji="1" lang="ja-JP" altLang="en-US" sz="1100" dirty="0"/>
                    </a:p>
                  </a:txBody>
                  <a:tcPr/>
                </a:tc>
                <a:tc>
                  <a:txBody>
                    <a:bodyPr/>
                    <a:lstStyle/>
                    <a:p>
                      <a:r>
                        <a:rPr kumimoji="1" lang="en-US" altLang="ja-JP" sz="1100" dirty="0"/>
                        <a:t>FR2</a:t>
                      </a:r>
                      <a:endParaRPr kumimoji="1" lang="ja-JP" altLang="en-US" sz="1100" dirty="0"/>
                    </a:p>
                  </a:txBody>
                  <a:tcPr/>
                </a:tc>
                <a:tc>
                  <a:txBody>
                    <a:bodyPr/>
                    <a:lstStyle/>
                    <a:p>
                      <a:r>
                        <a:rPr kumimoji="1" lang="en-US" altLang="ja-JP" sz="1100" dirty="0"/>
                        <a:t>60kHz</a:t>
                      </a:r>
                      <a:endParaRPr kumimoji="1" lang="ja-JP" altLang="en-US" sz="1100" dirty="0"/>
                    </a:p>
                  </a:txBody>
                  <a:tcPr/>
                </a:tc>
                <a:tc>
                  <a:txBody>
                    <a:bodyPr/>
                    <a:lstStyle/>
                    <a:p>
                      <a:r>
                        <a:rPr kumimoji="1" lang="en-US" altLang="ja-JP" sz="1100" dirty="0"/>
                        <a:t>TDD</a:t>
                      </a:r>
                      <a:endParaRPr kumimoji="1" lang="ja-JP" altLang="en-US" sz="1100" dirty="0"/>
                    </a:p>
                  </a:txBody>
                  <a:tcPr/>
                </a:tc>
                <a:tc>
                  <a:txBody>
                    <a:bodyPr/>
                    <a:lstStyle/>
                    <a:p>
                      <a:r>
                        <a:rPr kumimoji="1" lang="en-US" altLang="ja-JP" sz="1100" dirty="0">
                          <a:solidFill>
                            <a:srgbClr val="FF0000"/>
                          </a:solidFill>
                        </a:rPr>
                        <a:t>100MHz </a:t>
                      </a:r>
                      <a:endParaRPr kumimoji="1" lang="ja-JP" altLang="en-US" sz="1100" dirty="0">
                        <a:solidFill>
                          <a:srgbClr val="FF0000"/>
                        </a:solidFill>
                      </a:endParaRPr>
                    </a:p>
                  </a:txBody>
                  <a:tcPr/>
                </a:tc>
                <a:tc>
                  <a:txBody>
                    <a:bodyPr/>
                    <a:lstStyle/>
                    <a:p>
                      <a:r>
                        <a:rPr kumimoji="1" lang="en-US" altLang="ja-JP" sz="1100" dirty="0"/>
                        <a:t>2x2MIMO</a:t>
                      </a:r>
                      <a:endParaRPr kumimoji="1" lang="ja-JP" altLang="en-US" sz="1100" dirty="0"/>
                    </a:p>
                  </a:txBody>
                  <a:tcPr/>
                </a:tc>
                <a:tc>
                  <a:txBody>
                    <a:bodyPr/>
                    <a:lstStyle/>
                    <a:p>
                      <a:r>
                        <a:rPr kumimoji="1" lang="en-US" altLang="ja-JP" sz="1100" dirty="0"/>
                        <a:t>Rank2</a:t>
                      </a:r>
                      <a:endParaRPr kumimoji="1" lang="ja-JP" altLang="en-US" sz="1100" dirty="0"/>
                    </a:p>
                  </a:txBody>
                  <a:tcPr/>
                </a:tc>
                <a:tc>
                  <a:txBody>
                    <a:bodyPr/>
                    <a:lstStyle/>
                    <a:p>
                      <a:r>
                        <a:rPr kumimoji="1" lang="en-US" altLang="ja-JP" sz="1100" dirty="0"/>
                        <a:t>64QAM</a:t>
                      </a:r>
                      <a:endParaRPr kumimoji="1" lang="ja-JP" altLang="en-US" sz="1100" dirty="0"/>
                    </a:p>
                  </a:txBody>
                  <a:tcPr/>
                </a:tc>
                <a:extLst>
                  <a:ext uri="{0D108BD9-81ED-4DB2-BD59-A6C34878D82A}">
                    <a16:rowId xmlns:a16="http://schemas.microsoft.com/office/drawing/2014/main" val="1355375627"/>
                  </a:ext>
                </a:extLst>
              </a:tr>
              <a:tr h="255273">
                <a:tc>
                  <a:txBody>
                    <a:bodyPr/>
                    <a:lstStyle/>
                    <a:p>
                      <a:r>
                        <a:rPr kumimoji="1" lang="en-US" altLang="ja-JP" sz="1100" dirty="0"/>
                        <a:t>Case 10</a:t>
                      </a:r>
                      <a:endParaRPr kumimoji="1" lang="ja-JP" altLang="en-US" sz="1100" dirty="0"/>
                    </a:p>
                  </a:txBody>
                  <a:tcPr/>
                </a:tc>
                <a:tc>
                  <a:txBody>
                    <a:bodyPr/>
                    <a:lstStyle/>
                    <a:p>
                      <a:r>
                        <a:rPr kumimoji="1" lang="en-US" altLang="ja-JP" sz="1100" dirty="0"/>
                        <a:t>FR2</a:t>
                      </a:r>
                      <a:endParaRPr kumimoji="1" lang="ja-JP" altLang="en-US" sz="1100" dirty="0"/>
                    </a:p>
                  </a:txBody>
                  <a:tcPr/>
                </a:tc>
                <a:tc>
                  <a:txBody>
                    <a:bodyPr/>
                    <a:lstStyle/>
                    <a:p>
                      <a:r>
                        <a:rPr kumimoji="1" lang="en-US" altLang="ja-JP" sz="1100" dirty="0"/>
                        <a:t>120kHz</a:t>
                      </a:r>
                      <a:endParaRPr kumimoji="1" lang="ja-JP" altLang="en-US" sz="1100" dirty="0"/>
                    </a:p>
                  </a:txBody>
                  <a:tcPr/>
                </a:tc>
                <a:tc>
                  <a:txBody>
                    <a:bodyPr/>
                    <a:lstStyle/>
                    <a:p>
                      <a:r>
                        <a:rPr kumimoji="1" lang="en-US" altLang="ja-JP" sz="1100" dirty="0"/>
                        <a:t>TDD</a:t>
                      </a:r>
                      <a:endParaRPr kumimoji="1" lang="ja-JP" altLang="en-US" sz="1100" dirty="0"/>
                    </a:p>
                  </a:txBody>
                  <a:tcPr/>
                </a:tc>
                <a:tc>
                  <a:txBody>
                    <a:bodyPr/>
                    <a:lstStyle/>
                    <a:p>
                      <a:r>
                        <a:rPr kumimoji="1" lang="en-US" altLang="ja-JP" sz="1100" dirty="0">
                          <a:solidFill>
                            <a:srgbClr val="FF0000"/>
                          </a:solidFill>
                        </a:rPr>
                        <a:t>100MHz</a:t>
                      </a:r>
                      <a:endParaRPr kumimoji="1" lang="ja-JP" altLang="en-US" sz="1100" dirty="0">
                        <a:solidFill>
                          <a:srgbClr val="FF0000"/>
                        </a:solidFill>
                      </a:endParaRPr>
                    </a:p>
                  </a:txBody>
                  <a:tcPr/>
                </a:tc>
                <a:tc>
                  <a:txBody>
                    <a:bodyPr/>
                    <a:lstStyle/>
                    <a:p>
                      <a:r>
                        <a:rPr kumimoji="1" lang="en-US" altLang="ja-JP" sz="1100" dirty="0"/>
                        <a:t>2x2MIMO</a:t>
                      </a:r>
                      <a:endParaRPr kumimoji="1" lang="ja-JP" altLang="en-US" sz="1100" dirty="0"/>
                    </a:p>
                  </a:txBody>
                  <a:tcPr/>
                </a:tc>
                <a:tc>
                  <a:txBody>
                    <a:bodyPr/>
                    <a:lstStyle/>
                    <a:p>
                      <a:r>
                        <a:rPr kumimoji="1" lang="en-US" altLang="ja-JP" sz="1100" dirty="0"/>
                        <a:t>Rank2</a:t>
                      </a:r>
                      <a:endParaRPr kumimoji="1" lang="ja-JP" altLang="en-US" sz="1100" dirty="0"/>
                    </a:p>
                  </a:txBody>
                  <a:tcPr/>
                </a:tc>
                <a:tc>
                  <a:txBody>
                    <a:bodyPr/>
                    <a:lstStyle/>
                    <a:p>
                      <a:r>
                        <a:rPr kumimoji="1" lang="en-US" altLang="ja-JP" sz="1100" dirty="0"/>
                        <a:t>64QAM</a:t>
                      </a:r>
                      <a:endParaRPr kumimoji="1" lang="ja-JP" altLang="en-US" sz="1100" dirty="0"/>
                    </a:p>
                  </a:txBody>
                  <a:tcPr/>
                </a:tc>
                <a:extLst>
                  <a:ext uri="{0D108BD9-81ED-4DB2-BD59-A6C34878D82A}">
                    <a16:rowId xmlns:a16="http://schemas.microsoft.com/office/drawing/2014/main" val="1056029833"/>
                  </a:ext>
                </a:extLst>
              </a:tr>
            </a:tbl>
          </a:graphicData>
        </a:graphic>
      </p:graphicFrame>
    </p:spTree>
    <p:extLst>
      <p:ext uri="{BB962C8B-B14F-4D97-AF65-F5344CB8AC3E}">
        <p14:creationId xmlns:p14="http://schemas.microsoft.com/office/powerpoint/2010/main" val="3630083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4959AC-EB7B-47D6-A77D-81EE2DED61A9}"/>
              </a:ext>
            </a:extLst>
          </p:cNvPr>
          <p:cNvSpPr>
            <a:spLocks noGrp="1"/>
          </p:cNvSpPr>
          <p:nvPr>
            <p:ph type="title"/>
          </p:nvPr>
        </p:nvSpPr>
        <p:spPr/>
        <p:txBody>
          <a:bodyPr/>
          <a:lstStyle/>
          <a:p>
            <a:r>
              <a:rPr lang="en-US" altLang="ja-JP" dirty="0"/>
              <a:t>Simulation assumption for RAN4 #89  2/5</a:t>
            </a:r>
            <a:endParaRPr kumimoji="1" lang="ja-JP" altLang="en-US" dirty="0"/>
          </a:p>
        </p:txBody>
      </p:sp>
      <p:sp>
        <p:nvSpPr>
          <p:cNvPr id="3" name="コンテンツ プレースホルダー 2">
            <a:extLst>
              <a:ext uri="{FF2B5EF4-FFF2-40B4-BE49-F238E27FC236}">
                <a16:creationId xmlns:a16="http://schemas.microsoft.com/office/drawing/2014/main" id="{CDCB2197-6AA5-4ACE-850A-6DFF2B2A2D80}"/>
              </a:ext>
            </a:extLst>
          </p:cNvPr>
          <p:cNvSpPr>
            <a:spLocks noGrp="1"/>
          </p:cNvSpPr>
          <p:nvPr>
            <p:ph idx="1"/>
          </p:nvPr>
        </p:nvSpPr>
        <p:spPr/>
        <p:txBody>
          <a:bodyPr>
            <a:normAutofit/>
          </a:bodyPr>
          <a:lstStyle/>
          <a:p>
            <a:pPr marL="0" indent="0">
              <a:buNone/>
            </a:pPr>
            <a:r>
              <a:rPr kumimoji="1" lang="en-US" altLang="ja-JP" sz="1600" dirty="0">
                <a:solidFill>
                  <a:srgbClr val="FF0000"/>
                </a:solidFill>
              </a:rPr>
              <a:t>Note:</a:t>
            </a:r>
          </a:p>
          <a:p>
            <a:r>
              <a:rPr kumimoji="1" lang="en-US" altLang="ja-JP" sz="1600" dirty="0">
                <a:solidFill>
                  <a:srgbClr val="FF0000"/>
                </a:solidFill>
              </a:rPr>
              <a:t>For FR2 requirement, testable SNR is scaled down as (aggregated) channel bandwidth </a:t>
            </a:r>
            <a:r>
              <a:rPr lang="en-US" altLang="ja-JP" sz="1600" dirty="0">
                <a:solidFill>
                  <a:srgbClr val="FF0000"/>
                </a:solidFill>
              </a:rPr>
              <a:t>is </a:t>
            </a:r>
            <a:r>
              <a:rPr kumimoji="1" lang="en-US" altLang="ja-JP" sz="1600" dirty="0">
                <a:solidFill>
                  <a:srgbClr val="FF0000"/>
                </a:solidFill>
              </a:rPr>
              <a:t>scaled up</a:t>
            </a:r>
          </a:p>
          <a:p>
            <a:pPr lvl="1"/>
            <a:r>
              <a:rPr lang="en-US" altLang="ja-JP" sz="1200" dirty="0">
                <a:solidFill>
                  <a:srgbClr val="FF0000"/>
                </a:solidFill>
              </a:rPr>
              <a:t>Ex. If maximum testable SNR for 50MHz is </a:t>
            </a:r>
            <a:r>
              <a:rPr lang="en-US" altLang="ja-JP" sz="1200" dirty="0" err="1">
                <a:solidFill>
                  <a:srgbClr val="FF0000"/>
                </a:solidFill>
              </a:rPr>
              <a:t>XdB</a:t>
            </a:r>
            <a:r>
              <a:rPr lang="en-US" altLang="ja-JP" sz="1200" dirty="0">
                <a:solidFill>
                  <a:srgbClr val="FF0000"/>
                </a:solidFill>
              </a:rPr>
              <a:t>, that for 100MHz is (X – 3)dB </a:t>
            </a:r>
            <a:endParaRPr kumimoji="1" lang="en-US" altLang="ja-JP" sz="1600" dirty="0">
              <a:solidFill>
                <a:srgbClr val="FF0000"/>
              </a:solidFill>
            </a:endParaRPr>
          </a:p>
          <a:p>
            <a:r>
              <a:rPr lang="en-US" altLang="ja-JP" sz="1600" dirty="0">
                <a:solidFill>
                  <a:srgbClr val="FF0000"/>
                </a:solidFill>
              </a:rPr>
              <a:t>For FR2 SDR requirements, (aggregated) channel bandwidth for NR is up to 800MHz in Rel.15</a:t>
            </a:r>
          </a:p>
          <a:p>
            <a:r>
              <a:rPr lang="en-US" altLang="ja-JP" sz="1600" dirty="0">
                <a:solidFill>
                  <a:srgbClr val="FF0000"/>
                </a:solidFill>
              </a:rPr>
              <a:t>In future release, testable SNR may be improved, and we need to inform to RAN5 what is testable MCS and rank limitation for SDR requirements</a:t>
            </a:r>
          </a:p>
          <a:p>
            <a:r>
              <a:rPr lang="en-US" altLang="ja-JP" sz="1600" dirty="0">
                <a:solidFill>
                  <a:srgbClr val="FF0000"/>
                </a:solidFill>
              </a:rPr>
              <a:t>For forward compatibility, RAN4 will define MCS to SNR mapping table for all possible MCS and rank combinations. </a:t>
            </a:r>
          </a:p>
          <a:p>
            <a:endParaRPr lang="en-US" altLang="ja-JP" sz="1600" dirty="0"/>
          </a:p>
        </p:txBody>
      </p:sp>
    </p:spTree>
    <p:extLst>
      <p:ext uri="{BB962C8B-B14F-4D97-AF65-F5344CB8AC3E}">
        <p14:creationId xmlns:p14="http://schemas.microsoft.com/office/powerpoint/2010/main" val="1837715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B52443-399C-4599-BFB5-643FD3C752B8}"/>
              </a:ext>
            </a:extLst>
          </p:cNvPr>
          <p:cNvSpPr>
            <a:spLocks noGrp="1"/>
          </p:cNvSpPr>
          <p:nvPr>
            <p:ph type="title"/>
          </p:nvPr>
        </p:nvSpPr>
        <p:spPr/>
        <p:txBody>
          <a:bodyPr/>
          <a:lstStyle/>
          <a:p>
            <a:r>
              <a:rPr kumimoji="1" lang="en-US" altLang="ja-JP" dirty="0"/>
              <a:t>Simulation assumption for RAN4 #89  3/5</a:t>
            </a:r>
            <a:endParaRPr kumimoji="1" lang="ja-JP" altLang="en-US" dirty="0"/>
          </a:p>
        </p:txBody>
      </p:sp>
      <p:graphicFrame>
        <p:nvGraphicFramePr>
          <p:cNvPr id="10" name="表 9">
            <a:extLst>
              <a:ext uri="{FF2B5EF4-FFF2-40B4-BE49-F238E27FC236}">
                <a16:creationId xmlns:a16="http://schemas.microsoft.com/office/drawing/2014/main" id="{9295FCF7-A6E6-447B-B755-5D6B18D2C7BE}"/>
              </a:ext>
            </a:extLst>
          </p:cNvPr>
          <p:cNvGraphicFramePr>
            <a:graphicFrameLocks noGrp="1"/>
          </p:cNvGraphicFramePr>
          <p:nvPr>
            <p:extLst>
              <p:ext uri="{D42A27DB-BD31-4B8C-83A1-F6EECF244321}">
                <p14:modId xmlns:p14="http://schemas.microsoft.com/office/powerpoint/2010/main" val="2175497330"/>
              </p:ext>
            </p:extLst>
          </p:nvPr>
        </p:nvGraphicFramePr>
        <p:xfrm>
          <a:off x="762015" y="1397522"/>
          <a:ext cx="10720513" cy="4693920"/>
        </p:xfrm>
        <a:graphic>
          <a:graphicData uri="http://schemas.openxmlformats.org/drawingml/2006/table">
            <a:tbl>
              <a:tblPr firstRow="1" firstCol="1" bandRow="1">
                <a:tableStyleId>{5C22544A-7EE6-4342-B048-85BDC9FD1C3A}</a:tableStyleId>
              </a:tblPr>
              <a:tblGrid>
                <a:gridCol w="2670473">
                  <a:extLst>
                    <a:ext uri="{9D8B030D-6E8A-4147-A177-3AD203B41FA5}">
                      <a16:colId xmlns:a16="http://schemas.microsoft.com/office/drawing/2014/main" val="1462393314"/>
                    </a:ext>
                  </a:extLst>
                </a:gridCol>
                <a:gridCol w="3492000">
                  <a:extLst>
                    <a:ext uri="{9D8B030D-6E8A-4147-A177-3AD203B41FA5}">
                      <a16:colId xmlns:a16="http://schemas.microsoft.com/office/drawing/2014/main" val="1296873632"/>
                    </a:ext>
                  </a:extLst>
                </a:gridCol>
                <a:gridCol w="711975">
                  <a:extLst>
                    <a:ext uri="{9D8B030D-6E8A-4147-A177-3AD203B41FA5}">
                      <a16:colId xmlns:a16="http://schemas.microsoft.com/office/drawing/2014/main" val="2556695485"/>
                    </a:ext>
                  </a:extLst>
                </a:gridCol>
                <a:gridCol w="3846065">
                  <a:extLst>
                    <a:ext uri="{9D8B030D-6E8A-4147-A177-3AD203B41FA5}">
                      <a16:colId xmlns:a16="http://schemas.microsoft.com/office/drawing/2014/main" val="422267819"/>
                    </a:ext>
                  </a:extLst>
                </a:gridCol>
              </a:tblGrid>
              <a:tr h="56511">
                <a:tc gridSpan="2">
                  <a:txBody>
                    <a:bodyPr/>
                    <a:lstStyle/>
                    <a:p>
                      <a:pPr algn="ctr" hangingPunct="0">
                        <a:spcAft>
                          <a:spcPts val="0"/>
                        </a:spcAft>
                      </a:pPr>
                      <a:r>
                        <a:rPr lang="en-GB" sz="1100" u="sng" dirty="0">
                          <a:effectLst/>
                        </a:rPr>
                        <a:t>Parameter</a:t>
                      </a:r>
                      <a:endParaRPr lang="ja-JP" sz="11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tc>
                <a:tc hMerge="1">
                  <a:txBody>
                    <a:bodyPr/>
                    <a:lstStyle/>
                    <a:p>
                      <a:endParaRPr kumimoji="1" lang="ja-JP" altLang="en-US"/>
                    </a:p>
                  </a:txBody>
                  <a:tcPr/>
                </a:tc>
                <a:tc>
                  <a:txBody>
                    <a:bodyPr/>
                    <a:lstStyle/>
                    <a:p>
                      <a:pPr algn="ctr" hangingPunct="0">
                        <a:spcAft>
                          <a:spcPts val="0"/>
                        </a:spcAft>
                      </a:pPr>
                      <a:r>
                        <a:rPr lang="en-GB" sz="1100" u="sng" dirty="0">
                          <a:effectLst/>
                        </a:rPr>
                        <a:t>Unit</a:t>
                      </a:r>
                      <a:endParaRPr lang="ja-JP" sz="11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tc>
                <a:tc>
                  <a:txBody>
                    <a:bodyPr/>
                    <a:lstStyle/>
                    <a:p>
                      <a:pPr algn="ctr" hangingPunct="0">
                        <a:spcAft>
                          <a:spcPts val="0"/>
                        </a:spcAft>
                      </a:pPr>
                      <a:r>
                        <a:rPr lang="en-GB" sz="1100" u="sng">
                          <a:effectLst/>
                        </a:rPr>
                        <a:t>Value</a:t>
                      </a:r>
                      <a:endParaRPr lang="ja-JP" sz="1100" b="1">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tc>
                <a:extLst>
                  <a:ext uri="{0D108BD9-81ED-4DB2-BD59-A6C34878D82A}">
                    <a16:rowId xmlns:a16="http://schemas.microsoft.com/office/drawing/2014/main" val="342176051"/>
                  </a:ext>
                </a:extLst>
              </a:tr>
              <a:tr h="56511">
                <a:tc gridSpan="2">
                  <a:txBody>
                    <a:bodyPr/>
                    <a:lstStyle/>
                    <a:p>
                      <a:pPr hangingPunct="0">
                        <a:spcAft>
                          <a:spcPts val="0"/>
                        </a:spcAft>
                      </a:pPr>
                      <a:r>
                        <a:rPr lang="en-GB" sz="1100" u="sng">
                          <a:effectLst/>
                        </a:rPr>
                        <a:t>PDSCH transmission scheme</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Transmission scheme 1</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221711592"/>
                  </a:ext>
                </a:extLst>
              </a:tr>
              <a:tr h="56511">
                <a:tc gridSpan="2">
                  <a:txBody>
                    <a:bodyPr/>
                    <a:lstStyle/>
                    <a:p>
                      <a:pPr hangingPunct="0">
                        <a:spcAft>
                          <a:spcPts val="0"/>
                        </a:spcAft>
                      </a:pPr>
                      <a:r>
                        <a:rPr lang="en-GB" sz="1100" u="sng">
                          <a:effectLst/>
                        </a:rPr>
                        <a:t>EPRE ratio of PTRS to PDSCH</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100" u="sng">
                          <a:effectLst/>
                        </a:rPr>
                        <a:t>dB</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N/A</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585110027"/>
                  </a:ext>
                </a:extLst>
              </a:tr>
              <a:tr h="113022">
                <a:tc gridSpan="2">
                  <a:txBody>
                    <a:bodyPr/>
                    <a:lstStyle/>
                    <a:p>
                      <a:pPr hangingPunct="0">
                        <a:spcAft>
                          <a:spcPts val="0"/>
                        </a:spcAft>
                      </a:pPr>
                      <a:r>
                        <a:rPr lang="en-GB" sz="1100" u="sng" dirty="0">
                          <a:effectLst/>
                        </a:rPr>
                        <a:t>Channel bandwidth</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100" u="sng" dirty="0">
                          <a:effectLst/>
                        </a:rPr>
                        <a:t>MHz</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altLang="ja-JP" sz="1100" u="sng" dirty="0">
                          <a:effectLst/>
                        </a:rPr>
                        <a:t>See slide #6</a:t>
                      </a:r>
                    </a:p>
                  </a:txBody>
                  <a:tcPr marL="28255" marR="28255" marT="0" marB="0" anchor="ctr"/>
                </a:tc>
                <a:extLst>
                  <a:ext uri="{0D108BD9-81ED-4DB2-BD59-A6C34878D82A}">
                    <a16:rowId xmlns:a16="http://schemas.microsoft.com/office/drawing/2014/main" val="1502159990"/>
                  </a:ext>
                </a:extLst>
              </a:tr>
              <a:tr h="56511">
                <a:tc rowSpan="4">
                  <a:txBody>
                    <a:bodyPr/>
                    <a:lstStyle/>
                    <a:p>
                      <a:pPr hangingPunct="0">
                        <a:spcAft>
                          <a:spcPts val="0"/>
                        </a:spcAft>
                      </a:pPr>
                      <a:r>
                        <a:rPr lang="en-GB" sz="1100" u="sng" dirty="0">
                          <a:effectLst/>
                        </a:rPr>
                        <a:t>Common serving cell parameters</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1080770" indent="-900430" hangingPunct="0">
                        <a:spcAft>
                          <a:spcPts val="0"/>
                        </a:spcAft>
                      </a:pPr>
                      <a:r>
                        <a:rPr lang="en-GB" sz="1100" u="sng" dirty="0">
                          <a:effectLst/>
                        </a:rPr>
                        <a:t>Physical Cell ID</a:t>
                      </a:r>
                      <a:endParaRPr lang="ja-JP" sz="110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dirty="0">
                          <a:effectLst/>
                        </a:rPr>
                        <a:t> </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0</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2965940282"/>
                  </a:ext>
                </a:extLst>
              </a:tr>
              <a:tr h="56511">
                <a:tc vMerge="1">
                  <a:txBody>
                    <a:bodyPr/>
                    <a:lstStyle/>
                    <a:p>
                      <a:endParaRPr kumimoji="1" lang="ja-JP" altLang="en-US"/>
                    </a:p>
                  </a:txBody>
                  <a:tcPr/>
                </a:tc>
                <a:tc>
                  <a:txBody>
                    <a:bodyPr/>
                    <a:lstStyle/>
                    <a:p>
                      <a:pPr marL="0" indent="180975" hangingPunct="0">
                        <a:spcAft>
                          <a:spcPts val="0"/>
                        </a:spcAft>
                      </a:pPr>
                      <a:r>
                        <a:rPr lang="en-GB" sz="1100" u="sng" dirty="0">
                          <a:effectLst/>
                        </a:rPr>
                        <a:t>SSB position in burst</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First SSB in Slot #0</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2131473654"/>
                  </a:ext>
                </a:extLst>
              </a:tr>
              <a:tr h="56511">
                <a:tc vMerge="1">
                  <a:txBody>
                    <a:bodyPr/>
                    <a:lstStyle/>
                    <a:p>
                      <a:endParaRPr kumimoji="1" lang="ja-JP" altLang="en-US"/>
                    </a:p>
                  </a:txBody>
                  <a:tcPr/>
                </a:tc>
                <a:tc>
                  <a:txBody>
                    <a:bodyPr/>
                    <a:lstStyle/>
                    <a:p>
                      <a:pPr marL="0" indent="180975" hangingPunct="0">
                        <a:spcAft>
                          <a:spcPts val="0"/>
                        </a:spcAft>
                      </a:pPr>
                      <a:r>
                        <a:rPr lang="en-GB" sz="1100" u="sng" dirty="0">
                          <a:effectLst/>
                        </a:rPr>
                        <a:t>SSB periodicity</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a:effectLst/>
                        </a:rPr>
                        <a:t>ms</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20</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714905514"/>
                  </a:ext>
                </a:extLst>
              </a:tr>
              <a:tr h="113022">
                <a:tc vMerge="1">
                  <a:txBody>
                    <a:bodyPr/>
                    <a:lstStyle/>
                    <a:p>
                      <a:endParaRPr kumimoji="1" lang="ja-JP" altLang="en-US"/>
                    </a:p>
                  </a:txBody>
                  <a:tcPr/>
                </a:tc>
                <a:tc>
                  <a:txBody>
                    <a:bodyPr/>
                    <a:lstStyle/>
                    <a:p>
                      <a:pPr marL="0" indent="180975" hangingPunct="0">
                        <a:spcAft>
                          <a:spcPts val="0"/>
                        </a:spcAft>
                      </a:pPr>
                      <a:r>
                        <a:rPr lang="en-GB" sz="1100" u="sng" dirty="0">
                          <a:effectLst/>
                        </a:rPr>
                        <a:t>First DMRS position for Type A PDSCH mapping</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2</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2110419805"/>
                  </a:ext>
                </a:extLst>
              </a:tr>
              <a:tr h="56511">
                <a:tc gridSpan="2">
                  <a:txBody>
                    <a:bodyPr/>
                    <a:lstStyle/>
                    <a:p>
                      <a:pPr hangingPunct="0">
                        <a:spcAft>
                          <a:spcPts val="0"/>
                        </a:spcAft>
                      </a:pPr>
                      <a:r>
                        <a:rPr lang="en-GB" sz="1100" u="sng">
                          <a:effectLst/>
                        </a:rPr>
                        <a:t>Active DL BWP index</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hMerge="1">
                  <a:txBody>
                    <a:bodyPr/>
                    <a:lstStyle/>
                    <a:p>
                      <a:endParaRPr kumimoji="1" lang="ja-JP" altLang="en-US"/>
                    </a:p>
                  </a:txBody>
                  <a:tcP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1</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731905102"/>
                  </a:ext>
                </a:extLst>
              </a:tr>
              <a:tr h="56511">
                <a:tc rowSpan="4">
                  <a:txBody>
                    <a:bodyPr/>
                    <a:lstStyle/>
                    <a:p>
                      <a:pPr hangingPunct="0">
                        <a:spcAft>
                          <a:spcPts val="0"/>
                        </a:spcAft>
                      </a:pPr>
                      <a:r>
                        <a:rPr lang="en-GB" sz="1100" u="sng" dirty="0">
                          <a:effectLst/>
                        </a:rPr>
                        <a:t>DL BWP configuration #1</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indent="180975" hangingPunct="0">
                        <a:spcAft>
                          <a:spcPts val="0"/>
                        </a:spcAft>
                      </a:pPr>
                      <a:r>
                        <a:rPr lang="en-GB" sz="1100" u="sng" dirty="0">
                          <a:effectLst/>
                        </a:rPr>
                        <a:t>First PRB </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0</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4025671219"/>
                  </a:ext>
                </a:extLst>
              </a:tr>
              <a:tr h="56511">
                <a:tc vMerge="1">
                  <a:txBody>
                    <a:bodyPr/>
                    <a:lstStyle/>
                    <a:p>
                      <a:endParaRPr kumimoji="1" lang="ja-JP" altLang="en-US"/>
                    </a:p>
                  </a:txBody>
                  <a:tcPr/>
                </a:tc>
                <a:tc>
                  <a:txBody>
                    <a:bodyPr/>
                    <a:lstStyle/>
                    <a:p>
                      <a:pPr marL="0" indent="180975" hangingPunct="0">
                        <a:spcAft>
                          <a:spcPts val="0"/>
                        </a:spcAft>
                      </a:pPr>
                      <a:r>
                        <a:rPr lang="en-GB" sz="1100" u="sng" dirty="0">
                          <a:effectLst/>
                        </a:rPr>
                        <a:t>Number of contiguous PRB</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kumimoji="1" lang="en-US" altLang="ja-JP" sz="1100" u="sng" kern="1200" dirty="0">
                          <a:solidFill>
                            <a:schemeClr val="dk1"/>
                          </a:solidFill>
                          <a:effectLst/>
                          <a:latin typeface="+mn-lt"/>
                          <a:ea typeface="+mn-ea"/>
                          <a:cs typeface="+mn-cs"/>
                        </a:rPr>
                        <a:t>Full allocation</a:t>
                      </a:r>
                      <a:endParaRPr kumimoji="1" lang="ja-JP" altLang="en-US" sz="1100" u="sng" kern="1200" dirty="0">
                        <a:solidFill>
                          <a:schemeClr val="dk1"/>
                        </a:solidFill>
                        <a:effectLst/>
                        <a:latin typeface="+mn-lt"/>
                        <a:ea typeface="+mn-ea"/>
                        <a:cs typeface="+mn-cs"/>
                      </a:endParaRPr>
                    </a:p>
                  </a:txBody>
                  <a:tcPr marL="28255" marR="28255" marT="0" marB="0" anchor="ctr"/>
                </a:tc>
                <a:extLst>
                  <a:ext uri="{0D108BD9-81ED-4DB2-BD59-A6C34878D82A}">
                    <a16:rowId xmlns:a16="http://schemas.microsoft.com/office/drawing/2014/main" val="3078258254"/>
                  </a:ext>
                </a:extLst>
              </a:tr>
              <a:tr h="56511">
                <a:tc vMerge="1">
                  <a:txBody>
                    <a:bodyPr/>
                    <a:lstStyle/>
                    <a:p>
                      <a:endParaRPr kumimoji="1" lang="ja-JP" altLang="en-US"/>
                    </a:p>
                  </a:txBody>
                  <a:tcPr/>
                </a:tc>
                <a:tc>
                  <a:txBody>
                    <a:bodyPr/>
                    <a:lstStyle/>
                    <a:p>
                      <a:pPr marL="0" indent="180975" hangingPunct="0">
                        <a:spcAft>
                          <a:spcPts val="0"/>
                        </a:spcAft>
                      </a:pPr>
                      <a:r>
                        <a:rPr lang="en-GB" sz="1100" u="sng" dirty="0">
                          <a:effectLst/>
                        </a:rPr>
                        <a:t>Subcarrier spacing</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a:effectLst/>
                        </a:rPr>
                        <a:t>kHz</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altLang="ja-JP" sz="1100" u="sng" dirty="0">
                          <a:effectLst/>
                        </a:rPr>
                        <a:t>See slide #6</a:t>
                      </a:r>
                    </a:p>
                  </a:txBody>
                  <a:tcPr marL="28255" marR="28255" marT="0" marB="0" anchor="ctr"/>
                </a:tc>
                <a:extLst>
                  <a:ext uri="{0D108BD9-81ED-4DB2-BD59-A6C34878D82A}">
                    <a16:rowId xmlns:a16="http://schemas.microsoft.com/office/drawing/2014/main" val="3159773017"/>
                  </a:ext>
                </a:extLst>
              </a:tr>
              <a:tr h="56511">
                <a:tc vMerge="1">
                  <a:txBody>
                    <a:bodyPr/>
                    <a:lstStyle/>
                    <a:p>
                      <a:endParaRPr kumimoji="1" lang="ja-JP" altLang="en-US"/>
                    </a:p>
                  </a:txBody>
                  <a:tcPr/>
                </a:tc>
                <a:tc>
                  <a:txBody>
                    <a:bodyPr/>
                    <a:lstStyle/>
                    <a:p>
                      <a:pPr marL="0" indent="180975" hangingPunct="0">
                        <a:spcAft>
                          <a:spcPts val="0"/>
                        </a:spcAft>
                      </a:pPr>
                      <a:r>
                        <a:rPr lang="en-GB" sz="1100" u="sng" dirty="0">
                          <a:effectLst/>
                        </a:rPr>
                        <a:t>Cyclic prefix</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Normal</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2585605374"/>
                  </a:ext>
                </a:extLst>
              </a:tr>
              <a:tr h="56511">
                <a:tc rowSpan="5">
                  <a:txBody>
                    <a:bodyPr/>
                    <a:lstStyle/>
                    <a:p>
                      <a:pPr hangingPunct="0">
                        <a:spcAft>
                          <a:spcPts val="0"/>
                        </a:spcAft>
                      </a:pPr>
                      <a:r>
                        <a:rPr lang="en-GB" sz="1100" u="sng" dirty="0">
                          <a:effectLst/>
                        </a:rPr>
                        <a:t>PDCCH configuration</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1080770" indent="-900430" hangingPunct="0">
                        <a:spcAft>
                          <a:spcPts val="0"/>
                        </a:spcAft>
                      </a:pPr>
                      <a:r>
                        <a:rPr lang="en-GB" sz="1100" u="sng">
                          <a:effectLst/>
                        </a:rPr>
                        <a:t>Slots for PDCCH monitoring</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Each slot</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671785551"/>
                  </a:ext>
                </a:extLst>
              </a:tr>
              <a:tr h="56511">
                <a:tc vMerge="1">
                  <a:txBody>
                    <a:bodyPr/>
                    <a:lstStyle/>
                    <a:p>
                      <a:endParaRPr kumimoji="1" lang="ja-JP" altLang="en-US"/>
                    </a:p>
                  </a:txBody>
                  <a:tcPr/>
                </a:tc>
                <a:tc>
                  <a:txBody>
                    <a:bodyPr/>
                    <a:lstStyle/>
                    <a:p>
                      <a:pPr marL="1080770" indent="-900430" hangingPunct="0">
                        <a:spcAft>
                          <a:spcPts val="0"/>
                        </a:spcAft>
                      </a:pPr>
                      <a:r>
                        <a:rPr lang="en-GB" sz="1100" u="sng">
                          <a:effectLst/>
                        </a:rPr>
                        <a:t>Symbols with PDCCH</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Bef>
                          <a:spcPts val="300"/>
                        </a:spcBef>
                        <a:spcAft>
                          <a:spcPts val="300"/>
                        </a:spcAft>
                      </a:pPr>
                      <a:r>
                        <a:rPr lang="en-GB" sz="1100" u="sng" dirty="0">
                          <a:effectLst/>
                        </a:rPr>
                        <a:t>Symbols #0</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400271963"/>
                  </a:ext>
                </a:extLst>
              </a:tr>
              <a:tr h="56511">
                <a:tc vMerge="1">
                  <a:txBody>
                    <a:bodyPr/>
                    <a:lstStyle/>
                    <a:p>
                      <a:endParaRPr kumimoji="1" lang="ja-JP" altLang="en-US"/>
                    </a:p>
                  </a:txBody>
                  <a:tcPr/>
                </a:tc>
                <a:tc>
                  <a:txBody>
                    <a:bodyPr/>
                    <a:lstStyle/>
                    <a:p>
                      <a:pPr marL="1080770" indent="-900430" hangingPunct="0">
                        <a:spcAft>
                          <a:spcPts val="0"/>
                        </a:spcAft>
                      </a:pPr>
                      <a:r>
                        <a:rPr lang="en-GB" sz="1100" u="sng">
                          <a:effectLst/>
                        </a:rPr>
                        <a:t>Number of PRBs in CORESET</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Bef>
                          <a:spcPts val="300"/>
                        </a:spcBef>
                        <a:spcAft>
                          <a:spcPts val="300"/>
                        </a:spcAft>
                      </a:pPr>
                      <a:r>
                        <a:rPr lang="en-GB" altLang="ja-JP" sz="1100" u="sng" dirty="0">
                          <a:effectLst/>
                        </a:rPr>
                        <a:t>[TBD]</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679364339"/>
                  </a:ext>
                </a:extLst>
              </a:tr>
              <a:tr h="113022">
                <a:tc vMerge="1">
                  <a:txBody>
                    <a:bodyPr/>
                    <a:lstStyle/>
                    <a:p>
                      <a:endParaRPr kumimoji="1" lang="ja-JP" altLang="en-US"/>
                    </a:p>
                  </a:txBody>
                  <a:tcPr/>
                </a:tc>
                <a:tc>
                  <a:txBody>
                    <a:bodyPr/>
                    <a:lstStyle/>
                    <a:p>
                      <a:pPr marL="1080770" indent="-900430" hangingPunct="0">
                        <a:spcAft>
                          <a:spcPts val="0"/>
                        </a:spcAft>
                      </a:pPr>
                      <a:r>
                        <a:rPr lang="en-GB" sz="1100" u="sng">
                          <a:effectLst/>
                        </a:rPr>
                        <a:t>Number of PDCCH candidates and aggregation levels</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dirty="0">
                          <a:effectLst/>
                        </a:rPr>
                        <a:t> </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[TBD]</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454517193"/>
                  </a:ext>
                </a:extLst>
              </a:tr>
              <a:tr h="56511">
                <a:tc vMerge="1">
                  <a:txBody>
                    <a:bodyPr/>
                    <a:lstStyle/>
                    <a:p>
                      <a:endParaRPr kumimoji="1" lang="ja-JP" altLang="en-US"/>
                    </a:p>
                  </a:txBody>
                  <a:tcPr/>
                </a:tc>
                <a:tc>
                  <a:txBody>
                    <a:bodyPr/>
                    <a:lstStyle/>
                    <a:p>
                      <a:pPr marL="1080770" indent="-900430" hangingPunct="0">
                        <a:spcAft>
                          <a:spcPts val="0"/>
                        </a:spcAft>
                      </a:pPr>
                      <a:r>
                        <a:rPr lang="en-GB" sz="1100" u="sng">
                          <a:effectLst/>
                        </a:rPr>
                        <a:t>DCI format</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solidFill>
                            <a:schemeClr val="tx1"/>
                          </a:solidFill>
                          <a:effectLst/>
                        </a:rPr>
                        <a:t>[TBD]</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44380533"/>
                  </a:ext>
                </a:extLst>
              </a:tr>
              <a:tr h="56511">
                <a:tc rowSpan="8">
                  <a:txBody>
                    <a:bodyPr/>
                    <a:lstStyle/>
                    <a:p>
                      <a:pPr hangingPunct="0">
                        <a:spcAft>
                          <a:spcPts val="0"/>
                        </a:spcAft>
                      </a:pPr>
                      <a:r>
                        <a:rPr lang="en-GB" sz="1100" u="sng" dirty="0">
                          <a:effectLst/>
                        </a:rPr>
                        <a:t>PDSCH configuration</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marL="1080770" indent="-900430" hangingPunct="0">
                        <a:spcAft>
                          <a:spcPts val="0"/>
                        </a:spcAft>
                      </a:pPr>
                      <a:r>
                        <a:rPr lang="en-GB" sz="1100" u="sng">
                          <a:effectLst/>
                        </a:rPr>
                        <a:t>Mapping type</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solidFill>
                            <a:schemeClr val="tx1"/>
                          </a:solidFill>
                          <a:effectLst/>
                        </a:rPr>
                        <a:t>Type A</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2619793425"/>
                  </a:ext>
                </a:extLst>
              </a:tr>
              <a:tr h="56511">
                <a:tc vMerge="1">
                  <a:txBody>
                    <a:bodyPr/>
                    <a:lstStyle/>
                    <a:p>
                      <a:endParaRPr kumimoji="1" lang="ja-JP" altLang="en-US"/>
                    </a:p>
                  </a:txBody>
                  <a:tcPr/>
                </a:tc>
                <a:tc>
                  <a:txBody>
                    <a:bodyPr/>
                    <a:lstStyle/>
                    <a:p>
                      <a:pPr marL="1080770" indent="-900430" hangingPunct="0">
                        <a:spcAft>
                          <a:spcPts val="0"/>
                        </a:spcAft>
                      </a:pPr>
                      <a:r>
                        <a:rPr lang="en-GB" sz="1100" u="sng">
                          <a:effectLst/>
                        </a:rPr>
                        <a:t>k0</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solidFill>
                            <a:schemeClr val="tx1"/>
                          </a:solidFill>
                          <a:effectLst/>
                        </a:rPr>
                        <a:t>0</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946725448"/>
                  </a:ext>
                </a:extLst>
              </a:tr>
              <a:tr h="56511">
                <a:tc vMerge="1">
                  <a:txBody>
                    <a:bodyPr/>
                    <a:lstStyle/>
                    <a:p>
                      <a:endParaRPr kumimoji="1" lang="ja-JP" altLang="en-US"/>
                    </a:p>
                  </a:txBody>
                  <a:tcPr/>
                </a:tc>
                <a:tc>
                  <a:txBody>
                    <a:bodyPr/>
                    <a:lstStyle/>
                    <a:p>
                      <a:pPr marL="1080770" indent="-900430" hangingPunct="0">
                        <a:spcAft>
                          <a:spcPts val="0"/>
                        </a:spcAft>
                      </a:pPr>
                      <a:r>
                        <a:rPr lang="en-GB" sz="1100" u="sng">
                          <a:effectLst/>
                        </a:rPr>
                        <a:t>PDSCH aggregation factor</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solidFill>
                            <a:schemeClr val="tx1"/>
                          </a:solidFill>
                          <a:effectLst/>
                        </a:rPr>
                        <a:t>1</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987689374"/>
                  </a:ext>
                </a:extLst>
              </a:tr>
              <a:tr h="56511">
                <a:tc vMerge="1">
                  <a:txBody>
                    <a:bodyPr/>
                    <a:lstStyle/>
                    <a:p>
                      <a:endParaRPr kumimoji="1" lang="ja-JP" altLang="en-US"/>
                    </a:p>
                  </a:txBody>
                  <a:tcPr/>
                </a:tc>
                <a:tc>
                  <a:txBody>
                    <a:bodyPr/>
                    <a:lstStyle/>
                    <a:p>
                      <a:pPr marL="1080770" indent="-900430" hangingPunct="0">
                        <a:spcAft>
                          <a:spcPts val="0"/>
                        </a:spcAft>
                      </a:pPr>
                      <a:r>
                        <a:rPr lang="en-GB" sz="1100" u="sng">
                          <a:effectLst/>
                        </a:rPr>
                        <a:t>PRB bundling type</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solidFill>
                            <a:schemeClr val="tx1"/>
                          </a:solidFill>
                          <a:effectLst/>
                        </a:rPr>
                        <a:t>Static</a:t>
                      </a:r>
                      <a:endParaRPr lang="ja-JP" sz="11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980384788"/>
                  </a:ext>
                </a:extLst>
              </a:tr>
              <a:tr h="56511">
                <a:tc vMerge="1">
                  <a:txBody>
                    <a:bodyPr/>
                    <a:lstStyle/>
                    <a:p>
                      <a:endParaRPr kumimoji="1" lang="ja-JP" altLang="en-US"/>
                    </a:p>
                  </a:txBody>
                  <a:tcPr/>
                </a:tc>
                <a:tc>
                  <a:txBody>
                    <a:bodyPr/>
                    <a:lstStyle/>
                    <a:p>
                      <a:pPr marL="1080770" indent="-900430" hangingPunct="0">
                        <a:spcAft>
                          <a:spcPts val="0"/>
                        </a:spcAft>
                      </a:pPr>
                      <a:r>
                        <a:rPr lang="en-GB" sz="1100" u="sng">
                          <a:effectLst/>
                        </a:rPr>
                        <a:t>PRB bundling size</a:t>
                      </a:r>
                      <a:endParaRPr lang="ja-JP" sz="110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kumimoji="1" lang="en-GB" altLang="ja-JP" sz="1100" u="sng" kern="1200" dirty="0">
                          <a:solidFill>
                            <a:schemeClr val="tx1"/>
                          </a:solidFill>
                          <a:effectLst/>
                          <a:latin typeface="+mn-lt"/>
                          <a:ea typeface="+mn-ea"/>
                          <a:cs typeface="+mn-cs"/>
                        </a:rPr>
                        <a:t>Wideband for FR1</a:t>
                      </a:r>
                    </a:p>
                    <a:p>
                      <a:pPr algn="ctr" hangingPunct="0">
                        <a:spcAft>
                          <a:spcPts val="0"/>
                        </a:spcAft>
                      </a:pPr>
                      <a:r>
                        <a:rPr kumimoji="1" lang="en-GB" altLang="ja-JP" sz="1100" u="sng" kern="1200" dirty="0">
                          <a:solidFill>
                            <a:schemeClr val="tx1"/>
                          </a:solidFill>
                          <a:effectLst/>
                          <a:latin typeface="+mn-lt"/>
                          <a:ea typeface="+mn-ea"/>
                          <a:cs typeface="+mn-cs"/>
                        </a:rPr>
                        <a:t>[TBD] for FR2</a:t>
                      </a:r>
                      <a:endParaRPr kumimoji="1" lang="ja-JP" altLang="en-US" sz="1100" u="sng" kern="1200" dirty="0">
                        <a:solidFill>
                          <a:schemeClr val="tx1"/>
                        </a:solidFill>
                        <a:effectLst/>
                        <a:latin typeface="+mn-lt"/>
                        <a:ea typeface="+mn-ea"/>
                        <a:cs typeface="+mn-cs"/>
                      </a:endParaRPr>
                    </a:p>
                  </a:txBody>
                  <a:tcPr marL="28255" marR="28255" marT="0" marB="0" anchor="ctr"/>
                </a:tc>
                <a:extLst>
                  <a:ext uri="{0D108BD9-81ED-4DB2-BD59-A6C34878D82A}">
                    <a16:rowId xmlns:a16="http://schemas.microsoft.com/office/drawing/2014/main" val="705029434"/>
                  </a:ext>
                </a:extLst>
              </a:tr>
              <a:tr h="56511">
                <a:tc vMerge="1">
                  <a:txBody>
                    <a:bodyPr/>
                    <a:lstStyle/>
                    <a:p>
                      <a:endParaRPr kumimoji="1" lang="ja-JP" altLang="en-US"/>
                    </a:p>
                  </a:txBody>
                  <a:tcPr/>
                </a:tc>
                <a:tc>
                  <a:txBody>
                    <a:bodyPr/>
                    <a:lstStyle/>
                    <a:p>
                      <a:pPr marL="1080770" indent="-900430" hangingPunct="0">
                        <a:spcAft>
                          <a:spcPts val="0"/>
                        </a:spcAft>
                      </a:pPr>
                      <a:r>
                        <a:rPr lang="en-GB" sz="1100" u="sng" dirty="0">
                          <a:effectLst/>
                        </a:rPr>
                        <a:t>Resource allocation type</a:t>
                      </a:r>
                      <a:endParaRPr lang="ja-JP" sz="110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kumimoji="1" lang="en-GB" altLang="ja-JP" sz="1100" u="sng" kern="1200" dirty="0">
                          <a:solidFill>
                            <a:schemeClr val="tx1"/>
                          </a:solidFill>
                          <a:effectLst/>
                          <a:latin typeface="+mn-lt"/>
                          <a:ea typeface="+mn-ea"/>
                          <a:cs typeface="+mn-cs"/>
                        </a:rPr>
                        <a:t>Type 0</a:t>
                      </a:r>
                      <a:endParaRPr kumimoji="1" lang="ja-JP" altLang="en-US" sz="1100" u="sng" kern="1200" dirty="0">
                        <a:solidFill>
                          <a:schemeClr val="tx1"/>
                        </a:solidFill>
                        <a:effectLst/>
                        <a:latin typeface="+mn-lt"/>
                        <a:ea typeface="+mn-ea"/>
                        <a:cs typeface="+mn-cs"/>
                      </a:endParaRPr>
                    </a:p>
                  </a:txBody>
                  <a:tcPr marL="28255" marR="28255" marT="0" marB="0" anchor="ctr"/>
                </a:tc>
                <a:extLst>
                  <a:ext uri="{0D108BD9-81ED-4DB2-BD59-A6C34878D82A}">
                    <a16:rowId xmlns:a16="http://schemas.microsoft.com/office/drawing/2014/main" val="1617961324"/>
                  </a:ext>
                </a:extLst>
              </a:tr>
              <a:tr h="56511">
                <a:tc vMerge="1">
                  <a:txBody>
                    <a:bodyPr/>
                    <a:lstStyle/>
                    <a:p>
                      <a:endParaRPr kumimoji="1" lang="ja-JP" altLang="en-US"/>
                    </a:p>
                  </a:txBody>
                  <a:tcPr/>
                </a:tc>
                <a:tc>
                  <a:txBody>
                    <a:bodyPr/>
                    <a:lstStyle/>
                    <a:p>
                      <a:pPr marL="1080770" indent="-900430" hangingPunct="0">
                        <a:spcAft>
                          <a:spcPts val="0"/>
                        </a:spcAft>
                      </a:pPr>
                      <a:r>
                        <a:rPr lang="en-GB" sz="1100" u="sng" dirty="0">
                          <a:effectLst/>
                        </a:rPr>
                        <a:t>VRB-to-PRB mapping type</a:t>
                      </a:r>
                      <a:endParaRPr lang="ja-JP" sz="110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[TBD]</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1664503809"/>
                  </a:ext>
                </a:extLst>
              </a:tr>
              <a:tr h="113022">
                <a:tc vMerge="1">
                  <a:txBody>
                    <a:bodyPr/>
                    <a:lstStyle/>
                    <a:p>
                      <a:endParaRPr kumimoji="1" lang="ja-JP" altLang="en-US"/>
                    </a:p>
                  </a:txBody>
                  <a:tcPr/>
                </a:tc>
                <a:tc>
                  <a:txBody>
                    <a:bodyPr/>
                    <a:lstStyle/>
                    <a:p>
                      <a:pPr marL="1080770" indent="-900430" hangingPunct="0">
                        <a:spcAft>
                          <a:spcPts val="0"/>
                        </a:spcAft>
                      </a:pPr>
                      <a:r>
                        <a:rPr lang="en-GB" sz="1100" u="sng" dirty="0">
                          <a:effectLst/>
                        </a:rPr>
                        <a:t>VRB-to-PRB mapping </a:t>
                      </a:r>
                      <a:r>
                        <a:rPr lang="en-GB" sz="1100" u="sng" dirty="0" err="1">
                          <a:effectLst/>
                        </a:rPr>
                        <a:t>interleaver</a:t>
                      </a:r>
                      <a:r>
                        <a:rPr lang="en-GB" sz="1100" u="sng" dirty="0">
                          <a:effectLst/>
                        </a:rPr>
                        <a:t> bundle size</a:t>
                      </a:r>
                      <a:endParaRPr lang="ja-JP" sz="1100" dirty="0">
                        <a:effectLst/>
                        <a:latin typeface="Times New Roman" panose="02020603050405020304" pitchFamily="18" charset="0"/>
                        <a:ea typeface="游明朝" panose="02020400000000000000" pitchFamily="18" charset="-128"/>
                      </a:endParaRPr>
                    </a:p>
                  </a:txBody>
                  <a:tcPr marL="28255" marR="28255" marT="0" marB="0" anchor="ctr"/>
                </a:tc>
                <a:tc>
                  <a:txBody>
                    <a:bodyPr/>
                    <a:lstStyle/>
                    <a:p>
                      <a:pPr algn="ctr" hangingPunct="0">
                        <a:spcAft>
                          <a:spcPts val="0"/>
                        </a:spcAft>
                      </a:pPr>
                      <a:r>
                        <a:rPr lang="en-GB" sz="1100" u="sng">
                          <a:effectLst/>
                        </a:rPr>
                        <a:t> </a:t>
                      </a:r>
                      <a:endParaRPr lang="ja-JP" sz="110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tc>
                  <a:txBody>
                    <a:bodyPr/>
                    <a:lstStyle/>
                    <a:p>
                      <a:pPr algn="ctr" hangingPunct="0">
                        <a:spcAft>
                          <a:spcPts val="0"/>
                        </a:spcAft>
                      </a:pPr>
                      <a:r>
                        <a:rPr lang="en-GB" sz="1100" u="sng" dirty="0">
                          <a:effectLst/>
                        </a:rPr>
                        <a:t>[TBD]</a:t>
                      </a:r>
                      <a:endParaRPr lang="ja-JP" sz="1100" dirty="0">
                        <a:effectLst/>
                        <a:latin typeface="Arial" panose="020B0604020202020204" pitchFamily="34" charset="0"/>
                        <a:ea typeface="游明朝" panose="02020400000000000000" pitchFamily="18" charset="-128"/>
                        <a:cs typeface="Times New Roman" panose="02020603050405020304" pitchFamily="18" charset="0"/>
                      </a:endParaRPr>
                    </a:p>
                  </a:txBody>
                  <a:tcPr marL="28255" marR="28255" marT="0" marB="0" anchor="ctr"/>
                </a:tc>
                <a:extLst>
                  <a:ext uri="{0D108BD9-81ED-4DB2-BD59-A6C34878D82A}">
                    <a16:rowId xmlns:a16="http://schemas.microsoft.com/office/drawing/2014/main" val="3123927524"/>
                  </a:ext>
                </a:extLst>
              </a:tr>
            </a:tbl>
          </a:graphicData>
        </a:graphic>
      </p:graphicFrame>
    </p:spTree>
    <p:extLst>
      <p:ext uri="{BB962C8B-B14F-4D97-AF65-F5344CB8AC3E}">
        <p14:creationId xmlns:p14="http://schemas.microsoft.com/office/powerpoint/2010/main" val="210180942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TotalTime>
  <Words>1626</Words>
  <Application>Microsoft Office PowerPoint</Application>
  <PresentationFormat>ワイド画面</PresentationFormat>
  <Paragraphs>418</Paragraphs>
  <Slides>11</Slides>
  <Notes>0</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埋め込まれた OLE サーバー</vt:lpstr>
      </vt:variant>
      <vt:variant>
        <vt:i4>1</vt:i4>
      </vt:variant>
      <vt:variant>
        <vt:lpstr>スライド タイトル</vt:lpstr>
      </vt:variant>
      <vt:variant>
        <vt:i4>11</vt:i4>
      </vt:variant>
    </vt:vector>
  </HeadingPairs>
  <TitlesOfParts>
    <vt:vector size="18" baseType="lpstr">
      <vt:lpstr>游ゴシック</vt:lpstr>
      <vt:lpstr>游ゴシック Light</vt:lpstr>
      <vt:lpstr>游明朝</vt:lpstr>
      <vt:lpstr>Arial</vt:lpstr>
      <vt:lpstr>Times New Roman</vt:lpstr>
      <vt:lpstr>Office テーマ</vt:lpstr>
      <vt:lpstr>Equation</vt:lpstr>
      <vt:lpstr>WF on SDR requirement for NR</vt:lpstr>
      <vt:lpstr>Background 1/3 Agreements at RAN4 #88 (R4-1811394)</vt:lpstr>
      <vt:lpstr>Background 2/3 Agreements at RAN4 #88 (R4-1811394)</vt:lpstr>
      <vt:lpstr>Background 3/3 Agreements at RAN4 #88bis (on Wed.)</vt:lpstr>
      <vt:lpstr>Proposals 1/2</vt:lpstr>
      <vt:lpstr>Proposals 2/2</vt:lpstr>
      <vt:lpstr>Simulation assumption for RAN4 #89  1/5</vt:lpstr>
      <vt:lpstr>Simulation assumption for RAN4 #89  2/5</vt:lpstr>
      <vt:lpstr>Simulation assumption for RAN4 #89  3/5</vt:lpstr>
      <vt:lpstr>Simulation assumption for RAN4 #89  4/5</vt:lpstr>
      <vt:lpstr>Simulation assumption for RAN4 #89  5/5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SDR requirement for NR</dc:title>
  <dc:creator>佐野 洋介</dc:creator>
  <cp:lastModifiedBy>佐野 洋介</cp:lastModifiedBy>
  <cp:revision>48</cp:revision>
  <dcterms:created xsi:type="dcterms:W3CDTF">2018-10-11T01:54:36Z</dcterms:created>
  <dcterms:modified xsi:type="dcterms:W3CDTF">2018-10-11T10:47:45Z</dcterms:modified>
</cp:coreProperties>
</file>