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65" r:id="rId3"/>
    <p:sldId id="269" r:id="rId4"/>
    <p:sldId id="268" r:id="rId5"/>
    <p:sldId id="267"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ke" initials="M" lastIdx="2" clrIdx="0">
    <p:extLst/>
  </p:cmAuthor>
  <p:cmAuthor id="2" name="Bill Shvodian" initials="WMS" lastIdx="4"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9" autoAdjust="0"/>
    <p:restoredTop sz="94660"/>
  </p:normalViewPr>
  <p:slideViewPr>
    <p:cSldViewPr snapToGrid="0">
      <p:cViewPr varScale="1">
        <p:scale>
          <a:sx n="90" d="100"/>
          <a:sy n="90" d="100"/>
        </p:scale>
        <p:origin x="119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C27424-2515-4BE7-9C59-2F9ECB093615}" type="datetimeFigureOut">
              <a:rPr lang="zh-TW" altLang="en-US" smtClean="0"/>
              <a:t>2018/10/10</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0B3FF4-9D29-4E3E-BA5D-120BBC8C0A3A}" type="slidenum">
              <a:rPr lang="zh-TW" altLang="en-US" smtClean="0"/>
              <a:t>‹#›</a:t>
            </a:fld>
            <a:endParaRPr lang="zh-TW" altLang="en-US"/>
          </a:p>
        </p:txBody>
      </p:sp>
    </p:spTree>
    <p:extLst>
      <p:ext uri="{BB962C8B-B14F-4D97-AF65-F5344CB8AC3E}">
        <p14:creationId xmlns:p14="http://schemas.microsoft.com/office/powerpoint/2010/main" val="1315784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74FA2AB-81E9-4E22-86B6-D6DF6A3D4ADC}" type="datetime1">
              <a:rPr lang="en-US" altLang="zh-TW" smtClean="0"/>
              <a:t>10/10/2018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1621458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4C7C9C-C2DA-492E-B60A-F2B7D0641B09}" type="datetime1">
              <a:rPr lang="en-US" altLang="zh-TW" smtClean="0"/>
              <a:t>10/10/2018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3194483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66B76A-C84D-4A9F-B08B-71D4F5E0F717}" type="datetime1">
              <a:rPr lang="en-US" altLang="zh-TW" smtClean="0"/>
              <a:t>10/10/2018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280201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7E2F34-3BA5-465A-B351-9288D2130EFD}" type="datetime1">
              <a:rPr lang="en-US" altLang="zh-TW" smtClean="0"/>
              <a:t>10/10/2018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158966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121012B-6F2E-47FB-B022-83D20CCE73A2}" type="datetime1">
              <a:rPr lang="en-US" altLang="zh-TW" smtClean="0"/>
              <a:t>10/10/2018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1343890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A0E20CA-85EE-4EF8-8BD9-4E7789FD3B77}" type="datetime1">
              <a:rPr lang="en-US" altLang="zh-TW" smtClean="0"/>
              <a:t>10/10/2018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2918895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7209641-C6D7-485F-A2E8-7D0736960B5A}" type="datetime1">
              <a:rPr lang="en-US" altLang="zh-TW" smtClean="0"/>
              <a:t>10/10/2018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1677525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552D5B-2679-4A68-8B39-7A00824907E2}" type="datetime1">
              <a:rPr lang="en-US" altLang="zh-TW" smtClean="0"/>
              <a:t>10/10/2018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2862908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4D4AAF-E715-4EA8-819E-855064775BDC}" type="datetime1">
              <a:rPr lang="en-US" altLang="zh-TW" smtClean="0"/>
              <a:t>10/10/2018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273444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8E9BFEF-B4C2-42A2-BE3E-738D2DDE095D}" type="datetime1">
              <a:rPr lang="en-US" altLang="zh-TW" smtClean="0"/>
              <a:t>10/10/2018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4108892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3382276-401F-422B-A186-E0652FC7606F}" type="datetime1">
              <a:rPr lang="en-US" altLang="zh-TW" smtClean="0"/>
              <a:t>10/10/2018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EAF434-CF7E-4BD9-B52E-5726728A81FF}" type="slidenum">
              <a:rPr lang="en-US" smtClean="0"/>
              <a:t>‹#›</a:t>
            </a:fld>
            <a:endParaRPr lang="en-US"/>
          </a:p>
        </p:txBody>
      </p:sp>
    </p:spTree>
    <p:extLst>
      <p:ext uri="{BB962C8B-B14F-4D97-AF65-F5344CB8AC3E}">
        <p14:creationId xmlns:p14="http://schemas.microsoft.com/office/powerpoint/2010/main" val="1556100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DA42D0-D418-4D6F-96D5-63F3F440450B}" type="datetime1">
              <a:rPr lang="en-US" altLang="zh-TW" smtClean="0"/>
              <a:t>10/10/2018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AF434-CF7E-4BD9-B52E-5726728A81FF}" type="slidenum">
              <a:rPr lang="en-US" smtClean="0"/>
              <a:t>‹#›</a:t>
            </a:fld>
            <a:endParaRPr lang="en-US"/>
          </a:p>
        </p:txBody>
      </p:sp>
    </p:spTree>
    <p:extLst>
      <p:ext uri="{BB962C8B-B14F-4D97-AF65-F5344CB8AC3E}">
        <p14:creationId xmlns:p14="http://schemas.microsoft.com/office/powerpoint/2010/main" val="922483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DCA4A-79FD-4AFB-8DF5-8AB0323D07FE}"/>
              </a:ext>
            </a:extLst>
          </p:cNvPr>
          <p:cNvSpPr>
            <a:spLocks noGrp="1"/>
          </p:cNvSpPr>
          <p:nvPr>
            <p:ph type="ctrTitle"/>
          </p:nvPr>
        </p:nvSpPr>
        <p:spPr>
          <a:xfrm>
            <a:off x="595471" y="2734978"/>
            <a:ext cx="7861289" cy="1738842"/>
          </a:xfrm>
        </p:spPr>
        <p:txBody>
          <a:bodyPr anchor="t">
            <a:normAutofit/>
          </a:bodyPr>
          <a:lstStyle/>
          <a:p>
            <a:r>
              <a:rPr lang="en-US" sz="4800" dirty="0"/>
              <a:t>WF on CA_n71B MSD in Rel.16</a:t>
            </a:r>
            <a:br>
              <a:rPr lang="en-US" dirty="0"/>
            </a:br>
            <a:r>
              <a:rPr lang="en-US" sz="3200" dirty="0"/>
              <a:t>T-Mobile USA, Skyworks Solutions Inc.,….</a:t>
            </a:r>
            <a:endParaRPr lang="en-US" dirty="0"/>
          </a:p>
        </p:txBody>
      </p:sp>
      <p:sp>
        <p:nvSpPr>
          <p:cNvPr id="4" name="Rectangle 3">
            <a:extLst>
              <a:ext uri="{FF2B5EF4-FFF2-40B4-BE49-F238E27FC236}">
                <a16:creationId xmlns:a16="http://schemas.microsoft.com/office/drawing/2014/main" id="{EAC2F281-3D67-4A89-8F3B-B8E112027D74}"/>
              </a:ext>
            </a:extLst>
          </p:cNvPr>
          <p:cNvSpPr>
            <a:spLocks noChangeArrowheads="1"/>
          </p:cNvSpPr>
          <p:nvPr/>
        </p:nvSpPr>
        <p:spPr bwMode="auto">
          <a:xfrm>
            <a:off x="34694" y="114658"/>
            <a:ext cx="89828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None/>
            </a:pPr>
            <a:r>
              <a:rPr lang="en-GB" altLang="zh-CN" sz="2400" b="1" dirty="0"/>
              <a:t>3GPP TSG-RAN WG4 Meeting #88bis	 	             R4-1813835                                                                       Chengdu, China, 8 – 12 October 2018</a:t>
            </a:r>
            <a:endParaRPr lang="zh-CN" altLang="zh-CN" sz="2400" dirty="0"/>
          </a:p>
        </p:txBody>
      </p:sp>
      <p:sp>
        <p:nvSpPr>
          <p:cNvPr id="3" name="投影片編號版面配置區 2"/>
          <p:cNvSpPr>
            <a:spLocks noGrp="1"/>
          </p:cNvSpPr>
          <p:nvPr>
            <p:ph type="sldNum" sz="quarter" idx="12"/>
          </p:nvPr>
        </p:nvSpPr>
        <p:spPr/>
        <p:txBody>
          <a:bodyPr/>
          <a:lstStyle/>
          <a:p>
            <a:fld id="{ACEAF434-CF7E-4BD9-B52E-5726728A81FF}" type="slidenum">
              <a:rPr lang="en-US" smtClean="0"/>
              <a:t>1</a:t>
            </a:fld>
            <a:endParaRPr lang="en-US"/>
          </a:p>
        </p:txBody>
      </p:sp>
    </p:spTree>
    <p:extLst>
      <p:ext uri="{BB962C8B-B14F-4D97-AF65-F5344CB8AC3E}">
        <p14:creationId xmlns:p14="http://schemas.microsoft.com/office/powerpoint/2010/main" val="2656597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4206" y="256485"/>
            <a:ext cx="7886700" cy="992893"/>
          </a:xfrm>
        </p:spPr>
        <p:txBody>
          <a:bodyPr>
            <a:normAutofit/>
          </a:bodyPr>
          <a:lstStyle/>
          <a:p>
            <a:r>
              <a:rPr lang="en-US" altLang="zh-TW" sz="4000" dirty="0"/>
              <a:t>Background</a:t>
            </a:r>
            <a:endParaRPr lang="zh-TW" altLang="en-US" sz="4000" dirty="0"/>
          </a:p>
        </p:txBody>
      </p:sp>
      <p:sp>
        <p:nvSpPr>
          <p:cNvPr id="3" name="內容版面配置區 2"/>
          <p:cNvSpPr>
            <a:spLocks noGrp="1"/>
          </p:cNvSpPr>
          <p:nvPr>
            <p:ph idx="1"/>
          </p:nvPr>
        </p:nvSpPr>
        <p:spPr>
          <a:xfrm>
            <a:off x="325924" y="1391060"/>
            <a:ext cx="8618899" cy="4351338"/>
          </a:xfrm>
        </p:spPr>
        <p:txBody>
          <a:bodyPr>
            <a:normAutofit/>
          </a:bodyPr>
          <a:lstStyle/>
          <a:p>
            <a:r>
              <a:rPr lang="en-US" altLang="zh-TW" sz="2400" dirty="0"/>
              <a:t>CA_n71B is introduced for Release 16 in [1]</a:t>
            </a:r>
          </a:p>
          <a:p>
            <a:r>
              <a:rPr lang="en-CA" altLang="zh-TW" sz="2400" dirty="0"/>
              <a:t>It enables up to 25MHz aggregated contiguous spectrum in DL and up to 20MHz aggregated contiguous spectrum in UL with channel arrangements below.</a:t>
            </a:r>
            <a:endParaRPr lang="en-US" altLang="zh-TW" sz="2400" dirty="0"/>
          </a:p>
        </p:txBody>
      </p:sp>
      <p:sp>
        <p:nvSpPr>
          <p:cNvPr id="4" name="投影片編號版面配置區 3"/>
          <p:cNvSpPr>
            <a:spLocks noGrp="1"/>
          </p:cNvSpPr>
          <p:nvPr>
            <p:ph type="sldNum" sz="quarter" idx="12"/>
          </p:nvPr>
        </p:nvSpPr>
        <p:spPr/>
        <p:txBody>
          <a:bodyPr/>
          <a:lstStyle/>
          <a:p>
            <a:fld id="{ACEAF434-CF7E-4BD9-B52E-5726728A81FF}" type="slidenum">
              <a:rPr lang="en-US" smtClean="0"/>
              <a:t>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406892899"/>
              </p:ext>
            </p:extLst>
          </p:nvPr>
        </p:nvGraphicFramePr>
        <p:xfrm>
          <a:off x="1500794" y="3524250"/>
          <a:ext cx="5311140" cy="1732280"/>
        </p:xfrm>
        <a:graphic>
          <a:graphicData uri="http://schemas.openxmlformats.org/drawingml/2006/table">
            <a:tbl>
              <a:tblPr firstRow="1" firstCol="1" bandRow="1">
                <a:tableStyleId>{5940675A-B579-460E-94D1-54222C63F5DA}</a:tableStyleId>
              </a:tblPr>
              <a:tblGrid>
                <a:gridCol w="990600">
                  <a:extLst>
                    <a:ext uri="{9D8B030D-6E8A-4147-A177-3AD203B41FA5}">
                      <a16:colId xmlns:a16="http://schemas.microsoft.com/office/drawing/2014/main" val="20000"/>
                    </a:ext>
                  </a:extLst>
                </a:gridCol>
                <a:gridCol w="1011555">
                  <a:extLst>
                    <a:ext uri="{9D8B030D-6E8A-4147-A177-3AD203B41FA5}">
                      <a16:colId xmlns:a16="http://schemas.microsoft.com/office/drawing/2014/main" val="20001"/>
                    </a:ext>
                  </a:extLst>
                </a:gridCol>
                <a:gridCol w="800100">
                  <a:extLst>
                    <a:ext uri="{9D8B030D-6E8A-4147-A177-3AD203B41FA5}">
                      <a16:colId xmlns:a16="http://schemas.microsoft.com/office/drawing/2014/main" val="20002"/>
                    </a:ext>
                  </a:extLst>
                </a:gridCol>
                <a:gridCol w="798830">
                  <a:extLst>
                    <a:ext uri="{9D8B030D-6E8A-4147-A177-3AD203B41FA5}">
                      <a16:colId xmlns:a16="http://schemas.microsoft.com/office/drawing/2014/main" val="20003"/>
                    </a:ext>
                  </a:extLst>
                </a:gridCol>
                <a:gridCol w="810260">
                  <a:extLst>
                    <a:ext uri="{9D8B030D-6E8A-4147-A177-3AD203B41FA5}">
                      <a16:colId xmlns:a16="http://schemas.microsoft.com/office/drawing/2014/main" val="20004"/>
                    </a:ext>
                  </a:extLst>
                </a:gridCol>
                <a:gridCol w="899795">
                  <a:extLst>
                    <a:ext uri="{9D8B030D-6E8A-4147-A177-3AD203B41FA5}">
                      <a16:colId xmlns:a16="http://schemas.microsoft.com/office/drawing/2014/main" val="20005"/>
                    </a:ext>
                  </a:extLst>
                </a:gridCol>
              </a:tblGrid>
              <a:tr h="0">
                <a:tc gridSpan="6">
                  <a:txBody>
                    <a:bodyPr/>
                    <a:lstStyle/>
                    <a:p>
                      <a:pPr marL="0" marR="0" algn="ctr">
                        <a:spcBef>
                          <a:spcPts val="0"/>
                        </a:spcBef>
                        <a:spcAft>
                          <a:spcPts val="0"/>
                        </a:spcAft>
                      </a:pPr>
                      <a:r>
                        <a:rPr lang="en-GB" sz="900" dirty="0">
                          <a:effectLst/>
                        </a:rPr>
                        <a:t>E-UTRA CA configuration / Bandwidth combination set</a:t>
                      </a:r>
                      <a:endParaRPr lang="en-US" sz="900" b="1" dirty="0">
                        <a:effectLst/>
                        <a:latin typeface="Arial"/>
                        <a:ea typeface="MS Mincho"/>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435">
                <a:tc rowSpan="2">
                  <a:txBody>
                    <a:bodyPr/>
                    <a:lstStyle/>
                    <a:p>
                      <a:pPr marL="0" marR="0" algn="ctr">
                        <a:spcBef>
                          <a:spcPts val="0"/>
                        </a:spcBef>
                        <a:spcAft>
                          <a:spcPts val="0"/>
                        </a:spcAft>
                      </a:pPr>
                      <a:r>
                        <a:rPr lang="en-GB" sz="900">
                          <a:effectLst/>
                        </a:rPr>
                        <a:t>NR CA configuration</a:t>
                      </a:r>
                      <a:endParaRPr lang="en-US" sz="900" b="1">
                        <a:effectLst/>
                        <a:latin typeface="Arial"/>
                        <a:ea typeface="MS Mincho"/>
                        <a:cs typeface="Times New Roman"/>
                      </a:endParaRPr>
                    </a:p>
                  </a:txBody>
                  <a:tcPr marL="68580" marR="68580" marT="0" marB="0" anchor="ctr"/>
                </a:tc>
                <a:tc rowSpan="2">
                  <a:txBody>
                    <a:bodyPr/>
                    <a:lstStyle/>
                    <a:p>
                      <a:pPr marL="0" marR="0" algn="ctr">
                        <a:spcBef>
                          <a:spcPts val="0"/>
                        </a:spcBef>
                        <a:spcAft>
                          <a:spcPts val="0"/>
                        </a:spcAft>
                      </a:pPr>
                      <a:r>
                        <a:rPr lang="en-GB" sz="900">
                          <a:effectLst/>
                        </a:rPr>
                        <a:t>Uplink CA configurations</a:t>
                      </a:r>
                      <a:endParaRPr lang="en-US" sz="900" b="1">
                        <a:effectLst/>
                        <a:latin typeface="Arial"/>
                        <a:ea typeface="MS Mincho"/>
                        <a:cs typeface="Times New Roman"/>
                      </a:endParaRPr>
                    </a:p>
                  </a:txBody>
                  <a:tcPr marL="68580" marR="68580" marT="0" marB="0" anchor="ctr"/>
                </a:tc>
                <a:tc gridSpan="2">
                  <a:txBody>
                    <a:bodyPr/>
                    <a:lstStyle/>
                    <a:p>
                      <a:pPr marL="0" marR="0" algn="ctr">
                        <a:spcBef>
                          <a:spcPts val="0"/>
                        </a:spcBef>
                        <a:spcAft>
                          <a:spcPts val="0"/>
                        </a:spcAft>
                      </a:pPr>
                      <a:r>
                        <a:rPr lang="en-GB" sz="900">
                          <a:effectLst/>
                        </a:rPr>
                        <a:t>Component carriers in order of increasing carrier frequency</a:t>
                      </a:r>
                      <a:endParaRPr lang="en-US" sz="900" b="1">
                        <a:effectLst/>
                        <a:latin typeface="Arial"/>
                        <a:ea typeface="MS Mincho"/>
                        <a:cs typeface="Times New Roman"/>
                      </a:endParaRPr>
                    </a:p>
                  </a:txBody>
                  <a:tcPr marL="68580" marR="68580" marT="0" marB="0"/>
                </a:tc>
                <a:tc hMerge="1">
                  <a:txBody>
                    <a:bodyPr/>
                    <a:lstStyle/>
                    <a:p>
                      <a:endParaRPr lang="en-US"/>
                    </a:p>
                  </a:txBody>
                  <a:tcPr/>
                </a:tc>
                <a:tc rowSpan="2">
                  <a:txBody>
                    <a:bodyPr/>
                    <a:lstStyle/>
                    <a:p>
                      <a:pPr marL="0" marR="0" algn="l">
                        <a:spcBef>
                          <a:spcPts val="0"/>
                        </a:spcBef>
                        <a:spcAft>
                          <a:spcPts val="0"/>
                        </a:spcAft>
                      </a:pPr>
                      <a:r>
                        <a:rPr lang="en-GB" sz="900">
                          <a:effectLst/>
                        </a:rPr>
                        <a:t> Aggregated </a:t>
                      </a:r>
                      <a:br>
                        <a:rPr lang="en-GB" sz="900">
                          <a:effectLst/>
                        </a:rPr>
                      </a:br>
                      <a:r>
                        <a:rPr lang="en-GB" sz="900">
                          <a:effectLst/>
                        </a:rPr>
                        <a:t>bandwidth (MHz)</a:t>
                      </a:r>
                      <a:endParaRPr lang="en-US" sz="900" b="1">
                        <a:effectLst/>
                        <a:latin typeface="Arial"/>
                        <a:ea typeface="MS Mincho"/>
                        <a:cs typeface="Times New Roman"/>
                      </a:endParaRPr>
                    </a:p>
                  </a:txBody>
                  <a:tcPr marL="68580" marR="68580" marT="0" marB="0" anchor="ctr"/>
                </a:tc>
                <a:tc rowSpan="2">
                  <a:txBody>
                    <a:bodyPr/>
                    <a:lstStyle/>
                    <a:p>
                      <a:pPr marL="0" marR="0" algn="ctr">
                        <a:spcBef>
                          <a:spcPts val="0"/>
                        </a:spcBef>
                        <a:spcAft>
                          <a:spcPts val="0"/>
                        </a:spcAft>
                      </a:pPr>
                      <a:r>
                        <a:rPr lang="en-GB" sz="900">
                          <a:effectLst/>
                        </a:rPr>
                        <a:t>Bandwidth combination set</a:t>
                      </a:r>
                      <a:endParaRPr lang="en-US" sz="900" b="1">
                        <a:effectLst/>
                        <a:latin typeface="Arial"/>
                        <a:ea typeface="MS Mincho"/>
                        <a:cs typeface="Times New Roman"/>
                      </a:endParaRPr>
                    </a:p>
                  </a:txBody>
                  <a:tcPr marL="68580" marR="68580" marT="0" marB="0" anchor="ctr"/>
                </a:tc>
                <a:extLst>
                  <a:ext uri="{0D108BD9-81ED-4DB2-BD59-A6C34878D82A}">
                    <a16:rowId xmlns:a16="http://schemas.microsoft.com/office/drawing/2014/main" val="10001"/>
                  </a:ext>
                </a:extLst>
              </a:tr>
              <a:tr h="5080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900">
                          <a:effectLst/>
                        </a:rPr>
                        <a:t>Channel bandwidths for carrier (MHz)</a:t>
                      </a:r>
                      <a:endParaRPr lang="en-US" sz="900" b="1">
                        <a:effectLst/>
                        <a:latin typeface="Arial"/>
                        <a:ea typeface="MS Mincho"/>
                        <a:cs typeface="Times New Roman"/>
                      </a:endParaRPr>
                    </a:p>
                  </a:txBody>
                  <a:tcPr marL="68580" marR="68580" marT="0" marB="0" anchor="ctr"/>
                </a:tc>
                <a:tc>
                  <a:txBody>
                    <a:bodyPr/>
                    <a:lstStyle/>
                    <a:p>
                      <a:pPr marL="0" marR="0" algn="ctr">
                        <a:spcBef>
                          <a:spcPts val="0"/>
                        </a:spcBef>
                        <a:spcAft>
                          <a:spcPts val="0"/>
                        </a:spcAft>
                      </a:pPr>
                      <a:r>
                        <a:rPr lang="en-GB" sz="900">
                          <a:effectLst/>
                        </a:rPr>
                        <a:t>Channel bandwidths for carrier (MHz)</a:t>
                      </a:r>
                      <a:endParaRPr lang="en-US" sz="900" b="1">
                        <a:effectLst/>
                        <a:latin typeface="Arial"/>
                        <a:ea typeface="MS Mincho"/>
                        <a:cs typeface="Times New Roman"/>
                      </a:endParaRPr>
                    </a:p>
                  </a:txBody>
                  <a:tcPr marL="68580" marR="68580"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2"/>
                  </a:ext>
                </a:extLst>
              </a:tr>
              <a:tr h="193040">
                <a:tc rowSpan="4">
                  <a:txBody>
                    <a:bodyPr/>
                    <a:lstStyle/>
                    <a:p>
                      <a:pPr marL="0" marR="0" algn="ctr">
                        <a:spcBef>
                          <a:spcPts val="0"/>
                        </a:spcBef>
                        <a:spcAft>
                          <a:spcPts val="0"/>
                        </a:spcAft>
                      </a:pPr>
                      <a:r>
                        <a:rPr lang="en-GB" sz="900">
                          <a:effectLst/>
                        </a:rPr>
                        <a:t>CA_n71B</a:t>
                      </a:r>
                      <a:endParaRPr lang="en-US" sz="900">
                        <a:effectLst/>
                        <a:latin typeface="Arial"/>
                        <a:ea typeface="MS Mincho"/>
                        <a:cs typeface="Times New Roman"/>
                      </a:endParaRPr>
                    </a:p>
                  </a:txBody>
                  <a:tcPr marL="68580" marR="68580" marT="0" marB="0" anchor="ctr"/>
                </a:tc>
                <a:tc rowSpan="4">
                  <a:txBody>
                    <a:bodyPr/>
                    <a:lstStyle/>
                    <a:p>
                      <a:pPr marL="0" marR="0" algn="ctr">
                        <a:spcBef>
                          <a:spcPts val="0"/>
                        </a:spcBef>
                        <a:spcAft>
                          <a:spcPts val="0"/>
                        </a:spcAft>
                      </a:pPr>
                      <a:r>
                        <a:rPr lang="en-GB" sz="900">
                          <a:effectLst/>
                        </a:rPr>
                        <a:t>-</a:t>
                      </a:r>
                      <a:endParaRPr lang="en-US" sz="900">
                        <a:effectLst/>
                        <a:latin typeface="Arial"/>
                        <a:ea typeface="MS Mincho"/>
                        <a:cs typeface="Times New Roman"/>
                      </a:endParaRPr>
                    </a:p>
                  </a:txBody>
                  <a:tcPr marL="68580" marR="68580" marT="0" marB="0" anchor="ctr"/>
                </a:tc>
                <a:tc>
                  <a:txBody>
                    <a:bodyPr/>
                    <a:lstStyle/>
                    <a:p>
                      <a:pPr marL="0" marR="0" algn="ctr">
                        <a:spcBef>
                          <a:spcPts val="0"/>
                        </a:spcBef>
                        <a:spcAft>
                          <a:spcPts val="0"/>
                        </a:spcAft>
                      </a:pPr>
                      <a:r>
                        <a:rPr lang="en-GB" sz="900">
                          <a:effectLst/>
                        </a:rPr>
                        <a:t>5</a:t>
                      </a:r>
                      <a:endParaRPr lang="en-US" sz="900">
                        <a:effectLst/>
                        <a:latin typeface="Arial"/>
                        <a:ea typeface="MS Mincho"/>
                        <a:cs typeface="Times New Roman"/>
                      </a:endParaRPr>
                    </a:p>
                  </a:txBody>
                  <a:tcPr marL="68580" marR="68580" marT="0" marB="0" anchor="ctr"/>
                </a:tc>
                <a:tc>
                  <a:txBody>
                    <a:bodyPr/>
                    <a:lstStyle/>
                    <a:p>
                      <a:pPr marL="0" marR="0" algn="ctr">
                        <a:spcBef>
                          <a:spcPts val="0"/>
                        </a:spcBef>
                        <a:spcAft>
                          <a:spcPts val="0"/>
                        </a:spcAft>
                      </a:pPr>
                      <a:r>
                        <a:rPr lang="en-GB" sz="900">
                          <a:effectLst/>
                        </a:rPr>
                        <a:t>20</a:t>
                      </a:r>
                      <a:endParaRPr lang="en-US" sz="900">
                        <a:effectLst/>
                        <a:latin typeface="Arial"/>
                        <a:ea typeface="MS Mincho"/>
                        <a:cs typeface="Times New Roman"/>
                      </a:endParaRPr>
                    </a:p>
                  </a:txBody>
                  <a:tcPr marL="68580" marR="68580" marT="0" marB="0" anchor="ctr"/>
                </a:tc>
                <a:tc rowSpan="4">
                  <a:txBody>
                    <a:bodyPr/>
                    <a:lstStyle/>
                    <a:p>
                      <a:pPr marL="0" marR="0" algn="ctr">
                        <a:spcBef>
                          <a:spcPts val="0"/>
                        </a:spcBef>
                        <a:spcAft>
                          <a:spcPts val="0"/>
                        </a:spcAft>
                      </a:pPr>
                      <a:r>
                        <a:rPr lang="en-GB" sz="900">
                          <a:effectLst/>
                        </a:rPr>
                        <a:t>25</a:t>
                      </a:r>
                      <a:endParaRPr lang="en-US" sz="900">
                        <a:effectLst/>
                        <a:latin typeface="Arial"/>
                        <a:ea typeface="MS Mincho"/>
                        <a:cs typeface="Times New Roman"/>
                      </a:endParaRPr>
                    </a:p>
                  </a:txBody>
                  <a:tcPr marL="68580" marR="68580" marT="0" marB="0" anchor="ctr"/>
                </a:tc>
                <a:tc rowSpan="4">
                  <a:txBody>
                    <a:bodyPr/>
                    <a:lstStyle/>
                    <a:p>
                      <a:pPr marL="0" marR="0" algn="ctr">
                        <a:spcBef>
                          <a:spcPts val="0"/>
                        </a:spcBef>
                        <a:spcAft>
                          <a:spcPts val="0"/>
                        </a:spcAft>
                      </a:pPr>
                      <a:r>
                        <a:rPr lang="en-GB" sz="900" dirty="0">
                          <a:effectLst/>
                        </a:rPr>
                        <a:t>0</a:t>
                      </a:r>
                      <a:endParaRPr lang="en-US" sz="900" dirty="0">
                        <a:effectLst/>
                        <a:latin typeface="Arial"/>
                        <a:ea typeface="MS Mincho"/>
                        <a:cs typeface="Times New Roman"/>
                      </a:endParaRPr>
                    </a:p>
                  </a:txBody>
                  <a:tcPr marL="68580" marR="68580" marT="0" marB="0" anchor="ctr"/>
                </a:tc>
                <a:extLst>
                  <a:ext uri="{0D108BD9-81ED-4DB2-BD59-A6C34878D82A}">
                    <a16:rowId xmlns:a16="http://schemas.microsoft.com/office/drawing/2014/main" val="10003"/>
                  </a:ext>
                </a:extLst>
              </a:tr>
              <a:tr h="19304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900">
                          <a:effectLst/>
                        </a:rPr>
                        <a:t>10</a:t>
                      </a:r>
                      <a:endParaRPr lang="en-US" sz="900">
                        <a:effectLst/>
                        <a:latin typeface="Arial"/>
                        <a:ea typeface="MS Mincho"/>
                        <a:cs typeface="Times New Roman"/>
                      </a:endParaRPr>
                    </a:p>
                  </a:txBody>
                  <a:tcPr marL="68580" marR="68580" marT="0" marB="0" anchor="ctr"/>
                </a:tc>
                <a:tc>
                  <a:txBody>
                    <a:bodyPr/>
                    <a:lstStyle/>
                    <a:p>
                      <a:pPr marL="0" marR="0" algn="ctr">
                        <a:spcBef>
                          <a:spcPts val="0"/>
                        </a:spcBef>
                        <a:spcAft>
                          <a:spcPts val="0"/>
                        </a:spcAft>
                      </a:pPr>
                      <a:r>
                        <a:rPr lang="en-GB" sz="900">
                          <a:effectLst/>
                        </a:rPr>
                        <a:t>15</a:t>
                      </a:r>
                      <a:endParaRPr lang="en-US" sz="900">
                        <a:effectLst/>
                        <a:latin typeface="Arial"/>
                        <a:ea typeface="MS Mincho"/>
                        <a:cs typeface="Times New Roman"/>
                      </a:endParaRPr>
                    </a:p>
                  </a:txBody>
                  <a:tcPr marL="68580" marR="68580"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r h="19304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900">
                          <a:effectLst/>
                        </a:rPr>
                        <a:t>15</a:t>
                      </a:r>
                      <a:endParaRPr lang="en-US" sz="900">
                        <a:effectLst/>
                        <a:latin typeface="Arial"/>
                        <a:ea typeface="MS Mincho"/>
                        <a:cs typeface="Times New Roman"/>
                      </a:endParaRPr>
                    </a:p>
                  </a:txBody>
                  <a:tcPr marL="68580" marR="68580" marT="0" marB="0" anchor="ctr"/>
                </a:tc>
                <a:tc>
                  <a:txBody>
                    <a:bodyPr/>
                    <a:lstStyle/>
                    <a:p>
                      <a:pPr marL="0" marR="0" algn="ctr">
                        <a:spcBef>
                          <a:spcPts val="0"/>
                        </a:spcBef>
                        <a:spcAft>
                          <a:spcPts val="0"/>
                        </a:spcAft>
                      </a:pPr>
                      <a:r>
                        <a:rPr lang="en-GB" sz="900">
                          <a:effectLst/>
                        </a:rPr>
                        <a:t>10</a:t>
                      </a:r>
                      <a:endParaRPr lang="en-US" sz="900">
                        <a:effectLst/>
                        <a:latin typeface="Arial"/>
                        <a:ea typeface="MS Mincho"/>
                        <a:cs typeface="Times New Roman"/>
                      </a:endParaRPr>
                    </a:p>
                  </a:txBody>
                  <a:tcPr marL="68580" marR="68580"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5"/>
                  </a:ext>
                </a:extLst>
              </a:tr>
              <a:tr h="19304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900">
                          <a:effectLst/>
                        </a:rPr>
                        <a:t>20</a:t>
                      </a:r>
                      <a:endParaRPr lang="en-US" sz="900">
                        <a:effectLst/>
                        <a:latin typeface="Arial"/>
                        <a:ea typeface="MS Mincho"/>
                        <a:cs typeface="Times New Roman"/>
                      </a:endParaRPr>
                    </a:p>
                  </a:txBody>
                  <a:tcPr marL="68580" marR="68580" marT="0" marB="0" anchor="ctr"/>
                </a:tc>
                <a:tc>
                  <a:txBody>
                    <a:bodyPr/>
                    <a:lstStyle/>
                    <a:p>
                      <a:pPr marL="0" marR="0" algn="ctr">
                        <a:spcBef>
                          <a:spcPts val="0"/>
                        </a:spcBef>
                        <a:spcAft>
                          <a:spcPts val="0"/>
                        </a:spcAft>
                      </a:pPr>
                      <a:r>
                        <a:rPr lang="en-GB" sz="900" dirty="0">
                          <a:effectLst/>
                        </a:rPr>
                        <a:t>5</a:t>
                      </a:r>
                      <a:endParaRPr lang="en-US" sz="900" dirty="0">
                        <a:effectLst/>
                        <a:latin typeface="Arial"/>
                        <a:ea typeface="MS Mincho"/>
                        <a:cs typeface="Times New Roman"/>
                      </a:endParaRPr>
                    </a:p>
                  </a:txBody>
                  <a:tcPr marL="68580" marR="68580" marT="0" marB="0" anchor="ct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6"/>
                  </a:ext>
                </a:extLst>
              </a:tr>
            </a:tbl>
          </a:graphicData>
        </a:graphic>
      </p:graphicFrame>
      <p:sp>
        <p:nvSpPr>
          <p:cNvPr id="6" name="Rectangle 1"/>
          <p:cNvSpPr>
            <a:spLocks noChangeArrowheads="1"/>
          </p:cNvSpPr>
          <p:nvPr/>
        </p:nvSpPr>
        <p:spPr bwMode="auto">
          <a:xfrm>
            <a:off x="1916113" y="30670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a:ln>
                  <a:noFill/>
                </a:ln>
                <a:solidFill>
                  <a:schemeClr val="tx1"/>
                </a:solidFill>
                <a:effectLst/>
                <a:latin typeface="Arial" pitchFamily="34" charset="0"/>
                <a:ea typeface="MS Mincho" pitchFamily="49" charset="-128"/>
                <a:cs typeface="Times New Roman" pitchFamily="18" charset="0"/>
              </a:rPr>
              <a:t>Table </a:t>
            </a:r>
            <a:r>
              <a:rPr kumimoji="0" lang="en-US" altLang="zh-CN" sz="1000" b="1" i="0" u="none" strike="noStrike" cap="none" normalizeH="0" baseline="0">
                <a:ln>
                  <a:noFill/>
                </a:ln>
                <a:solidFill>
                  <a:schemeClr val="tx1"/>
                </a:solidFill>
                <a:effectLst/>
                <a:latin typeface="Arial" pitchFamily="34" charset="0"/>
                <a:ea typeface="MS Mincho" pitchFamily="49" charset="-128"/>
                <a:cs typeface="Times New Roman" pitchFamily="18" charset="0"/>
              </a:rPr>
              <a:t>5.1.1</a:t>
            </a:r>
            <a:r>
              <a:rPr kumimoji="0" lang="en-GB" altLang="zh-CN" sz="1000" b="1" i="0" u="none" strike="noStrike" cap="none" normalizeH="0" baseline="0">
                <a:ln>
                  <a:noFill/>
                </a:ln>
                <a:solidFill>
                  <a:schemeClr val="tx1"/>
                </a:solidFill>
                <a:effectLst/>
                <a:latin typeface="Arial" pitchFamily="34" charset="0"/>
                <a:ea typeface="MS Mincho" pitchFamily="49" charset="-128"/>
                <a:cs typeface="Times New Roman" pitchFamily="18" charset="0"/>
              </a:rPr>
              <a:t>-1: Supported </a:t>
            </a:r>
            <a:r>
              <a:rPr kumimoji="0" lang="en-GB" altLang="ja-JP" sz="1000" b="1" i="0" u="none" strike="noStrike" cap="none" normalizeH="0" baseline="0">
                <a:ln>
                  <a:noFill/>
                </a:ln>
                <a:solidFill>
                  <a:schemeClr val="tx1"/>
                </a:solidFill>
                <a:effectLst/>
                <a:latin typeface="Arial" pitchFamily="34" charset="0"/>
                <a:ea typeface="MS Mincho" pitchFamily="49" charset="-128"/>
                <a:cs typeface="Times New Roman" pitchFamily="18" charset="0"/>
              </a:rPr>
              <a:t>bandwidth combinations </a:t>
            </a:r>
            <a:r>
              <a:rPr kumimoji="0" lang="en-US" altLang="zh-CN" sz="1000" b="1" i="0" u="none" strike="noStrike" cap="none" normalizeH="0" baseline="0">
                <a:ln>
                  <a:noFill/>
                </a:ln>
                <a:solidFill>
                  <a:schemeClr val="tx1"/>
                </a:solidFill>
                <a:effectLst/>
                <a:latin typeface="Arial" pitchFamily="34" charset="0"/>
                <a:ea typeface="MS Mincho" pitchFamily="49" charset="-128"/>
                <a:cs typeface="Times New Roman" pitchFamily="18" charset="0"/>
              </a:rPr>
              <a:t>for CA_n71B</a:t>
            </a:r>
            <a:endParaRPr kumimoji="0" lang="en-US" altLang="zh-CN" sz="6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42220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84206" y="256485"/>
            <a:ext cx="7886700" cy="992893"/>
          </a:xfrm>
        </p:spPr>
        <p:txBody>
          <a:bodyPr>
            <a:normAutofit/>
          </a:bodyPr>
          <a:lstStyle/>
          <a:p>
            <a:r>
              <a:rPr lang="en-US" altLang="zh-TW" sz="4000" dirty="0"/>
              <a:t>Background</a:t>
            </a:r>
            <a:endParaRPr lang="zh-TW" altLang="en-US" sz="4000" dirty="0"/>
          </a:p>
        </p:txBody>
      </p:sp>
      <p:sp>
        <p:nvSpPr>
          <p:cNvPr id="3" name="內容版面配置區 2"/>
          <p:cNvSpPr>
            <a:spLocks noGrp="1"/>
          </p:cNvSpPr>
          <p:nvPr>
            <p:ph idx="1"/>
          </p:nvPr>
        </p:nvSpPr>
        <p:spPr>
          <a:xfrm>
            <a:off x="325924" y="1391060"/>
            <a:ext cx="8618899" cy="4351338"/>
          </a:xfrm>
        </p:spPr>
        <p:txBody>
          <a:bodyPr>
            <a:normAutofit lnSpcReduction="10000"/>
          </a:bodyPr>
          <a:lstStyle/>
          <a:p>
            <a:r>
              <a:rPr lang="en-CA" altLang="zh-TW" sz="2400" dirty="0"/>
              <a:t>Skyworks flagged the document [1] as it was stating that “There are no REFSENS exceptions for this combination.” which isn't accurate since MSD is anticipated</a:t>
            </a:r>
          </a:p>
          <a:p>
            <a:r>
              <a:rPr lang="en-CA" altLang="zh-TW" sz="2400" dirty="0"/>
              <a:t>In fact for band n71, 15MHz and 20MHz channel bandwidths REFSENS already suffer from transmitter excess noise and it can only be further the case if 5MHz extra aggregated bandwidth is added on the side closest to the UL</a:t>
            </a:r>
          </a:p>
          <a:p>
            <a:r>
              <a:rPr lang="en-CA" altLang="zh-TW" sz="2400" dirty="0"/>
              <a:t>Although measurements are already available for 25MHz aggregated DL with DC_(n)71AA, these are for different channel arrangements and different UL configurations and cannot apply here.</a:t>
            </a:r>
          </a:p>
          <a:p>
            <a:r>
              <a:rPr lang="en-CA" altLang="zh-TW" sz="2400" dirty="0"/>
              <a:t>[1] will be revised to put REFSENS exceptions is FFS and current way forward proposes the test point for further MSD study.</a:t>
            </a:r>
            <a:endParaRPr lang="en-US" altLang="zh-TW" sz="2400" dirty="0"/>
          </a:p>
        </p:txBody>
      </p:sp>
      <p:sp>
        <p:nvSpPr>
          <p:cNvPr id="4" name="投影片編號版面配置區 3"/>
          <p:cNvSpPr>
            <a:spLocks noGrp="1"/>
          </p:cNvSpPr>
          <p:nvPr>
            <p:ph type="sldNum" sz="quarter" idx="12"/>
          </p:nvPr>
        </p:nvSpPr>
        <p:spPr/>
        <p:txBody>
          <a:bodyPr/>
          <a:lstStyle/>
          <a:p>
            <a:fld id="{ACEAF434-CF7E-4BD9-B52E-5726728A81FF}" type="slidenum">
              <a:rPr lang="en-US" smtClean="0"/>
              <a:t>3</a:t>
            </a:fld>
            <a:endParaRPr lang="en-US"/>
          </a:p>
        </p:txBody>
      </p:sp>
    </p:spTree>
    <p:extLst>
      <p:ext uri="{BB962C8B-B14F-4D97-AF65-F5344CB8AC3E}">
        <p14:creationId xmlns:p14="http://schemas.microsoft.com/office/powerpoint/2010/main" val="2697150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11779" y="220272"/>
            <a:ext cx="7886700" cy="992892"/>
          </a:xfrm>
        </p:spPr>
        <p:txBody>
          <a:bodyPr/>
          <a:lstStyle/>
          <a:p>
            <a:r>
              <a:rPr lang="en-US" altLang="zh-TW" dirty="0"/>
              <a:t>Proposals</a:t>
            </a:r>
            <a:endParaRPr lang="zh-TW" altLang="en-US" dirty="0"/>
          </a:p>
        </p:txBody>
      </p:sp>
      <p:sp>
        <p:nvSpPr>
          <p:cNvPr id="3" name="內容版面配置區 2"/>
          <p:cNvSpPr>
            <a:spLocks noGrp="1"/>
          </p:cNvSpPr>
          <p:nvPr>
            <p:ph idx="1"/>
          </p:nvPr>
        </p:nvSpPr>
        <p:spPr>
          <a:xfrm>
            <a:off x="162960" y="1253614"/>
            <a:ext cx="8899558" cy="4522498"/>
          </a:xfrm>
        </p:spPr>
        <p:txBody>
          <a:bodyPr>
            <a:normAutofit/>
          </a:bodyPr>
          <a:lstStyle/>
          <a:p>
            <a:r>
              <a:rPr lang="en-CA" altLang="zh-TW" sz="2400" dirty="0"/>
              <a:t>REFSENS exception due to transmit band proximity.</a:t>
            </a:r>
            <a:endParaRPr lang="en-US" altLang="zh-TW" sz="2400" dirty="0"/>
          </a:p>
          <a:p>
            <a:r>
              <a:rPr lang="en-US" altLang="zh-TW" sz="2400" dirty="0"/>
              <a:t>Worst case test point:</a:t>
            </a:r>
            <a:endParaRPr lang="en-CA" altLang="zh-TW" sz="2000" dirty="0"/>
          </a:p>
          <a:p>
            <a:pPr lvl="1"/>
            <a:r>
              <a:rPr lang="en-CA" altLang="zh-TW" sz="2000" dirty="0" err="1"/>
              <a:t>Pcell</a:t>
            </a:r>
            <a:r>
              <a:rPr lang="en-CA" altLang="zh-TW" sz="2000" dirty="0"/>
              <a:t> UL: 20MHz channel DFT-S-OFDM QPSK at 673MHz with 20RB0 allocation</a:t>
            </a:r>
          </a:p>
          <a:p>
            <a:pPr lvl="1"/>
            <a:r>
              <a:rPr lang="en-CA" altLang="zh-TW" sz="2000" dirty="0" err="1"/>
              <a:t>Pcell</a:t>
            </a:r>
            <a:r>
              <a:rPr lang="en-CA" altLang="zh-TW" sz="2000" dirty="0"/>
              <a:t> DL: 20MHz channel at 627MHz (26MHz away from UL)</a:t>
            </a:r>
          </a:p>
          <a:p>
            <a:pPr lvl="1"/>
            <a:r>
              <a:rPr lang="en-CA" altLang="zh-TW" sz="2000" dirty="0" err="1"/>
              <a:t>Scell</a:t>
            </a:r>
            <a:r>
              <a:rPr lang="en-CA" altLang="zh-TW" sz="2000" dirty="0"/>
              <a:t> DL: 5MHz DL at 639.5MHz (21MHz away from UL)</a:t>
            </a:r>
          </a:p>
          <a:p>
            <a:pPr lvl="1"/>
            <a:r>
              <a:rPr lang="en-CA" altLang="zh-TW" sz="2000" dirty="0"/>
              <a:t>All for 15kHz SCS</a:t>
            </a:r>
          </a:p>
          <a:p>
            <a:pPr lvl="1"/>
            <a:r>
              <a:rPr lang="en-CA" altLang="zh-TW" sz="2000" dirty="0"/>
              <a:t>This is the worst case as the 5MHz REFSENS is the lowest thus will show the highest de-sense. </a:t>
            </a:r>
            <a:r>
              <a:rPr lang="en-CA" altLang="zh-TW" sz="2000" dirty="0" err="1"/>
              <a:t>Pcell</a:t>
            </a:r>
            <a:r>
              <a:rPr lang="en-CA" altLang="zh-TW" sz="2000" dirty="0"/>
              <a:t> REFSENS should be unchanged compared to n71 20MHz channel BW.</a:t>
            </a:r>
            <a:endParaRPr lang="en-US" altLang="zh-TW" sz="2000" dirty="0"/>
          </a:p>
          <a:p>
            <a:r>
              <a:rPr lang="en-US" altLang="zh-TW" sz="2400" dirty="0"/>
              <a:t>Additional test points with wider DL </a:t>
            </a:r>
            <a:r>
              <a:rPr lang="en-US" altLang="zh-TW" sz="2400" dirty="0" err="1"/>
              <a:t>Scell</a:t>
            </a:r>
            <a:r>
              <a:rPr lang="en-US" altLang="zh-TW" sz="2400" dirty="0"/>
              <a:t> bandwidths and different SCS are not precluded</a:t>
            </a:r>
          </a:p>
          <a:p>
            <a:r>
              <a:rPr lang="en-CA" altLang="zh-TW" sz="2400" dirty="0"/>
              <a:t>Input should be provided to RAN4#89 meeting</a:t>
            </a:r>
            <a:endParaRPr lang="en-US" altLang="zh-TW" dirty="0"/>
          </a:p>
          <a:p>
            <a:endParaRPr lang="en-US" altLang="zh-TW" dirty="0"/>
          </a:p>
          <a:p>
            <a:endParaRPr lang="en-US" altLang="zh-TW" dirty="0"/>
          </a:p>
          <a:p>
            <a:endParaRPr lang="en-US" altLang="zh-TW" dirty="0"/>
          </a:p>
          <a:p>
            <a:endParaRPr lang="en-US" altLang="zh-TW" sz="2400" dirty="0"/>
          </a:p>
          <a:p>
            <a:pPr lvl="1"/>
            <a:endParaRPr lang="en-US" altLang="zh-TW" dirty="0"/>
          </a:p>
          <a:p>
            <a:pPr lvl="1"/>
            <a:endParaRPr lang="en-US" altLang="zh-TW" dirty="0"/>
          </a:p>
          <a:p>
            <a:pPr lvl="1"/>
            <a:endParaRPr lang="zh-TW" altLang="en-US" dirty="0"/>
          </a:p>
        </p:txBody>
      </p:sp>
      <p:sp>
        <p:nvSpPr>
          <p:cNvPr id="5" name="投影片編號版面配置區 4"/>
          <p:cNvSpPr>
            <a:spLocks noGrp="1"/>
          </p:cNvSpPr>
          <p:nvPr>
            <p:ph type="sldNum" sz="quarter" idx="12"/>
          </p:nvPr>
        </p:nvSpPr>
        <p:spPr/>
        <p:txBody>
          <a:bodyPr/>
          <a:lstStyle/>
          <a:p>
            <a:fld id="{ACEAF434-CF7E-4BD9-B52E-5726728A81FF}" type="slidenum">
              <a:rPr lang="en-US" smtClean="0"/>
              <a:t>4</a:t>
            </a:fld>
            <a:endParaRPr lang="en-US"/>
          </a:p>
        </p:txBody>
      </p:sp>
    </p:spTree>
    <p:extLst>
      <p:ext uri="{BB962C8B-B14F-4D97-AF65-F5344CB8AC3E}">
        <p14:creationId xmlns:p14="http://schemas.microsoft.com/office/powerpoint/2010/main" val="1516876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5687" y="365127"/>
            <a:ext cx="7886700" cy="992894"/>
          </a:xfrm>
        </p:spPr>
        <p:txBody>
          <a:bodyPr/>
          <a:lstStyle/>
          <a:p>
            <a:r>
              <a:rPr lang="en-US" altLang="zh-TW" dirty="0"/>
              <a:t>Reference</a:t>
            </a:r>
            <a:endParaRPr lang="zh-TW" altLang="en-US" dirty="0"/>
          </a:p>
        </p:txBody>
      </p:sp>
      <p:sp>
        <p:nvSpPr>
          <p:cNvPr id="3" name="內容版面配置區 2"/>
          <p:cNvSpPr>
            <a:spLocks noGrp="1"/>
          </p:cNvSpPr>
          <p:nvPr>
            <p:ph idx="1"/>
          </p:nvPr>
        </p:nvSpPr>
        <p:spPr>
          <a:xfrm>
            <a:off x="325925" y="1339913"/>
            <a:ext cx="8591738" cy="4465858"/>
          </a:xfrm>
        </p:spPr>
        <p:txBody>
          <a:bodyPr>
            <a:normAutofit/>
          </a:bodyPr>
          <a:lstStyle/>
          <a:p>
            <a:pPr marL="184150" lvl="1" indent="0">
              <a:buNone/>
            </a:pPr>
            <a:r>
              <a:rPr lang="en-US" altLang="zh-TW" sz="2000" dirty="0"/>
              <a:t>[1] R4-1812793, “</a:t>
            </a:r>
            <a:r>
              <a:rPr lang="nn-NO" altLang="zh-TW" sz="2000" dirty="0"/>
              <a:t>TP for TR 38.716-01-01: CA_71B</a:t>
            </a:r>
            <a:r>
              <a:rPr lang="en-US" altLang="zh-TW" sz="2000" dirty="0"/>
              <a:t>”, Ericsson, T-Mobile US, RAN4#88bis</a:t>
            </a:r>
          </a:p>
          <a:p>
            <a:pPr lvl="1"/>
            <a:endParaRPr lang="zh-TW" altLang="en-US" sz="2000" dirty="0"/>
          </a:p>
        </p:txBody>
      </p:sp>
      <p:sp>
        <p:nvSpPr>
          <p:cNvPr id="4" name="投影片編號版面配置區 3"/>
          <p:cNvSpPr>
            <a:spLocks noGrp="1"/>
          </p:cNvSpPr>
          <p:nvPr>
            <p:ph type="sldNum" sz="quarter" idx="12"/>
          </p:nvPr>
        </p:nvSpPr>
        <p:spPr/>
        <p:txBody>
          <a:bodyPr/>
          <a:lstStyle/>
          <a:p>
            <a:fld id="{ACEAF434-CF7E-4BD9-B52E-5726728A81FF}" type="slidenum">
              <a:rPr lang="en-US" smtClean="0"/>
              <a:t>5</a:t>
            </a:fld>
            <a:endParaRPr lang="en-US"/>
          </a:p>
        </p:txBody>
      </p:sp>
    </p:spTree>
    <p:extLst>
      <p:ext uri="{BB962C8B-B14F-4D97-AF65-F5344CB8AC3E}">
        <p14:creationId xmlns:p14="http://schemas.microsoft.com/office/powerpoint/2010/main" val="361055731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11684</TotalTime>
  <Words>379</Words>
  <Application>Microsoft Office PowerPoint</Application>
  <PresentationFormat>On-screen Show (4:3)</PresentationFormat>
  <Paragraphs>53</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等线</vt:lpstr>
      <vt:lpstr>MS Mincho</vt:lpstr>
      <vt:lpstr>新細明體</vt:lpstr>
      <vt:lpstr>Arial</vt:lpstr>
      <vt:lpstr>Calibri</vt:lpstr>
      <vt:lpstr>Calibri Light</vt:lpstr>
      <vt:lpstr>Times New Roman</vt:lpstr>
      <vt:lpstr>Office Theme</vt:lpstr>
      <vt:lpstr>WF on CA_n71B MSD in Rel.16 T-Mobile USA, Skyworks Solutions Inc.,….</vt:lpstr>
      <vt:lpstr>Background</vt:lpstr>
      <vt:lpstr>Background</vt:lpstr>
      <vt:lpstr>Proposals</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Dominique.Brunel@skyworksinc.com</dc:creator>
  <cp:lastModifiedBy>Ueng, Nelson</cp:lastModifiedBy>
  <cp:revision>211</cp:revision>
  <dcterms:created xsi:type="dcterms:W3CDTF">2018-04-16T22:44:20Z</dcterms:created>
  <dcterms:modified xsi:type="dcterms:W3CDTF">2018-10-10T11:25:03Z</dcterms:modified>
</cp:coreProperties>
</file>