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4156" r:id="rId2"/>
  </p:sldMasterIdLst>
  <p:notesMasterIdLst>
    <p:notesMasterId r:id="rId13"/>
  </p:notesMasterIdLst>
  <p:handoutMasterIdLst>
    <p:handoutMasterId r:id="rId14"/>
  </p:handoutMasterIdLst>
  <p:sldIdLst>
    <p:sldId id="256" r:id="rId3"/>
    <p:sldId id="1012" r:id="rId4"/>
    <p:sldId id="1007" r:id="rId5"/>
    <p:sldId id="1006" r:id="rId6"/>
    <p:sldId id="1013" r:id="rId7"/>
    <p:sldId id="1014" r:id="rId8"/>
    <p:sldId id="1010" r:id="rId9"/>
    <p:sldId id="1015" r:id="rId10"/>
    <p:sldId id="1016" r:id="rId11"/>
    <p:sldId id="1008" r:id="rId12"/>
  </p:sldIdLst>
  <p:sldSz cx="12192000" cy="6858000"/>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86" autoAdjust="0"/>
    <p:restoredTop sz="95840" autoAdjust="0"/>
  </p:normalViewPr>
  <p:slideViewPr>
    <p:cSldViewPr snapToGrid="0">
      <p:cViewPr varScale="1">
        <p:scale>
          <a:sx n="83" d="100"/>
          <a:sy n="83" d="100"/>
        </p:scale>
        <p:origin x="594" y="96"/>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70" d="100"/>
          <a:sy n="70" d="100"/>
        </p:scale>
        <p:origin x="2856" y="43"/>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ltLang="ja-JP"/>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537" y="1355082"/>
            <a:ext cx="11432977"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7" name="Subtitle 4"/>
          <p:cNvSpPr txBox="1">
            <a:spLocks/>
          </p:cNvSpPr>
          <p:nvPr userDrawn="1"/>
        </p:nvSpPr>
        <p:spPr bwMode="gray">
          <a:xfrm>
            <a:off x="-58689" y="6694753"/>
            <a:ext cx="6905518"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dirty="0">
                <a:solidFill>
                  <a:schemeClr val="tx1"/>
                </a:solidFill>
                <a:latin typeface="Calibre Regular"/>
                <a:cs typeface="Times New Roman" panose="02020603050405020304" pitchFamily="18" charset="0"/>
              </a:rPr>
              <a:t>Qualcomm Proprietary and Confidential</a:t>
            </a:r>
          </a:p>
        </p:txBody>
      </p:sp>
    </p:spTree>
    <p:extLst>
      <p:ext uri="{BB962C8B-B14F-4D97-AF65-F5344CB8AC3E}">
        <p14:creationId xmlns:p14="http://schemas.microsoft.com/office/powerpoint/2010/main" val="1118269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ltLang="ja-JP"/>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ja-JP"/>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ltLang="ja-JP"/>
              <a:t>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8526" y="2357466"/>
            <a:ext cx="10287318" cy="179889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10/9/2018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007264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ltLang="ja-JP"/>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2173" y="1128037"/>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4159" r:id="rId2"/>
    <p:sldLayoutId id="2147483654" r:id="rId3"/>
    <p:sldLayoutId id="2147483678" r:id="rId4"/>
    <p:sldLayoutId id="2147483650" r:id="rId5"/>
    <p:sldLayoutId id="2147483675" r:id="rId6"/>
    <p:sldLayoutId id="2147484147" r:id="rId7"/>
    <p:sldLayoutId id="2147484160"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kumimoji="1"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kumimoji="1"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kumimoji="1"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kumimoji="1"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kumimoji="1"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kumimoji="1"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p>
            <a:r>
              <a:rPr lang="en-US" dirty="0"/>
              <a:t>Click to edit Master title style</a:t>
            </a:r>
          </a:p>
        </p:txBody>
      </p:sp>
      <p:sp>
        <p:nvSpPr>
          <p:cNvPr id="3" name="Text Placeholder 2"/>
          <p:cNvSpPr>
            <a:spLocks noGrp="1"/>
          </p:cNvSpPr>
          <p:nvPr>
            <p:ph type="body" idx="1"/>
          </p:nvPr>
        </p:nvSpPr>
        <p:spPr>
          <a:xfrm>
            <a:off x="231414" y="1934892"/>
            <a:ext cx="11432977"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3553" y="6525737"/>
            <a:ext cx="288936"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dirty="0">
              <a:solidFill>
                <a:schemeClr val="bg1">
                  <a:lumMod val="75000"/>
                </a:schemeClr>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1184873264"/>
      </p:ext>
    </p:extLst>
  </p:cSld>
  <p:clrMap bg1="lt1" tx1="dk1" bg2="lt2" tx2="dk2" accent1="accent1" accent2="accent2" accent3="accent3" accent4="accent4" accent5="accent5" accent6="accent6" hlink="hlink" folHlink="folHlink"/>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2"/>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327" y="2031693"/>
            <a:ext cx="11236037" cy="2387600"/>
          </a:xfrm>
        </p:spPr>
        <p:txBody>
          <a:bodyPr anchor="ctr">
            <a:normAutofit/>
          </a:bodyPr>
          <a:lstStyle/>
          <a:p>
            <a:r>
              <a:rPr lang="en-GB" sz="4000" b="1" dirty="0"/>
              <a:t>WF A-MPR for CA_66B and CA_66C with  CA_NS_09</a:t>
            </a:r>
            <a:endParaRPr lang="en-US" sz="4000" dirty="0"/>
          </a:p>
        </p:txBody>
      </p:sp>
      <p:sp>
        <p:nvSpPr>
          <p:cNvPr id="3" name="Subtitle 2"/>
          <p:cNvSpPr>
            <a:spLocks noGrp="1"/>
          </p:cNvSpPr>
          <p:nvPr>
            <p:ph type="subTitle" idx="1"/>
          </p:nvPr>
        </p:nvSpPr>
        <p:spPr>
          <a:xfrm>
            <a:off x="1472485" y="4660425"/>
            <a:ext cx="9144000" cy="1280160"/>
          </a:xfrm>
        </p:spPr>
        <p:txBody>
          <a:bodyPr anchor="ctr">
            <a:normAutofit/>
          </a:bodyPr>
          <a:lstStyle/>
          <a:p>
            <a:r>
              <a:rPr lang="en-US" altLang="zh-CN" sz="2800" dirty="0"/>
              <a:t>Qualcomm, Inc.</a:t>
            </a:r>
            <a:endParaRPr lang="en-US" sz="2800" dirty="0"/>
          </a:p>
        </p:txBody>
      </p:sp>
      <p:sp>
        <p:nvSpPr>
          <p:cNvPr id="4" name="Rectangle 3"/>
          <p:cNvSpPr>
            <a:spLocks noChangeArrowheads="1"/>
          </p:cNvSpPr>
          <p:nvPr/>
        </p:nvSpPr>
        <p:spPr bwMode="auto">
          <a:xfrm>
            <a:off x="655320" y="342900"/>
            <a:ext cx="10942320" cy="134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a:t>#88Bis</a:t>
            </a:r>
            <a:r>
              <a:rPr lang="en-US" altLang="sv-SE" sz="2400" b="1" dirty="0">
                <a:cs typeface="Arial" panose="020B0604020202020204" pitchFamily="34" charset="0"/>
              </a:rPr>
              <a:t> Meeting                                                                R4-1813808</a:t>
            </a:r>
            <a:endParaRPr lang="sv-SE" altLang="sv-SE" sz="2400" b="1" dirty="0">
              <a:cs typeface="Arial" panose="020B0604020202020204" pitchFamily="34" charset="0"/>
            </a:endParaRPr>
          </a:p>
          <a:p>
            <a:pPr>
              <a:buNone/>
            </a:pPr>
            <a:r>
              <a:rPr lang="en-GB" altLang="zh-CN" sz="2400" b="1" dirty="0"/>
              <a:t>Chengdu, China, 8 – 12 October 2018</a:t>
            </a:r>
          </a:p>
          <a:p>
            <a:pPr>
              <a:buNone/>
            </a:pPr>
            <a:r>
              <a:rPr lang="en-GB" altLang="sv-SE" sz="2400" b="1" dirty="0">
                <a:cs typeface="Arial" panose="020B0604020202020204" pitchFamily="34" charset="0"/>
              </a:rPr>
              <a:t>Agenda 6.16.1</a:t>
            </a:r>
            <a:endParaRPr lang="sv-SE" altLang="sv-SE" sz="2400" b="1" dirty="0">
              <a:cs typeface="Arial" panose="020B0604020202020204" pitchFamily="34" charset="0"/>
            </a:endParaRPr>
          </a:p>
        </p:txBody>
      </p:sp>
    </p:spTree>
    <p:extLst>
      <p:ext uri="{BB962C8B-B14F-4D97-AF65-F5344CB8AC3E}">
        <p14:creationId xmlns:p14="http://schemas.microsoft.com/office/powerpoint/2010/main" val="4168912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639E5-E536-4D24-B899-18A033737B21}"/>
              </a:ext>
            </a:extLst>
          </p:cNvPr>
          <p:cNvSpPr>
            <a:spLocks noGrp="1"/>
          </p:cNvSpPr>
          <p:nvPr>
            <p:ph idx="1"/>
          </p:nvPr>
        </p:nvSpPr>
        <p:spPr>
          <a:xfrm>
            <a:off x="283537" y="1458410"/>
            <a:ext cx="11432977" cy="1334217"/>
          </a:xfrm>
        </p:spPr>
        <p:txBody>
          <a:bodyPr>
            <a:normAutofit/>
          </a:bodyPr>
          <a:lstStyle/>
          <a:p>
            <a:r>
              <a:rPr lang="en-US" altLang="ja-JP" dirty="0"/>
              <a:t>R4-18123333, “</a:t>
            </a:r>
            <a:r>
              <a:rPr lang="en-US" dirty="0"/>
              <a:t>TP for Rel-15 Intra-band 36.715-00-00 for CA_2DL_ 66B_2UL_66B_BCS0 and CA_2DL_ 66C_2UL_66C_BCS0”, Qualcomm, Inc., 3GPP RSG-RAN WG4 Meeting #88-bis, Chengdu, China, Oct. 8-12, 2018.</a:t>
            </a:r>
            <a:endParaRPr kumimoji="1" lang="en-US" altLang="ja-JP" dirty="0"/>
          </a:p>
          <a:p>
            <a:pPr marL="0" indent="0">
              <a:buNone/>
            </a:pPr>
            <a:endParaRPr kumimoji="1" lang="en-US" altLang="ja-JP" dirty="0"/>
          </a:p>
          <a:p>
            <a:endParaRPr lang="en-US" dirty="0"/>
          </a:p>
          <a:p>
            <a:endParaRPr kumimoji="1" lang="en-US" altLang="ja-JP" dirty="0"/>
          </a:p>
          <a:p>
            <a:endParaRPr kumimoji="1" lang="en-US" altLang="ja-JP" dirty="0"/>
          </a:p>
          <a:p>
            <a:pPr lvl="1"/>
            <a:endParaRPr kumimoji="1" lang="en-US" altLang="ja-JP" dirty="0"/>
          </a:p>
          <a:p>
            <a:endParaRPr kumimoji="1" lang="ja-JP" altLang="en-US" dirty="0"/>
          </a:p>
        </p:txBody>
      </p:sp>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283537" y="554045"/>
            <a:ext cx="11432977" cy="521361"/>
          </a:xfrm>
        </p:spPr>
        <p:txBody>
          <a:bodyPr/>
          <a:lstStyle/>
          <a:p>
            <a:r>
              <a:rPr kumimoji="1" lang="en-US" altLang="ja-JP" dirty="0"/>
              <a:t>References</a:t>
            </a:r>
            <a:endParaRPr kumimoji="1" lang="ja-JP" altLang="en-US" dirty="0"/>
          </a:p>
        </p:txBody>
      </p:sp>
    </p:spTree>
    <p:extLst>
      <p:ext uri="{BB962C8B-B14F-4D97-AF65-F5344CB8AC3E}">
        <p14:creationId xmlns:p14="http://schemas.microsoft.com/office/powerpoint/2010/main" val="3028425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639E5-E536-4D24-B899-18A033737B21}"/>
              </a:ext>
            </a:extLst>
          </p:cNvPr>
          <p:cNvSpPr>
            <a:spLocks noGrp="1"/>
          </p:cNvSpPr>
          <p:nvPr>
            <p:ph idx="1"/>
          </p:nvPr>
        </p:nvSpPr>
        <p:spPr>
          <a:xfrm>
            <a:off x="283537" y="1717745"/>
            <a:ext cx="11432977" cy="2493308"/>
          </a:xfrm>
        </p:spPr>
        <p:txBody>
          <a:bodyPr>
            <a:normAutofit/>
          </a:bodyPr>
          <a:lstStyle/>
          <a:p>
            <a:r>
              <a:rPr lang="en-US" altLang="ja-JP" sz="3200" dirty="0"/>
              <a:t>It is not good enough to introduce only AMPR only for certain BW class. </a:t>
            </a:r>
          </a:p>
          <a:p>
            <a:r>
              <a:rPr lang="en-US" altLang="ja-JP" sz="3200" dirty="0"/>
              <a:t>The full set of RF requirements must be introduced.</a:t>
            </a:r>
          </a:p>
          <a:p>
            <a:r>
              <a:rPr lang="en-US" altLang="ja-JP" sz="3200" dirty="0"/>
              <a:t>This WF describes what needs to be added along with A-MPR for CA_66B and CA_66C</a:t>
            </a:r>
            <a:endParaRPr kumimoji="1" lang="en-US" altLang="ja-JP" sz="3200" dirty="0"/>
          </a:p>
          <a:p>
            <a:endParaRPr lang="en-US" sz="3200" dirty="0"/>
          </a:p>
          <a:p>
            <a:endParaRPr kumimoji="1" lang="en-US" altLang="ja-JP" sz="3200" dirty="0"/>
          </a:p>
          <a:p>
            <a:endParaRPr kumimoji="1" lang="en-US" altLang="ja-JP" sz="3200" dirty="0"/>
          </a:p>
          <a:p>
            <a:pPr lvl="1"/>
            <a:endParaRPr kumimoji="1" lang="en-US" altLang="ja-JP" sz="3200" dirty="0"/>
          </a:p>
          <a:p>
            <a:endParaRPr kumimoji="1" lang="ja-JP" altLang="en-US" sz="3200" dirty="0"/>
          </a:p>
        </p:txBody>
      </p:sp>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379511" y="427857"/>
            <a:ext cx="11432977" cy="773738"/>
          </a:xfrm>
        </p:spPr>
        <p:txBody>
          <a:bodyPr/>
          <a:lstStyle/>
          <a:p>
            <a:r>
              <a:rPr kumimoji="1" lang="en-US" altLang="ja-JP" sz="5400" dirty="0"/>
              <a:t>Background</a:t>
            </a:r>
            <a:endParaRPr kumimoji="1" lang="ja-JP" altLang="en-US" sz="5400" dirty="0"/>
          </a:p>
        </p:txBody>
      </p:sp>
    </p:spTree>
    <p:extLst>
      <p:ext uri="{BB962C8B-B14F-4D97-AF65-F5344CB8AC3E}">
        <p14:creationId xmlns:p14="http://schemas.microsoft.com/office/powerpoint/2010/main" val="4191910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283536" y="483711"/>
            <a:ext cx="11432977" cy="773738"/>
          </a:xfrm>
        </p:spPr>
        <p:txBody>
          <a:bodyPr/>
          <a:lstStyle/>
          <a:p>
            <a:r>
              <a:rPr kumimoji="1" lang="en-US" altLang="ja-JP" sz="5400" dirty="0"/>
              <a:t>WF to add all RF requirements</a:t>
            </a:r>
            <a:endParaRPr kumimoji="1" lang="ja-JP" altLang="en-US" sz="5400" dirty="0"/>
          </a:p>
        </p:txBody>
      </p:sp>
      <p:sp>
        <p:nvSpPr>
          <p:cNvPr id="5" name="Content Placeholder 1">
            <a:extLst>
              <a:ext uri="{FF2B5EF4-FFF2-40B4-BE49-F238E27FC236}">
                <a16:creationId xmlns:a16="http://schemas.microsoft.com/office/drawing/2014/main" id="{53085934-82CB-4FF9-AA80-51046740D159}"/>
              </a:ext>
            </a:extLst>
          </p:cNvPr>
          <p:cNvSpPr txBox="1">
            <a:spLocks/>
          </p:cNvSpPr>
          <p:nvPr/>
        </p:nvSpPr>
        <p:spPr>
          <a:xfrm>
            <a:off x="283536" y="1370039"/>
            <a:ext cx="11432977" cy="4356993"/>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kumimoji="1" sz="2100" kern="1200" baseline="0">
                <a:solidFill>
                  <a:schemeClr val="tx1">
                    <a:lumMod val="85000"/>
                    <a:lumOff val="15000"/>
                  </a:schemeClr>
                </a:solidFill>
                <a:latin typeface="Qualcomm Office Regular" pitchFamily="34" charset="0"/>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kumimoji="1" sz="2100" kern="1200" baseline="0">
                <a:solidFill>
                  <a:schemeClr val="tx1">
                    <a:lumMod val="85000"/>
                    <a:lumOff val="15000"/>
                  </a:schemeClr>
                </a:solidFill>
                <a:latin typeface="Qualcomm Office Regular" pitchFamily="34" charset="0"/>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lang="en-US" sz="1800" kern="1200">
                <a:solidFill>
                  <a:schemeClr val="tx1">
                    <a:lumMod val="85000"/>
                    <a:lumOff val="15000"/>
                  </a:schemeClr>
                </a:solidFill>
                <a:latin typeface="Qualcomm Office Regular" pitchFamily="34" charset="0"/>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lgn="l" defTabSz="914400" rtl="0" eaLnBrk="1" latinLnBrk="0" hangingPunct="1">
              <a:lnSpc>
                <a:spcPct val="98000"/>
              </a:lnSpc>
              <a:spcBef>
                <a:spcPts val="1800"/>
              </a:spcBef>
              <a:buClr>
                <a:srgbClr val="595959"/>
              </a:buClr>
              <a:buFont typeface="Qualcomm Regular" pitchFamily="34" charset="0"/>
              <a:buChar char="−"/>
              <a:tabLst/>
              <a:defRPr kumimoji="1" sz="2800" kern="1200" baseline="0">
                <a:solidFill>
                  <a:schemeClr val="tx1">
                    <a:lumMod val="85000"/>
                    <a:lumOff val="15000"/>
                  </a:schemeClr>
                </a:solidFill>
                <a:latin typeface="+mn-lt"/>
                <a:ea typeface="+mn-ea"/>
                <a:cs typeface="+mn-cs"/>
              </a:defRPr>
            </a:lvl5pPr>
            <a:lvl6pPr marL="2171700" indent="0" algn="l" defTabSz="914400" rtl="0" eaLnBrk="1" latinLnBrk="0" hangingPunct="1">
              <a:lnSpc>
                <a:spcPct val="94000"/>
              </a:lnSpc>
              <a:spcBef>
                <a:spcPts val="0"/>
              </a:spcBef>
              <a:buFont typeface="Microsoft Sans Serif" panose="020B0604020202020204" pitchFamily="34" charset="0"/>
              <a:buNone/>
              <a:defRPr kumimoji="1" sz="16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kumimoji="1"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kumimoji="1" sz="6800" kern="1200" baseline="0">
                <a:solidFill>
                  <a:schemeClr val="tx1">
                    <a:lumMod val="85000"/>
                    <a:lumOff val="15000"/>
                  </a:schemeClr>
                </a:solidFill>
                <a:latin typeface="+mn-lt"/>
                <a:ea typeface="+mn-ea"/>
                <a:cs typeface="+mn-cs"/>
              </a:defRPr>
            </a:lvl9pPr>
          </a:lstStyle>
          <a:p>
            <a:r>
              <a:rPr lang="en-US" altLang="ja-JP" sz="2000" dirty="0"/>
              <a:t>CR to modify 36.715 TR </a:t>
            </a:r>
          </a:p>
          <a:p>
            <a:r>
              <a:rPr lang="en-US" altLang="ja-JP" sz="2000" dirty="0"/>
              <a:t>CR to modify 36.101 TS</a:t>
            </a:r>
          </a:p>
          <a:p>
            <a:pPr lvl="1"/>
            <a:r>
              <a:rPr lang="en-US" altLang="ja-JP" sz="2000" dirty="0"/>
              <a:t>Add combinations to CA UE Power Class for intra-band contiguous CA </a:t>
            </a:r>
          </a:p>
          <a:p>
            <a:pPr lvl="2"/>
            <a:r>
              <a:rPr lang="en-US" altLang="ja-JP" sz="1700" dirty="0"/>
              <a:t>Table 6.2.2A-1</a:t>
            </a:r>
          </a:p>
          <a:p>
            <a:pPr lvl="1"/>
            <a:r>
              <a:rPr lang="en-US" altLang="ja-JP" sz="2000" dirty="0"/>
              <a:t>Add combinations to reference table for requirements clause and  A-MPR </a:t>
            </a:r>
          </a:p>
          <a:p>
            <a:pPr lvl="2"/>
            <a:r>
              <a:rPr lang="en-US" altLang="ja-JP" sz="1700" dirty="0"/>
              <a:t>Table 6.2.4A-1</a:t>
            </a:r>
          </a:p>
          <a:p>
            <a:pPr lvl="1"/>
            <a:r>
              <a:rPr lang="en-US" altLang="ja-JP" sz="2000" dirty="0"/>
              <a:t>Add note in 6.2.4A to indicate </a:t>
            </a:r>
            <a:r>
              <a:rPr lang="en-US" altLang="ja-JP" sz="2000" u="sng" dirty="0"/>
              <a:t>exception</a:t>
            </a:r>
            <a:r>
              <a:rPr lang="en-US" altLang="ja-JP" sz="2000" dirty="0"/>
              <a:t> to setting CA MPR </a:t>
            </a:r>
            <a:r>
              <a:rPr lang="en-US" altLang="ja-JP" sz="2000" dirty="0">
                <a:sym typeface="Wingdings" panose="05000000000000000000" pitchFamily="2" charset="2"/>
              </a:rPr>
              <a:t> 0dB </a:t>
            </a:r>
          </a:p>
          <a:p>
            <a:pPr lvl="2"/>
            <a:r>
              <a:rPr lang="en-US" altLang="ja-JP" sz="1700" dirty="0">
                <a:sym typeface="Wingdings" panose="05000000000000000000" pitchFamily="2" charset="2"/>
              </a:rPr>
              <a:t>It was shown from simulations and measurement that CA_NS_09 AMPR did not exceed the CA MPR</a:t>
            </a:r>
          </a:p>
          <a:p>
            <a:pPr lvl="2"/>
            <a:r>
              <a:rPr lang="en-US" altLang="ja-JP" sz="1700" dirty="0">
                <a:sym typeface="Wingdings" panose="05000000000000000000" pitchFamily="2" charset="2"/>
              </a:rPr>
              <a:t>Section 6.2.4A – include exception for CA_NS_09</a:t>
            </a:r>
          </a:p>
          <a:p>
            <a:pPr lvl="1"/>
            <a:r>
              <a:rPr lang="en-US" altLang="ja-JP" sz="2000" dirty="0">
                <a:sym typeface="Wingdings" panose="05000000000000000000" pitchFamily="2" charset="2"/>
              </a:rPr>
              <a:t>Add table entries for spurious emission requirements for protected bands</a:t>
            </a:r>
          </a:p>
          <a:p>
            <a:pPr lvl="2"/>
            <a:r>
              <a:rPr lang="en-US" altLang="ja-JP" sz="1700" dirty="0">
                <a:sym typeface="Wingdings" panose="05000000000000000000" pitchFamily="2" charset="2"/>
              </a:rPr>
              <a:t>Table 6.6.3.2A-1</a:t>
            </a:r>
          </a:p>
          <a:p>
            <a:pPr lvl="1"/>
            <a:r>
              <a:rPr lang="en-US" altLang="ja-JP" sz="2000" dirty="0">
                <a:sym typeface="Wingdings" panose="05000000000000000000" pitchFamily="2" charset="2"/>
              </a:rPr>
              <a:t>Add entries for UL REFSENS configuration </a:t>
            </a:r>
          </a:p>
          <a:p>
            <a:pPr lvl="2"/>
            <a:r>
              <a:rPr lang="en-US" altLang="ja-JP" sz="1700" dirty="0">
                <a:sym typeface="Wingdings" panose="05000000000000000000" pitchFamily="2" charset="2"/>
              </a:rPr>
              <a:t>Table 7.3.1A-0  for Class B – add new UL combinations</a:t>
            </a:r>
          </a:p>
          <a:p>
            <a:pPr lvl="2"/>
            <a:r>
              <a:rPr lang="en-US" altLang="ja-JP" sz="1800" dirty="0">
                <a:sym typeface="Wingdings" panose="05000000000000000000" pitchFamily="2" charset="2"/>
              </a:rPr>
              <a:t>Table 7.3.1A-1  for Class C </a:t>
            </a:r>
            <a:endParaRPr lang="en-US" altLang="ja-JP" sz="1800" dirty="0"/>
          </a:p>
          <a:p>
            <a:endParaRPr lang="en-US" altLang="ja-JP" sz="2000" dirty="0"/>
          </a:p>
          <a:p>
            <a:pPr marL="0" indent="0">
              <a:buNone/>
            </a:pPr>
            <a:endParaRPr lang="ja-JP" altLang="en-US" sz="2000" dirty="0"/>
          </a:p>
        </p:txBody>
      </p:sp>
    </p:spTree>
    <p:extLst>
      <p:ext uri="{BB962C8B-B14F-4D97-AF65-F5344CB8AC3E}">
        <p14:creationId xmlns:p14="http://schemas.microsoft.com/office/powerpoint/2010/main" val="21638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639E5-E536-4D24-B899-18A033737B21}"/>
              </a:ext>
            </a:extLst>
          </p:cNvPr>
          <p:cNvSpPr>
            <a:spLocks noGrp="1"/>
          </p:cNvSpPr>
          <p:nvPr>
            <p:ph idx="1"/>
          </p:nvPr>
        </p:nvSpPr>
        <p:spPr>
          <a:xfrm>
            <a:off x="197812" y="1158123"/>
            <a:ext cx="11432977" cy="4324709"/>
          </a:xfrm>
        </p:spPr>
        <p:txBody>
          <a:bodyPr>
            <a:normAutofit/>
          </a:bodyPr>
          <a:lstStyle/>
          <a:p>
            <a:r>
              <a:rPr lang="en-GB" b="1" dirty="0"/>
              <a:t>Table 6.2.2A-1: CA UE Power Class for </a:t>
            </a:r>
            <a:r>
              <a:rPr lang="en-GB" b="1" dirty="0" err="1"/>
              <a:t>intraband</a:t>
            </a:r>
            <a:r>
              <a:rPr lang="en-GB" b="1" dirty="0"/>
              <a:t> contiguous CA</a:t>
            </a:r>
            <a:endParaRPr lang="en-US" b="1" dirty="0"/>
          </a:p>
          <a:p>
            <a:endParaRPr lang="en-US" dirty="0"/>
          </a:p>
          <a:p>
            <a:endParaRPr kumimoji="1" lang="en-US" altLang="ja-JP" dirty="0"/>
          </a:p>
          <a:p>
            <a:endParaRPr kumimoji="1" lang="en-US" altLang="ja-JP" dirty="0"/>
          </a:p>
          <a:p>
            <a:pPr lvl="1"/>
            <a:endParaRPr kumimoji="1" lang="en-US" altLang="ja-JP" dirty="0"/>
          </a:p>
          <a:p>
            <a:endParaRPr kumimoji="1" lang="ja-JP" altLang="en-US" dirty="0"/>
          </a:p>
        </p:txBody>
      </p:sp>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283537" y="591908"/>
            <a:ext cx="11432977" cy="445635"/>
          </a:xfrm>
        </p:spPr>
        <p:txBody>
          <a:bodyPr/>
          <a:lstStyle/>
          <a:p>
            <a:r>
              <a:rPr lang="en-US" altLang="ja-JP" sz="2800" dirty="0"/>
              <a:t>Add combinations to CA UE Power Class for intra-band contiguous CA </a:t>
            </a:r>
          </a:p>
        </p:txBody>
      </p:sp>
      <p:graphicFrame>
        <p:nvGraphicFramePr>
          <p:cNvPr id="9" name="Table 8">
            <a:extLst>
              <a:ext uri="{FF2B5EF4-FFF2-40B4-BE49-F238E27FC236}">
                <a16:creationId xmlns:a16="http://schemas.microsoft.com/office/drawing/2014/main" id="{80F03D8C-80CF-4A12-BA82-96433C698072}"/>
              </a:ext>
            </a:extLst>
          </p:cNvPr>
          <p:cNvGraphicFramePr>
            <a:graphicFrameLocks noGrp="1"/>
          </p:cNvGraphicFramePr>
          <p:nvPr>
            <p:extLst>
              <p:ext uri="{D42A27DB-BD31-4B8C-83A1-F6EECF244321}">
                <p14:modId xmlns:p14="http://schemas.microsoft.com/office/powerpoint/2010/main" val="612748187"/>
              </p:ext>
            </p:extLst>
          </p:nvPr>
        </p:nvGraphicFramePr>
        <p:xfrm>
          <a:off x="1698625" y="1838325"/>
          <a:ext cx="5937250" cy="3215203"/>
        </p:xfrm>
        <a:graphic>
          <a:graphicData uri="http://schemas.openxmlformats.org/drawingml/2006/table">
            <a:tbl>
              <a:tblPr firstRow="1" firstCol="1" bandRow="1" bandCol="1"/>
              <a:tblGrid>
                <a:gridCol w="886460">
                  <a:extLst>
                    <a:ext uri="{9D8B030D-6E8A-4147-A177-3AD203B41FA5}">
                      <a16:colId xmlns:a16="http://schemas.microsoft.com/office/drawing/2014/main" val="3273543296"/>
                    </a:ext>
                  </a:extLst>
                </a:gridCol>
                <a:gridCol w="562610">
                  <a:extLst>
                    <a:ext uri="{9D8B030D-6E8A-4147-A177-3AD203B41FA5}">
                      <a16:colId xmlns:a16="http://schemas.microsoft.com/office/drawing/2014/main" val="1076253438"/>
                    </a:ext>
                  </a:extLst>
                </a:gridCol>
                <a:gridCol w="677545">
                  <a:extLst>
                    <a:ext uri="{9D8B030D-6E8A-4147-A177-3AD203B41FA5}">
                      <a16:colId xmlns:a16="http://schemas.microsoft.com/office/drawing/2014/main" val="488768760"/>
                    </a:ext>
                  </a:extLst>
                </a:gridCol>
                <a:gridCol w="562610">
                  <a:extLst>
                    <a:ext uri="{9D8B030D-6E8A-4147-A177-3AD203B41FA5}">
                      <a16:colId xmlns:a16="http://schemas.microsoft.com/office/drawing/2014/main" val="984416060"/>
                    </a:ext>
                  </a:extLst>
                </a:gridCol>
                <a:gridCol w="677545">
                  <a:extLst>
                    <a:ext uri="{9D8B030D-6E8A-4147-A177-3AD203B41FA5}">
                      <a16:colId xmlns:a16="http://schemas.microsoft.com/office/drawing/2014/main" val="3312000987"/>
                    </a:ext>
                  </a:extLst>
                </a:gridCol>
                <a:gridCol w="531495">
                  <a:extLst>
                    <a:ext uri="{9D8B030D-6E8A-4147-A177-3AD203B41FA5}">
                      <a16:colId xmlns:a16="http://schemas.microsoft.com/office/drawing/2014/main" val="878425293"/>
                    </a:ext>
                  </a:extLst>
                </a:gridCol>
                <a:gridCol w="744220">
                  <a:extLst>
                    <a:ext uri="{9D8B030D-6E8A-4147-A177-3AD203B41FA5}">
                      <a16:colId xmlns:a16="http://schemas.microsoft.com/office/drawing/2014/main" val="535733685"/>
                    </a:ext>
                  </a:extLst>
                </a:gridCol>
                <a:gridCol w="552450">
                  <a:extLst>
                    <a:ext uri="{9D8B030D-6E8A-4147-A177-3AD203B41FA5}">
                      <a16:colId xmlns:a16="http://schemas.microsoft.com/office/drawing/2014/main" val="2715366808"/>
                    </a:ext>
                  </a:extLst>
                </a:gridCol>
                <a:gridCol w="742315">
                  <a:extLst>
                    <a:ext uri="{9D8B030D-6E8A-4147-A177-3AD203B41FA5}">
                      <a16:colId xmlns:a16="http://schemas.microsoft.com/office/drawing/2014/main" val="2557593510"/>
                    </a:ext>
                  </a:extLst>
                </a:gridCol>
              </a:tblGrid>
              <a:tr h="0">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E-UTRA CA Configuration</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Class 1 (dBm)</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Tolerance (dB)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Class 2 (dBm)</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Tolerance (dB)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Class 3 (dBm)</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Tolerance (dB)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Class 4 (dBm)</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Tolerance (dB)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2776612"/>
                  </a:ext>
                </a:extLst>
              </a:tr>
              <a:tr h="0">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CA_1C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565163"/>
                  </a:ext>
                </a:extLst>
              </a:tr>
              <a:tr h="0">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CA_3C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+2/-2</a:t>
                      </a:r>
                      <a:r>
                        <a:rPr lang="en-GB" sz="900" baseline="30000">
                          <a:effectLst/>
                          <a:latin typeface="Arial" panose="020B0604020202020204" pitchFamily="34" charset="0"/>
                          <a:ea typeface="Times New Roman" panose="02020603050405020304" pitchFamily="18" charset="0"/>
                          <a:cs typeface="Arial" panose="020B0604020202020204" pitchFamily="34" charset="0"/>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9673118"/>
                  </a:ext>
                </a:extLst>
              </a:tr>
              <a:tr h="0">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CA_5B</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+2/-2</a:t>
                      </a:r>
                      <a:r>
                        <a:rPr lang="en-GB" sz="900" baseline="30000">
                          <a:effectLst/>
                          <a:latin typeface="Arial" panose="020B0604020202020204" pitchFamily="34" charset="0"/>
                          <a:ea typeface="Times New Roman" panose="02020603050405020304" pitchFamily="18" charset="0"/>
                          <a:cs typeface="Arial" panose="020B0604020202020204" pitchFamily="34" charset="0"/>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5998340"/>
                  </a:ext>
                </a:extLst>
              </a:tr>
              <a:tr h="0">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CA_7C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+2/-2</a:t>
                      </a:r>
                      <a:r>
                        <a:rPr lang="en-GB" sz="900" baseline="30000">
                          <a:effectLst/>
                          <a:latin typeface="Arial" panose="020B0604020202020204" pitchFamily="34" charset="0"/>
                          <a:ea typeface="Times New Roman" panose="02020603050405020304" pitchFamily="18" charset="0"/>
                          <a:cs typeface="Arial" panose="020B0604020202020204" pitchFamily="34" charset="0"/>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896737"/>
                  </a:ext>
                </a:extLst>
              </a:tr>
              <a:tr h="0">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CA_8B</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+2/-2</a:t>
                      </a:r>
                      <a:r>
                        <a:rPr lang="en-GB" sz="900" baseline="30000">
                          <a:effectLst/>
                          <a:latin typeface="Arial" panose="020B0604020202020204" pitchFamily="34" charset="0"/>
                          <a:ea typeface="Times New Roman" panose="02020603050405020304" pitchFamily="18" charset="0"/>
                          <a:cs typeface="Arial" panose="020B0604020202020204" pitchFamily="34" charset="0"/>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18602541"/>
                  </a:ext>
                </a:extLst>
              </a:tr>
              <a:tr h="0">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CA_38C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1840557"/>
                  </a:ext>
                </a:extLst>
              </a:tr>
              <a:tr h="0">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SimSun" panose="02010600030101010101" pitchFamily="2" charset="-122"/>
                          <a:cs typeface="Arial" panose="020B0604020202020204" pitchFamily="34" charset="0"/>
                        </a:rPr>
                        <a:t>CA_39C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SimSun" panose="02010600030101010101" pitchFamily="2" charset="-122"/>
                          <a:cs typeface="Arial" panose="020B0604020202020204" pitchFamily="34" charset="0"/>
                        </a:rPr>
                        <a:t>23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095365"/>
                  </a:ext>
                </a:extLst>
              </a:tr>
              <a:tr h="0">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CA_40C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980243"/>
                  </a:ext>
                </a:extLst>
              </a:tr>
              <a:tr h="0">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CA_40D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829992"/>
                  </a:ext>
                </a:extLst>
              </a:tr>
              <a:tr h="0">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CA_41C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+2/-2</a:t>
                      </a:r>
                      <a:r>
                        <a:rPr lang="en-GB" sz="900" baseline="30000">
                          <a:effectLst/>
                          <a:latin typeface="Arial" panose="020B0604020202020204" pitchFamily="34" charset="0"/>
                          <a:ea typeface="Times New Roman" panose="02020603050405020304" pitchFamily="18" charset="0"/>
                          <a:cs typeface="Arial" panose="020B0604020202020204" pitchFamily="34" charset="0"/>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+2/-2</a:t>
                      </a:r>
                      <a:r>
                        <a:rPr lang="en-GB" sz="900" baseline="30000">
                          <a:effectLst/>
                          <a:latin typeface="Arial" panose="020B0604020202020204" pitchFamily="34" charset="0"/>
                          <a:ea typeface="Times New Roman" panose="02020603050405020304" pitchFamily="18" charset="0"/>
                          <a:cs typeface="Arial" panose="020B0604020202020204" pitchFamily="34" charset="0"/>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5595222"/>
                  </a:ext>
                </a:extLst>
              </a:tr>
              <a:tr h="0">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CA_42C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4922889"/>
                  </a:ext>
                </a:extLst>
              </a:tr>
              <a:tr h="0">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SimSun" panose="02010600030101010101" pitchFamily="2" charset="-122"/>
                          <a:cs typeface="Arial" panose="020B0604020202020204" pitchFamily="34" charset="0"/>
                        </a:rPr>
                        <a:t>CA_66B</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SimSun" panose="02010600030101010101" pitchFamily="2" charset="-122"/>
                          <a:cs typeface="Arial" panose="020B0604020202020204" pitchFamily="34" charset="0"/>
                        </a:rPr>
                        <a:t>23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+2/-2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9831849"/>
                  </a:ext>
                </a:extLst>
              </a:tr>
              <a:tr h="0">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CA_66C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23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+2/-2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6211172"/>
                  </a:ext>
                </a:extLst>
              </a:tr>
              <a:tr h="0">
                <a:tc gridSpan="9">
                  <a:txBody>
                    <a:bodyPr/>
                    <a:lstStyle/>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1:	Void</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2:	If all transmitted resource blocks (Figure 5.6A-1) over all component carriers are confined within </a:t>
                      </a:r>
                      <a:r>
                        <a:rPr lang="en-GB" sz="900" dirty="0" err="1">
                          <a:effectLst/>
                          <a:latin typeface="Arial" panose="020B0604020202020204" pitchFamily="34" charset="0"/>
                          <a:ea typeface="Times New Roman" panose="02020603050405020304" pitchFamily="18" charset="0"/>
                          <a:cs typeface="Arial" panose="020B0604020202020204" pitchFamily="34" charset="0"/>
                        </a:rPr>
                        <a:t>F</a:t>
                      </a:r>
                      <a:r>
                        <a:rPr lang="en-GB" sz="900" baseline="-25000" dirty="0" err="1">
                          <a:effectLst/>
                          <a:latin typeface="Arial" panose="020B0604020202020204" pitchFamily="34" charset="0"/>
                          <a:ea typeface="Times New Roman" panose="02020603050405020304" pitchFamily="18" charset="0"/>
                          <a:cs typeface="Arial" panose="020B0604020202020204" pitchFamily="34" charset="0"/>
                        </a:rPr>
                        <a:t>UL_low</a:t>
                      </a:r>
                      <a:r>
                        <a:rPr lang="en-GB" sz="900" dirty="0">
                          <a:effectLst/>
                          <a:latin typeface="Arial" panose="020B0604020202020204" pitchFamily="34" charset="0"/>
                          <a:ea typeface="Times New Roman" panose="02020603050405020304" pitchFamily="18" charset="0"/>
                          <a:cs typeface="Arial" panose="020B0604020202020204" pitchFamily="34" charset="0"/>
                        </a:rPr>
                        <a:t> and </a:t>
                      </a:r>
                      <a:r>
                        <a:rPr lang="en-GB" sz="900" dirty="0" err="1">
                          <a:effectLst/>
                          <a:latin typeface="Arial" panose="020B0604020202020204" pitchFamily="34" charset="0"/>
                          <a:ea typeface="Times New Roman" panose="02020603050405020304" pitchFamily="18" charset="0"/>
                          <a:cs typeface="Arial" panose="020B0604020202020204" pitchFamily="34" charset="0"/>
                        </a:rPr>
                        <a:t>F</a:t>
                      </a:r>
                      <a:r>
                        <a:rPr lang="en-GB" sz="900" baseline="-25000" dirty="0" err="1">
                          <a:effectLst/>
                          <a:latin typeface="Arial" panose="020B0604020202020204" pitchFamily="34" charset="0"/>
                          <a:ea typeface="Times New Roman" panose="02020603050405020304" pitchFamily="18" charset="0"/>
                          <a:cs typeface="Arial" panose="020B0604020202020204" pitchFamily="34" charset="0"/>
                        </a:rPr>
                        <a:t>UL_low</a:t>
                      </a:r>
                      <a:r>
                        <a:rPr lang="en-GB" sz="900" baseline="-25000" dirty="0">
                          <a:effectLst/>
                          <a:latin typeface="Arial" panose="020B0604020202020204" pitchFamily="34" charset="0"/>
                          <a:ea typeface="Times New Roman" panose="02020603050405020304" pitchFamily="18" charset="0"/>
                          <a:cs typeface="Arial" panose="020B0604020202020204" pitchFamily="34" charset="0"/>
                        </a:rPr>
                        <a:t> </a:t>
                      </a:r>
                      <a:r>
                        <a:rPr lang="en-GB" sz="900" dirty="0">
                          <a:effectLst/>
                          <a:latin typeface="Arial" panose="020B0604020202020204" pitchFamily="34" charset="0"/>
                          <a:ea typeface="Times New Roman" panose="02020603050405020304" pitchFamily="18" charset="0"/>
                          <a:cs typeface="Arial" panose="020B0604020202020204" pitchFamily="34" charset="0"/>
                        </a:rPr>
                        <a:t>+ 4 MHz or/and </a:t>
                      </a:r>
                      <a:r>
                        <a:rPr lang="en-GB" sz="900" dirty="0" err="1">
                          <a:effectLst/>
                          <a:latin typeface="Arial" panose="020B0604020202020204" pitchFamily="34" charset="0"/>
                          <a:ea typeface="Times New Roman" panose="02020603050405020304" pitchFamily="18" charset="0"/>
                          <a:cs typeface="Arial" panose="020B0604020202020204" pitchFamily="34" charset="0"/>
                        </a:rPr>
                        <a:t>F</a:t>
                      </a:r>
                      <a:r>
                        <a:rPr lang="en-GB" sz="900" baseline="-25000" dirty="0" err="1">
                          <a:effectLst/>
                          <a:latin typeface="Arial" panose="020B0604020202020204" pitchFamily="34" charset="0"/>
                          <a:ea typeface="Times New Roman" panose="02020603050405020304" pitchFamily="18" charset="0"/>
                          <a:cs typeface="Arial" panose="020B0604020202020204" pitchFamily="34" charset="0"/>
                        </a:rPr>
                        <a:t>UL_high</a:t>
                      </a:r>
                      <a:r>
                        <a:rPr lang="en-GB" sz="900" dirty="0">
                          <a:effectLst/>
                          <a:latin typeface="Arial" panose="020B0604020202020204" pitchFamily="34" charset="0"/>
                          <a:ea typeface="Times New Roman" panose="02020603050405020304" pitchFamily="18" charset="0"/>
                          <a:cs typeface="Arial" panose="020B0604020202020204" pitchFamily="34" charset="0"/>
                        </a:rPr>
                        <a:t> – 4 MHz and </a:t>
                      </a:r>
                      <a:r>
                        <a:rPr lang="en-GB" sz="900" dirty="0" err="1">
                          <a:effectLst/>
                          <a:latin typeface="Arial" panose="020B0604020202020204" pitchFamily="34" charset="0"/>
                          <a:ea typeface="Times New Roman" panose="02020603050405020304" pitchFamily="18" charset="0"/>
                          <a:cs typeface="Arial" panose="020B0604020202020204" pitchFamily="34" charset="0"/>
                        </a:rPr>
                        <a:t>F</a:t>
                      </a:r>
                      <a:r>
                        <a:rPr lang="en-GB" sz="900" baseline="-25000" dirty="0" err="1">
                          <a:effectLst/>
                          <a:latin typeface="Arial" panose="020B0604020202020204" pitchFamily="34" charset="0"/>
                          <a:ea typeface="Times New Roman" panose="02020603050405020304" pitchFamily="18" charset="0"/>
                          <a:cs typeface="Arial" panose="020B0604020202020204" pitchFamily="34" charset="0"/>
                        </a:rPr>
                        <a:t>UL_high</a:t>
                      </a:r>
                      <a:r>
                        <a:rPr lang="en-GB" sz="900" dirty="0">
                          <a:effectLst/>
                          <a:latin typeface="Arial" panose="020B0604020202020204" pitchFamily="34" charset="0"/>
                          <a:ea typeface="Times New Roman" panose="02020603050405020304" pitchFamily="18" charset="0"/>
                          <a:cs typeface="Arial" panose="020B0604020202020204" pitchFamily="34" charset="0"/>
                        </a:rPr>
                        <a:t>, the maximum output power requirement is relaxed by reducing the lower tolerance limit by 1.5 dB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3:	</a:t>
                      </a:r>
                      <a:r>
                        <a:rPr lang="en-GB" sz="900" dirty="0" err="1">
                          <a:effectLst/>
                          <a:latin typeface="Arial" panose="020B0604020202020204" pitchFamily="34" charset="0"/>
                          <a:ea typeface="Times New Roman" panose="02020603050405020304" pitchFamily="18" charset="0"/>
                          <a:cs typeface="Arial" panose="020B0604020202020204" pitchFamily="34" charset="0"/>
                        </a:rPr>
                        <a:t>P</a:t>
                      </a:r>
                      <a:r>
                        <a:rPr lang="en-GB" sz="900" baseline="-25000" dirty="0" err="1">
                          <a:effectLst/>
                          <a:latin typeface="Arial" panose="020B0604020202020204" pitchFamily="34" charset="0"/>
                          <a:ea typeface="Times New Roman" panose="02020603050405020304" pitchFamily="18" charset="0"/>
                          <a:cs typeface="Arial" panose="020B0604020202020204" pitchFamily="34" charset="0"/>
                        </a:rPr>
                        <a:t>PowerClass</a:t>
                      </a:r>
                      <a:r>
                        <a:rPr lang="en-GB" sz="900" dirty="0">
                          <a:effectLst/>
                          <a:latin typeface="Arial" panose="020B0604020202020204" pitchFamily="34" charset="0"/>
                          <a:ea typeface="Times New Roman" panose="02020603050405020304" pitchFamily="18" charset="0"/>
                          <a:cs typeface="Arial" panose="020B0604020202020204" pitchFamily="34" charset="0"/>
                        </a:rPr>
                        <a:t> is the maximum UE power specified without taking into account the tolerance</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4: 	For intra-band contiguous carrier aggregation the maximum power requirement should apply to the total transmitted power over all component carriers (per UE).</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33764819"/>
                  </a:ext>
                </a:extLst>
              </a:tr>
            </a:tbl>
          </a:graphicData>
        </a:graphic>
      </p:graphicFrame>
      <p:sp>
        <p:nvSpPr>
          <p:cNvPr id="10" name="Rectangle 3">
            <a:extLst>
              <a:ext uri="{FF2B5EF4-FFF2-40B4-BE49-F238E27FC236}">
                <a16:creationId xmlns:a16="http://schemas.microsoft.com/office/drawing/2014/main" id="{832902DF-0876-4F93-BB06-061891E31CB5}"/>
              </a:ext>
            </a:extLst>
          </p:cNvPr>
          <p:cNvSpPr>
            <a:spLocks noChangeArrowheads="1"/>
          </p:cNvSpPr>
          <p:nvPr/>
        </p:nvSpPr>
        <p:spPr bwMode="auto">
          <a:xfrm>
            <a:off x="3108325" y="18383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itle 2">
            <a:extLst>
              <a:ext uri="{FF2B5EF4-FFF2-40B4-BE49-F238E27FC236}">
                <a16:creationId xmlns:a16="http://schemas.microsoft.com/office/drawing/2014/main" id="{39B13381-66E3-4030-9384-80420AB8CD8F}"/>
              </a:ext>
            </a:extLst>
          </p:cNvPr>
          <p:cNvSpPr txBox="1">
            <a:spLocks/>
          </p:cNvSpPr>
          <p:nvPr/>
        </p:nvSpPr>
        <p:spPr>
          <a:xfrm>
            <a:off x="197812" y="-64387"/>
            <a:ext cx="10414042" cy="698012"/>
          </a:xfrm>
          <a:prstGeom prst="rect">
            <a:avLst/>
          </a:prstGeom>
        </p:spPr>
        <p:txBody>
          <a:bodyPr vert="horz" wrap="square" lIns="91440" tIns="45720" rIns="91440" bIns="45720" rtlCol="0" anchor="ctr">
            <a:spAutoFit/>
          </a:bodyPr>
          <a:lstStyle>
            <a:lvl1pPr algn="l" defTabSz="914400" rtl="0" eaLnBrk="1" latinLnBrk="0" hangingPunct="1">
              <a:lnSpc>
                <a:spcPct val="82000"/>
              </a:lnSpc>
              <a:spcBef>
                <a:spcPct val="0"/>
              </a:spcBef>
              <a:buNone/>
              <a:defRPr kumimoji="1" sz="3400" kern="1200" baseline="0">
                <a:solidFill>
                  <a:schemeClr val="tx1">
                    <a:lumMod val="85000"/>
                    <a:lumOff val="15000"/>
                  </a:schemeClr>
                </a:solidFill>
                <a:latin typeface="Qualcomm Office Regular" pitchFamily="34" charset="0"/>
                <a:ea typeface="+mj-ea"/>
                <a:cs typeface="+mj-cs"/>
              </a:defRPr>
            </a:lvl1pPr>
          </a:lstStyle>
          <a:p>
            <a:r>
              <a:rPr lang="en-US" altLang="ja-JP" sz="4800" dirty="0"/>
              <a:t>Details</a:t>
            </a:r>
            <a:endParaRPr lang="ja-JP" altLang="en-US" sz="4800" dirty="0"/>
          </a:p>
        </p:txBody>
      </p:sp>
    </p:spTree>
    <p:extLst>
      <p:ext uri="{BB962C8B-B14F-4D97-AF65-F5344CB8AC3E}">
        <p14:creationId xmlns:p14="http://schemas.microsoft.com/office/powerpoint/2010/main" val="1497263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639E5-E536-4D24-B899-18A033737B21}"/>
              </a:ext>
            </a:extLst>
          </p:cNvPr>
          <p:cNvSpPr>
            <a:spLocks noGrp="1"/>
          </p:cNvSpPr>
          <p:nvPr>
            <p:ph idx="1"/>
          </p:nvPr>
        </p:nvSpPr>
        <p:spPr>
          <a:xfrm>
            <a:off x="283536" y="1360141"/>
            <a:ext cx="11432977" cy="4324709"/>
          </a:xfrm>
        </p:spPr>
        <p:txBody>
          <a:bodyPr>
            <a:normAutofit/>
          </a:bodyPr>
          <a:lstStyle/>
          <a:p>
            <a:pPr hangingPunct="0"/>
            <a:r>
              <a:rPr lang="en-GB" b="1" dirty="0"/>
              <a:t>Table 6.2.4A-1: Additional Maximum Power Reduction (A-MPR) for intra-band contiguous CA</a:t>
            </a:r>
            <a:endParaRPr lang="en-US" dirty="0"/>
          </a:p>
          <a:p>
            <a:endParaRPr kumimoji="1" lang="en-US" altLang="ja-JP" dirty="0"/>
          </a:p>
          <a:p>
            <a:endParaRPr kumimoji="1" lang="en-US" altLang="ja-JP" dirty="0"/>
          </a:p>
          <a:p>
            <a:pPr lvl="1"/>
            <a:endParaRPr kumimoji="1" lang="en-US" altLang="ja-JP" dirty="0"/>
          </a:p>
          <a:p>
            <a:endParaRPr kumimoji="1" lang="ja-JP" altLang="en-US" dirty="0"/>
          </a:p>
        </p:txBody>
      </p:sp>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283537" y="591908"/>
            <a:ext cx="11432977" cy="445635"/>
          </a:xfrm>
        </p:spPr>
        <p:txBody>
          <a:bodyPr/>
          <a:lstStyle/>
          <a:p>
            <a:r>
              <a:rPr lang="en-US" altLang="ja-JP" sz="2800" dirty="0"/>
              <a:t>Add combinations to reference table for requirements clause and  A-MPR </a:t>
            </a:r>
          </a:p>
        </p:txBody>
      </p:sp>
      <p:sp>
        <p:nvSpPr>
          <p:cNvPr id="10" name="Rectangle 3">
            <a:extLst>
              <a:ext uri="{FF2B5EF4-FFF2-40B4-BE49-F238E27FC236}">
                <a16:creationId xmlns:a16="http://schemas.microsoft.com/office/drawing/2014/main" id="{832902DF-0876-4F93-BB06-061891E31CB5}"/>
              </a:ext>
            </a:extLst>
          </p:cNvPr>
          <p:cNvSpPr>
            <a:spLocks noChangeArrowheads="1"/>
          </p:cNvSpPr>
          <p:nvPr/>
        </p:nvSpPr>
        <p:spPr bwMode="auto">
          <a:xfrm>
            <a:off x="3108325" y="18383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Table 3">
            <a:extLst>
              <a:ext uri="{FF2B5EF4-FFF2-40B4-BE49-F238E27FC236}">
                <a16:creationId xmlns:a16="http://schemas.microsoft.com/office/drawing/2014/main" id="{11724C96-B980-4216-9874-74071F32E380}"/>
              </a:ext>
            </a:extLst>
          </p:cNvPr>
          <p:cNvGraphicFramePr>
            <a:graphicFrameLocks noGrp="1"/>
          </p:cNvGraphicFramePr>
          <p:nvPr>
            <p:extLst>
              <p:ext uri="{D42A27DB-BD31-4B8C-83A1-F6EECF244321}">
                <p14:modId xmlns:p14="http://schemas.microsoft.com/office/powerpoint/2010/main" val="2171465703"/>
              </p:ext>
            </p:extLst>
          </p:nvPr>
        </p:nvGraphicFramePr>
        <p:xfrm>
          <a:off x="2472695" y="2132565"/>
          <a:ext cx="6469286" cy="2592870"/>
        </p:xfrm>
        <a:graphic>
          <a:graphicData uri="http://schemas.openxmlformats.org/drawingml/2006/table">
            <a:tbl>
              <a:tblPr firstRow="1" firstCol="1" lastRow="1" lastCol="1" bandRow="1" bandCol="1"/>
              <a:tblGrid>
                <a:gridCol w="2031085">
                  <a:extLst>
                    <a:ext uri="{9D8B030D-6E8A-4147-A177-3AD203B41FA5}">
                      <a16:colId xmlns:a16="http://schemas.microsoft.com/office/drawing/2014/main" val="1026178640"/>
                    </a:ext>
                  </a:extLst>
                </a:gridCol>
                <a:gridCol w="1859074">
                  <a:extLst>
                    <a:ext uri="{9D8B030D-6E8A-4147-A177-3AD203B41FA5}">
                      <a16:colId xmlns:a16="http://schemas.microsoft.com/office/drawing/2014/main" val="534937676"/>
                    </a:ext>
                  </a:extLst>
                </a:gridCol>
                <a:gridCol w="1292588">
                  <a:extLst>
                    <a:ext uri="{9D8B030D-6E8A-4147-A177-3AD203B41FA5}">
                      <a16:colId xmlns:a16="http://schemas.microsoft.com/office/drawing/2014/main" val="2339277565"/>
                    </a:ext>
                  </a:extLst>
                </a:gridCol>
                <a:gridCol w="1286539">
                  <a:extLst>
                    <a:ext uri="{9D8B030D-6E8A-4147-A177-3AD203B41FA5}">
                      <a16:colId xmlns:a16="http://schemas.microsoft.com/office/drawing/2014/main" val="2973216695"/>
                    </a:ext>
                  </a:extLst>
                </a:gridCol>
              </a:tblGrid>
              <a:tr h="294262">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CA Network Signalling value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Requirements </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(subclause)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Uplink CA Configuration</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A-MPR [dB]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(subclause)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4949031"/>
                  </a:ext>
                </a:extLst>
              </a:tr>
              <a:tr h="141582">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CA_NS_01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6.6.3.3A.1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CA_1C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6.2.4A.1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7591235"/>
                  </a:ext>
                </a:extLst>
              </a:tr>
              <a:tr h="141582">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CA_NS_02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6.6.3.3A.2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CA_1C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6.2.4A.2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4489878"/>
                  </a:ext>
                </a:extLst>
              </a:tr>
              <a:tr h="141582">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CA_NS_03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6.6.3.3A.3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CA_1C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6.2.4A.3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1468350"/>
                  </a:ext>
                </a:extLst>
              </a:tr>
              <a:tr h="141582">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CA_NS_04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6.6.2.2A.1, 6.6.3.3A.8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CA_41C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6.2.4A.4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0529474"/>
                  </a:ext>
                </a:extLst>
              </a:tr>
              <a:tr h="141582">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CA_NS_05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6.6.3.3A.4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CA_38C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6.2.4A.5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9644398"/>
                  </a:ext>
                </a:extLst>
              </a:tr>
              <a:tr h="141582">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CA_NS_06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6.6.3.3A.5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CA_7C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6.2.4A.6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5920330"/>
                  </a:ext>
                </a:extLst>
              </a:tr>
              <a:tr h="141582">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CA_NS_07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6.6.3.3A.6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CA_39C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6.2.4A.7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7746289"/>
                  </a:ext>
                </a:extLst>
              </a:tr>
              <a:tr h="141582">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CA_NS_08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6.6.3.3A.7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CA_42C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6.2.4A.8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9645019"/>
                  </a:ext>
                </a:extLst>
              </a:tr>
              <a:tr h="141582">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CA_NS_09</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TBD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CA_66B,CA_66C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5703296"/>
                  </a:ext>
                </a:extLst>
              </a:tr>
              <a:tr h="141582">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5977610"/>
                  </a:ext>
                </a:extLst>
              </a:tr>
              <a:tr h="294262">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CA_NS_31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NOTE 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Table 5.6A.1-1 (NOTE 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13144411"/>
                  </a:ext>
                </a:extLst>
              </a:tr>
              <a:tr h="141582">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CA_NS_32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Reserved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04058980"/>
                  </a:ext>
                </a:extLst>
              </a:tr>
              <a:tr h="446944">
                <a:tc gridSpan="4">
                  <a:txBody>
                    <a:bodyPr/>
                    <a:lstStyle/>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1:	Applicable for uplink CA configurations listed in Table 5.6A.1-1 for which none of the additional requirements in subclauses 6.6.2.2A or 6.6.3.3A apply.</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2:	The index of the sequence CA_NS corresponds to the value of </a:t>
                      </a:r>
                      <a:r>
                        <a:rPr lang="en-GB" sz="900" i="1" dirty="0">
                          <a:effectLst/>
                          <a:latin typeface="Arial" panose="020B0604020202020204" pitchFamily="34" charset="0"/>
                          <a:ea typeface="Times New Roman" panose="02020603050405020304" pitchFamily="18" charset="0"/>
                          <a:cs typeface="Arial" panose="020B0604020202020204" pitchFamily="34" charset="0"/>
                        </a:rPr>
                        <a:t>additionalSpectrumEmissionSCell-r10</a:t>
                      </a:r>
                      <a:r>
                        <a:rPr lang="en-GB" sz="900" dirty="0">
                          <a:effectLst/>
                          <a:latin typeface="Arial" panose="020B0604020202020204" pitchFamily="34" charset="0"/>
                          <a:ea typeface="Times New Roman" panose="02020603050405020304" pitchFamily="18" charset="0"/>
                          <a:cs typeface="Arial" panose="020B0604020202020204" pitchFamily="34" charset="0"/>
                        </a:rPr>
                        <a:t>.</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321287"/>
                  </a:ext>
                </a:extLst>
              </a:tr>
            </a:tbl>
          </a:graphicData>
        </a:graphic>
      </p:graphicFrame>
    </p:spTree>
    <p:extLst>
      <p:ext uri="{BB962C8B-B14F-4D97-AF65-F5344CB8AC3E}">
        <p14:creationId xmlns:p14="http://schemas.microsoft.com/office/powerpoint/2010/main" val="2484362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639E5-E536-4D24-B899-18A033737B21}"/>
              </a:ext>
            </a:extLst>
          </p:cNvPr>
          <p:cNvSpPr>
            <a:spLocks noGrp="1"/>
          </p:cNvSpPr>
          <p:nvPr>
            <p:ph idx="1"/>
          </p:nvPr>
        </p:nvSpPr>
        <p:spPr>
          <a:xfrm>
            <a:off x="283536" y="1360141"/>
            <a:ext cx="11432977" cy="4324709"/>
          </a:xfrm>
        </p:spPr>
        <p:txBody>
          <a:bodyPr>
            <a:normAutofit fontScale="70000" lnSpcReduction="20000"/>
          </a:bodyPr>
          <a:lstStyle/>
          <a:p>
            <a:pPr marL="720090" marR="0" indent="-720090" hangingPunct="0">
              <a:spcBef>
                <a:spcPts val="600"/>
              </a:spcBef>
              <a:spcAft>
                <a:spcPts val="900"/>
              </a:spcAft>
            </a:pPr>
            <a:r>
              <a:rPr lang="en-GB" sz="4000" b="1" dirty="0">
                <a:latin typeface="Arial" panose="020B0604020202020204" pitchFamily="34" charset="0"/>
                <a:ea typeface="Times New Roman" panose="02020603050405020304" pitchFamily="18" charset="0"/>
                <a:cs typeface="Times New Roman" panose="02020603050405020304" pitchFamily="18" charset="0"/>
              </a:rPr>
              <a:t>6.2.4A	UE maximum output power with additional requirements for CA</a:t>
            </a:r>
            <a:endParaRPr lang="en-US" sz="4000" b="1" dirty="0">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900"/>
              </a:spcAft>
            </a:pPr>
            <a:r>
              <a:rPr lang="en-GB" sz="2400" dirty="0">
                <a:latin typeface="Times New Roman" panose="02020603050405020304" pitchFamily="18" charset="0"/>
                <a:ea typeface="Times New Roman" panose="02020603050405020304" pitchFamily="18" charset="0"/>
              </a:rPr>
              <a:t>Additional ACLR, spectrum emission and spurious emission requirements for carrier aggregation can be signalled by the network to indicate that the UE shall also meet additional requirements in a specific deployment scenario. To meet these additional requirements, Additional Maximum Power Reduction (A-MPR) is allowed for the CA Power Class as specified in Table 6.2.2A-1. </a:t>
            </a:r>
            <a:endParaRPr lang="en-US" sz="2400" dirty="0">
              <a:latin typeface="Times New Roman" panose="02020603050405020304" pitchFamily="18" charset="0"/>
              <a:ea typeface="Times New Roman" panose="02020603050405020304" pitchFamily="18" charset="0"/>
            </a:endParaRPr>
          </a:p>
          <a:p>
            <a:pPr marL="0" marR="0" hangingPunct="0">
              <a:spcBef>
                <a:spcPts val="0"/>
              </a:spcBef>
              <a:spcAft>
                <a:spcPts val="900"/>
              </a:spcAft>
            </a:pPr>
            <a:r>
              <a:rPr lang="en-GB" sz="2400" dirty="0">
                <a:latin typeface="Times New Roman" panose="02020603050405020304" pitchFamily="18" charset="0"/>
                <a:ea typeface="Times New Roman" panose="02020603050405020304" pitchFamily="18" charset="0"/>
              </a:rPr>
              <a:t>If for intra-band carrier aggregation the UE is configured for transmissions on a single serving cell, then subclauses 6.2.3 and 6.2 4 apply with the Network </a:t>
            </a:r>
            <a:r>
              <a:rPr lang="en-GB" sz="2400" dirty="0" err="1">
                <a:latin typeface="Times New Roman" panose="02020603050405020304" pitchFamily="18" charset="0"/>
                <a:ea typeface="Times New Roman" panose="02020603050405020304" pitchFamily="18" charset="0"/>
              </a:rPr>
              <a:t>Signaling</a:t>
            </a:r>
            <a:r>
              <a:rPr lang="en-GB" sz="2400" dirty="0">
                <a:latin typeface="Times New Roman" panose="02020603050405020304" pitchFamily="18" charset="0"/>
                <a:ea typeface="Times New Roman" panose="02020603050405020304" pitchFamily="18" charset="0"/>
              </a:rPr>
              <a:t> value indicated by the field </a:t>
            </a:r>
            <a:r>
              <a:rPr lang="en-GB" sz="2400" i="1" dirty="0" err="1">
                <a:latin typeface="Times New Roman" panose="02020603050405020304" pitchFamily="18" charset="0"/>
                <a:ea typeface="Times New Roman" panose="02020603050405020304" pitchFamily="18" charset="0"/>
              </a:rPr>
              <a:t>additionalSpectrumEmission</a:t>
            </a:r>
            <a:r>
              <a:rPr lang="en-GB" sz="2400" dirty="0">
                <a:latin typeface="Times New Roman" panose="02020603050405020304" pitchFamily="18" charset="0"/>
                <a:ea typeface="Times New Roman" panose="02020603050405020304" pitchFamily="18" charset="0"/>
              </a:rPr>
              <a:t>. </a:t>
            </a:r>
            <a:endParaRPr lang="en-US" sz="2400" dirty="0">
              <a:latin typeface="Times New Roman" panose="02020603050405020304" pitchFamily="18" charset="0"/>
              <a:ea typeface="Times New Roman" panose="02020603050405020304" pitchFamily="18" charset="0"/>
            </a:endParaRPr>
          </a:p>
          <a:p>
            <a:pPr marL="0" marR="0" hangingPunct="0">
              <a:spcBef>
                <a:spcPts val="0"/>
              </a:spcBef>
              <a:spcAft>
                <a:spcPts val="900"/>
              </a:spcAft>
            </a:pPr>
            <a:r>
              <a:rPr lang="en-GB" sz="2400" dirty="0">
                <a:latin typeface="Times New Roman" panose="02020603050405020304" pitchFamily="18" charset="0"/>
                <a:ea typeface="Times New Roman" panose="02020603050405020304" pitchFamily="18" charset="0"/>
              </a:rPr>
              <a:t>For intra-band contiguous aggregation with the UE configured for transmissions on two serving cells, the maximum output power reduction specified in Table 6.2.4A-1 is allowed for all serving cells of the applicable uplink CA configurations according to the CA network signalling value indicated by the field </a:t>
            </a:r>
            <a:r>
              <a:rPr lang="en-GB" sz="2400" i="1" dirty="0">
                <a:latin typeface="Times New Roman" panose="02020603050405020304" pitchFamily="18" charset="0"/>
                <a:ea typeface="Times New Roman" panose="02020603050405020304" pitchFamily="18" charset="0"/>
              </a:rPr>
              <a:t>additionalSpectrumEmissionSCell-r10.</a:t>
            </a:r>
            <a:r>
              <a:rPr lang="en-GB" sz="2400" dirty="0">
                <a:latin typeface="Times New Roman" panose="02020603050405020304" pitchFamily="18" charset="0"/>
                <a:ea typeface="Times New Roman" panose="02020603050405020304" pitchFamily="18" charset="0"/>
              </a:rPr>
              <a:t> Then clause 6.2.3A does not apply, i.e. the carrier aggregation MPR = 0dB</a:t>
            </a:r>
            <a:r>
              <a:rPr lang="en-GB" sz="2400" dirty="0">
                <a:latin typeface="Times New Roman" panose="02020603050405020304" pitchFamily="18" charset="0"/>
                <a:ea typeface="SimSun" panose="02010600030101010101" pitchFamily="2" charset="-122"/>
              </a:rPr>
              <a:t>, unless the value indicated is CA_NS_31 </a:t>
            </a:r>
            <a:r>
              <a:rPr lang="en-GB" sz="2400" dirty="0">
                <a:highlight>
                  <a:srgbClr val="FFFF00"/>
                </a:highlight>
                <a:latin typeface="Times New Roman" panose="02020603050405020304" pitchFamily="18" charset="0"/>
                <a:ea typeface="SimSun" panose="02010600030101010101" pitchFamily="2" charset="-122"/>
              </a:rPr>
              <a:t>and CA_NS_09</a:t>
            </a:r>
            <a:r>
              <a:rPr lang="en-GB" sz="2400" dirty="0">
                <a:latin typeface="Times New Roman" panose="02020603050405020304" pitchFamily="18" charset="0"/>
                <a:ea typeface="Times New Roman" panose="02020603050405020304" pitchFamily="18" charset="0"/>
              </a:rPr>
              <a:t>. For uplink 64</a:t>
            </a:r>
            <a:r>
              <a:rPr lang="en-GB" sz="2400" dirty="0">
                <a:latin typeface="Times New Roman" panose="02020603050405020304" pitchFamily="18" charset="0"/>
                <a:ea typeface="Malgun Gothic" panose="020B0503020000020004" pitchFamily="34" charset="-127"/>
              </a:rPr>
              <a:t> </a:t>
            </a:r>
            <a:r>
              <a:rPr lang="en-GB" sz="2400" dirty="0">
                <a:latin typeface="Times New Roman" panose="02020603050405020304" pitchFamily="18" charset="0"/>
                <a:ea typeface="Times New Roman" panose="02020603050405020304" pitchFamily="18" charset="0"/>
              </a:rPr>
              <a:t>QAM and 256 QAM, the applied maximum output power reduction is obtained by taking the maximum value of MPR requirements specified in Table 6.2.3A-1 and A-MPR requirements specified in Table 6.2.4A-1.</a:t>
            </a:r>
            <a:endParaRPr lang="en-US" sz="2400" dirty="0">
              <a:latin typeface="Times New Roman" panose="02020603050405020304" pitchFamily="18" charset="0"/>
              <a:ea typeface="Times New Roman" panose="02020603050405020304" pitchFamily="18" charset="0"/>
            </a:endParaRPr>
          </a:p>
          <a:p>
            <a:pPr hangingPunct="0"/>
            <a:endParaRPr kumimoji="1" lang="en-US" altLang="ja-JP" dirty="0"/>
          </a:p>
          <a:p>
            <a:pPr lvl="1"/>
            <a:endParaRPr kumimoji="1" lang="en-US" altLang="ja-JP" dirty="0"/>
          </a:p>
          <a:p>
            <a:endParaRPr kumimoji="1" lang="ja-JP" altLang="en-US" dirty="0"/>
          </a:p>
        </p:txBody>
      </p:sp>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613146" y="570643"/>
            <a:ext cx="11432977" cy="445635"/>
          </a:xfrm>
        </p:spPr>
        <p:txBody>
          <a:bodyPr/>
          <a:lstStyle/>
          <a:p>
            <a:r>
              <a:rPr lang="en-US" altLang="ja-JP" sz="2800" dirty="0"/>
              <a:t>Add note in 6.2.4A to indicate </a:t>
            </a:r>
            <a:r>
              <a:rPr lang="en-US" altLang="ja-JP" sz="2800" u="sng" dirty="0"/>
              <a:t>exception</a:t>
            </a:r>
            <a:r>
              <a:rPr lang="en-US" altLang="ja-JP" sz="2800" dirty="0"/>
              <a:t> to setting CA MPR </a:t>
            </a:r>
            <a:r>
              <a:rPr lang="en-US" altLang="ja-JP" sz="2800" dirty="0">
                <a:sym typeface="Wingdings" panose="05000000000000000000" pitchFamily="2" charset="2"/>
              </a:rPr>
              <a:t> 0dB </a:t>
            </a:r>
          </a:p>
        </p:txBody>
      </p:sp>
      <p:sp>
        <p:nvSpPr>
          <p:cNvPr id="10" name="Rectangle 3">
            <a:extLst>
              <a:ext uri="{FF2B5EF4-FFF2-40B4-BE49-F238E27FC236}">
                <a16:creationId xmlns:a16="http://schemas.microsoft.com/office/drawing/2014/main" id="{832902DF-0876-4F93-BB06-061891E31CB5}"/>
              </a:ext>
            </a:extLst>
          </p:cNvPr>
          <p:cNvSpPr>
            <a:spLocks noChangeArrowheads="1"/>
          </p:cNvSpPr>
          <p:nvPr/>
        </p:nvSpPr>
        <p:spPr bwMode="auto">
          <a:xfrm>
            <a:off x="3108325" y="18383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592214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639E5-E536-4D24-B899-18A033737B21}"/>
              </a:ext>
            </a:extLst>
          </p:cNvPr>
          <p:cNvSpPr>
            <a:spLocks noGrp="1"/>
          </p:cNvSpPr>
          <p:nvPr>
            <p:ph idx="1"/>
          </p:nvPr>
        </p:nvSpPr>
        <p:spPr>
          <a:xfrm>
            <a:off x="283537" y="1696453"/>
            <a:ext cx="11432977" cy="4511841"/>
          </a:xfrm>
        </p:spPr>
        <p:txBody>
          <a:bodyPr>
            <a:normAutofit/>
          </a:bodyPr>
          <a:lstStyle/>
          <a:p>
            <a:r>
              <a:rPr lang="en-GB" b="1" dirty="0"/>
              <a:t>Table 6.6.3.2A-1: Requirements for intra-band carrier aggregation</a:t>
            </a:r>
            <a:endParaRPr lang="en-US" b="1" dirty="0"/>
          </a:p>
          <a:p>
            <a:endParaRPr kumimoji="1" lang="en-US" altLang="ja-JP" dirty="0"/>
          </a:p>
          <a:p>
            <a:endParaRPr kumimoji="1" lang="en-US" altLang="ja-JP" dirty="0"/>
          </a:p>
          <a:p>
            <a:endParaRPr lang="en-US" dirty="0"/>
          </a:p>
          <a:p>
            <a:endParaRPr kumimoji="1" lang="en-US" altLang="ja-JP" dirty="0"/>
          </a:p>
          <a:p>
            <a:endParaRPr kumimoji="1" lang="en-US" altLang="ja-JP" dirty="0"/>
          </a:p>
          <a:p>
            <a:pPr lvl="1"/>
            <a:endParaRPr kumimoji="1" lang="en-US" altLang="ja-JP" dirty="0"/>
          </a:p>
          <a:p>
            <a:endParaRPr kumimoji="1" lang="ja-JP" altLang="en-US" dirty="0"/>
          </a:p>
        </p:txBody>
      </p:sp>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283537" y="457496"/>
            <a:ext cx="11432977" cy="1000915"/>
          </a:xfrm>
        </p:spPr>
        <p:txBody>
          <a:bodyPr/>
          <a:lstStyle/>
          <a:p>
            <a:r>
              <a:rPr lang="en-US" altLang="ja-JP" sz="3600" dirty="0">
                <a:sym typeface="Wingdings" panose="05000000000000000000" pitchFamily="2" charset="2"/>
              </a:rPr>
              <a:t>Add table entries for intra-band CA spurious emission requirements for protected bands</a:t>
            </a:r>
          </a:p>
        </p:txBody>
      </p:sp>
      <p:sp>
        <p:nvSpPr>
          <p:cNvPr id="9" name="Rectangle 3">
            <a:extLst>
              <a:ext uri="{FF2B5EF4-FFF2-40B4-BE49-F238E27FC236}">
                <a16:creationId xmlns:a16="http://schemas.microsoft.com/office/drawing/2014/main" id="{BF5F3908-C58E-41CA-9B49-C552CEDB22F6}"/>
              </a:ext>
            </a:extLst>
          </p:cNvPr>
          <p:cNvSpPr>
            <a:spLocks noChangeArrowheads="1"/>
          </p:cNvSpPr>
          <p:nvPr/>
        </p:nvSpPr>
        <p:spPr bwMode="auto">
          <a:xfrm>
            <a:off x="2234210" y="279326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Table 5">
            <a:extLst>
              <a:ext uri="{FF2B5EF4-FFF2-40B4-BE49-F238E27FC236}">
                <a16:creationId xmlns:a16="http://schemas.microsoft.com/office/drawing/2014/main" id="{0F5889E2-DD93-4296-A5C0-F4F8E4C3BB02}"/>
              </a:ext>
            </a:extLst>
          </p:cNvPr>
          <p:cNvGraphicFramePr>
            <a:graphicFrameLocks noGrp="1"/>
          </p:cNvGraphicFramePr>
          <p:nvPr>
            <p:extLst>
              <p:ext uri="{D42A27DB-BD31-4B8C-83A1-F6EECF244321}">
                <p14:modId xmlns:p14="http://schemas.microsoft.com/office/powerpoint/2010/main" val="1135422905"/>
              </p:ext>
            </p:extLst>
          </p:nvPr>
        </p:nvGraphicFramePr>
        <p:xfrm>
          <a:off x="2432134" y="2586122"/>
          <a:ext cx="6411076" cy="3416685"/>
        </p:xfrm>
        <a:graphic>
          <a:graphicData uri="http://schemas.openxmlformats.org/drawingml/2006/table">
            <a:tbl>
              <a:tblPr firstRow="1" firstCol="1" bandRow="1"/>
              <a:tblGrid>
                <a:gridCol w="1273592">
                  <a:extLst>
                    <a:ext uri="{9D8B030D-6E8A-4147-A177-3AD203B41FA5}">
                      <a16:colId xmlns:a16="http://schemas.microsoft.com/office/drawing/2014/main" val="1510078015"/>
                    </a:ext>
                  </a:extLst>
                </a:gridCol>
                <a:gridCol w="1634494">
                  <a:extLst>
                    <a:ext uri="{9D8B030D-6E8A-4147-A177-3AD203B41FA5}">
                      <a16:colId xmlns:a16="http://schemas.microsoft.com/office/drawing/2014/main" val="3306737728"/>
                    </a:ext>
                  </a:extLst>
                </a:gridCol>
                <a:gridCol w="518191">
                  <a:extLst>
                    <a:ext uri="{9D8B030D-6E8A-4147-A177-3AD203B41FA5}">
                      <a16:colId xmlns:a16="http://schemas.microsoft.com/office/drawing/2014/main" val="2117327854"/>
                    </a:ext>
                  </a:extLst>
                </a:gridCol>
                <a:gridCol w="388872">
                  <a:extLst>
                    <a:ext uri="{9D8B030D-6E8A-4147-A177-3AD203B41FA5}">
                      <a16:colId xmlns:a16="http://schemas.microsoft.com/office/drawing/2014/main" val="41386339"/>
                    </a:ext>
                  </a:extLst>
                </a:gridCol>
                <a:gridCol w="518191">
                  <a:extLst>
                    <a:ext uri="{9D8B030D-6E8A-4147-A177-3AD203B41FA5}">
                      <a16:colId xmlns:a16="http://schemas.microsoft.com/office/drawing/2014/main" val="2523467974"/>
                    </a:ext>
                  </a:extLst>
                </a:gridCol>
                <a:gridCol w="670041">
                  <a:extLst>
                    <a:ext uri="{9D8B030D-6E8A-4147-A177-3AD203B41FA5}">
                      <a16:colId xmlns:a16="http://schemas.microsoft.com/office/drawing/2014/main" val="915925424"/>
                    </a:ext>
                  </a:extLst>
                </a:gridCol>
                <a:gridCol w="565485">
                  <a:extLst>
                    <a:ext uri="{9D8B030D-6E8A-4147-A177-3AD203B41FA5}">
                      <a16:colId xmlns:a16="http://schemas.microsoft.com/office/drawing/2014/main" val="1029563322"/>
                    </a:ext>
                  </a:extLst>
                </a:gridCol>
                <a:gridCol w="842210">
                  <a:extLst>
                    <a:ext uri="{9D8B030D-6E8A-4147-A177-3AD203B41FA5}">
                      <a16:colId xmlns:a16="http://schemas.microsoft.com/office/drawing/2014/main" val="2521666769"/>
                    </a:ext>
                  </a:extLst>
                </a:gridCol>
              </a:tblGrid>
              <a:tr h="171450">
                <a:tc rowSpan="2">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E-UTRA CA Configuration</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7">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Spurious emission </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32808593"/>
                  </a:ext>
                </a:extLst>
              </a:tr>
              <a:tr h="285750">
                <a:tc vMerge="1">
                  <a:txBody>
                    <a:bodyPr/>
                    <a:lstStyle/>
                    <a:p>
                      <a:endParaRPr lang="en-US"/>
                    </a:p>
                  </a:txBody>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Protected band</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Frequency range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Maximum Level (dBm)</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MBW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NOTE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4599086"/>
                  </a:ext>
                </a:extLst>
              </a:tr>
              <a:tr h="142875">
                <a:tc rowSpan="2">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CA_1C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E-UTRA Band 1, 7, 8, 11, 18, 19, 20, 21, 22, 26, 27, 28, 31, 32, 38, 40, 41, 42, 43, 44, 50, 51, 52, 65, 67, 72, 73, 74, 75, 76</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F</a:t>
                      </a:r>
                      <a:r>
                        <a:rPr lang="en-GB" sz="800" baseline="-25000">
                          <a:effectLst/>
                          <a:latin typeface="Arial" panose="020B0604020202020204" pitchFamily="34" charset="0"/>
                          <a:ea typeface="Times New Roman" panose="02020603050405020304" pitchFamily="18" charset="0"/>
                        </a:rPr>
                        <a:t>DL_low</a:t>
                      </a:r>
                      <a:r>
                        <a:rPr lang="en-GB" sz="800">
                          <a:effectLst/>
                          <a:latin typeface="Arial" panose="020B0604020202020204" pitchFamily="34" charset="0"/>
                          <a:ea typeface="Times New Roman" panose="02020603050405020304" pitchFamily="18" charset="0"/>
                        </a:rPr>
                        <a:t> </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F</a:t>
                      </a:r>
                      <a:r>
                        <a:rPr lang="en-GB" sz="800" baseline="-25000">
                          <a:effectLst/>
                          <a:latin typeface="Arial" panose="020B0604020202020204" pitchFamily="34" charset="0"/>
                          <a:ea typeface="Times New Roman" panose="02020603050405020304" pitchFamily="18" charset="0"/>
                        </a:rPr>
                        <a:t>DL_high</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7981971"/>
                  </a:ext>
                </a:extLst>
              </a:tr>
              <a:tr h="99695">
                <a:tc vMerge="1">
                  <a:txBody>
                    <a:bodyPr/>
                    <a:lstStyle/>
                    <a:p>
                      <a:endParaRPr lang="en-US"/>
                    </a:p>
                  </a:txBody>
                  <a:tcPr/>
                </a:tc>
                <a:tc>
                  <a:txBody>
                    <a:bodyPr/>
                    <a:lstStyle/>
                    <a:p>
                      <a:pPr marL="0" marR="0"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E-UTRA Band 3</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F</a:t>
                      </a:r>
                      <a:r>
                        <a:rPr lang="en-GB" sz="800" baseline="-25000">
                          <a:effectLst/>
                          <a:latin typeface="Arial" panose="020B0604020202020204" pitchFamily="34" charset="0"/>
                          <a:ea typeface="Times New Roman" panose="02020603050405020304" pitchFamily="18" charset="0"/>
                        </a:rPr>
                        <a:t>DL_low</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F</a:t>
                      </a:r>
                      <a:r>
                        <a:rPr lang="en-GB" sz="800" baseline="-25000">
                          <a:effectLst/>
                          <a:latin typeface="Arial" panose="020B0604020202020204" pitchFamily="34" charset="0"/>
                          <a:ea typeface="Times New Roman" panose="02020603050405020304" pitchFamily="18" charset="0"/>
                        </a:rPr>
                        <a:t>DL_high</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10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4564653"/>
                  </a:ext>
                </a:extLst>
              </a:tr>
              <a:tr h="99695">
                <a:tc rowSpan="3">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CA_3C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E-UTRA Band 1, 7, 8, 20, 26, 27, 28, 31, 32, 33, 34, 38, 41, 43, 44, 50, 51, 65, 67, 72, 73, 74, 75, 76</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F</a:t>
                      </a:r>
                      <a:r>
                        <a:rPr lang="en-GB" sz="800" baseline="-25000">
                          <a:effectLst/>
                          <a:latin typeface="Arial" panose="020B0604020202020204" pitchFamily="34" charset="0"/>
                          <a:ea typeface="Times New Roman" panose="02020603050405020304" pitchFamily="18" charset="0"/>
                          <a:cs typeface="Arial" panose="020B0604020202020204" pitchFamily="34" charset="0"/>
                        </a:rPr>
                        <a:t>DL_low</a:t>
                      </a:r>
                      <a:r>
                        <a:rPr lang="en-GB" sz="8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F</a:t>
                      </a:r>
                      <a:r>
                        <a:rPr lang="en-GB" sz="800" baseline="-25000">
                          <a:effectLst/>
                          <a:latin typeface="Arial" panose="020B0604020202020204" pitchFamily="34" charset="0"/>
                          <a:ea typeface="Times New Roman" panose="02020603050405020304" pitchFamily="18" charset="0"/>
                          <a:cs typeface="Arial" panose="020B0604020202020204" pitchFamily="34" charset="0"/>
                        </a:rPr>
                        <a:t>DL_high</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7643481"/>
                  </a:ext>
                </a:extLst>
              </a:tr>
              <a:tr h="99695">
                <a:tc vMerge="1">
                  <a:txBody>
                    <a:bodyPr/>
                    <a:lstStyle/>
                    <a:p>
                      <a:endParaRPr lang="en-US"/>
                    </a:p>
                  </a:txBody>
                  <a:tcPr/>
                </a:tc>
                <a:tc>
                  <a:txBody>
                    <a:bodyPr/>
                    <a:lstStyle/>
                    <a:p>
                      <a:pPr marL="0" marR="0"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E-UTRA Band 3</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F</a:t>
                      </a:r>
                      <a:r>
                        <a:rPr lang="en-GB" sz="800" baseline="-25000">
                          <a:effectLst/>
                          <a:latin typeface="Arial" panose="020B0604020202020204" pitchFamily="34" charset="0"/>
                          <a:ea typeface="Times New Roman" panose="02020603050405020304" pitchFamily="18" charset="0"/>
                          <a:cs typeface="Arial" panose="020B0604020202020204" pitchFamily="34" charset="0"/>
                        </a:rPr>
                        <a:t>DL_low</a:t>
                      </a:r>
                      <a:r>
                        <a:rPr lang="en-GB" sz="8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F</a:t>
                      </a:r>
                      <a:r>
                        <a:rPr lang="en-GB" sz="800" baseline="-25000">
                          <a:effectLst/>
                          <a:latin typeface="Arial" panose="020B0604020202020204" pitchFamily="34" charset="0"/>
                          <a:ea typeface="Times New Roman" panose="02020603050405020304" pitchFamily="18" charset="0"/>
                          <a:cs typeface="Arial" panose="020B0604020202020204" pitchFamily="34" charset="0"/>
                        </a:rPr>
                        <a:t>DL_high</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10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0958400"/>
                  </a:ext>
                </a:extLst>
              </a:tr>
              <a:tr h="99695">
                <a:tc vMerge="1">
                  <a:txBody>
                    <a:bodyPr/>
                    <a:lstStyle/>
                    <a:p>
                      <a:endParaRPr lang="en-US"/>
                    </a:p>
                  </a:txBody>
                  <a:tcPr/>
                </a:tc>
                <a:tc>
                  <a:txBody>
                    <a:bodyPr/>
                    <a:lstStyle/>
                    <a:p>
                      <a:pPr marL="0" marR="0"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E-UTRA Band 22, 42, 52</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F</a:t>
                      </a:r>
                      <a:r>
                        <a:rPr lang="en-GB" sz="800" baseline="-25000">
                          <a:effectLst/>
                          <a:latin typeface="Arial" panose="020B0604020202020204" pitchFamily="34" charset="0"/>
                          <a:ea typeface="Times New Roman" panose="02020603050405020304" pitchFamily="18" charset="0"/>
                          <a:cs typeface="Arial" panose="020B0604020202020204" pitchFamily="34" charset="0"/>
                        </a:rPr>
                        <a:t>DL_low</a:t>
                      </a:r>
                      <a:r>
                        <a:rPr lang="en-GB" sz="8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F</a:t>
                      </a:r>
                      <a:r>
                        <a:rPr lang="en-GB" sz="800" baseline="-25000">
                          <a:effectLst/>
                          <a:latin typeface="Arial" panose="020B0604020202020204" pitchFamily="34" charset="0"/>
                          <a:ea typeface="Times New Roman" panose="02020603050405020304" pitchFamily="18" charset="0"/>
                          <a:cs typeface="Arial" panose="020B0604020202020204" pitchFamily="34" charset="0"/>
                        </a:rPr>
                        <a:t>DL_high</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2137081"/>
                  </a:ext>
                </a:extLst>
              </a:tr>
              <a:tr h="142875">
                <a:tc>
                  <a:txBody>
                    <a:bodyPr/>
                    <a:lstStyle/>
                    <a:p>
                      <a:pPr marL="0" marR="0" algn="ctr" hangingPunct="0">
                        <a:lnSpc>
                          <a:spcPct val="107000"/>
                        </a:lnSpc>
                        <a:spcBef>
                          <a:spcPts val="0"/>
                        </a:spcBef>
                        <a:spcAft>
                          <a:spcPts val="0"/>
                        </a:spcAft>
                      </a:pPr>
                      <a:r>
                        <a:rPr lang="en-GB" sz="800">
                          <a:effectLst/>
                          <a:highlight>
                            <a:srgbClr val="FFFF00"/>
                          </a:highlight>
                          <a:latin typeface="Arial" panose="020B0604020202020204" pitchFamily="34" charset="0"/>
                          <a:ea typeface="Times New Roman" panose="02020603050405020304" pitchFamily="18" charset="0"/>
                          <a:cs typeface="Arial" panose="020B0604020202020204" pitchFamily="34" charset="0"/>
                        </a:rPr>
                        <a: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 </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 </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9595425"/>
                  </a:ext>
                </a:extLst>
              </a:tr>
              <a:tr h="142875">
                <a:tc>
                  <a:txBody>
                    <a:bodyPr/>
                    <a:lstStyle/>
                    <a:p>
                      <a:pPr marL="0" marR="0" algn="ctr" hangingPunct="0">
                        <a:lnSpc>
                          <a:spcPct val="107000"/>
                        </a:lnSpc>
                        <a:spcBef>
                          <a:spcPts val="0"/>
                        </a:spcBef>
                        <a:spcAft>
                          <a:spcPts val="0"/>
                        </a:spcAft>
                      </a:pPr>
                      <a:r>
                        <a:rPr lang="en-GB" sz="800">
                          <a:effectLst/>
                          <a:highlight>
                            <a:srgbClr val="FFFF00"/>
                          </a:highlight>
                          <a:latin typeface="Arial" panose="020B0604020202020204" pitchFamily="34" charset="0"/>
                          <a:ea typeface="Times New Roman" panose="02020603050405020304" pitchFamily="18" charset="0"/>
                          <a:cs typeface="Arial" panose="020B0604020202020204" pitchFamily="34" charset="0"/>
                        </a:rPr>
                        <a:t>CA_66B</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E-UTRA Band 1, 2, 3, 4, 5, 8, 10, 12, 13 , 14, 17, 24, 25, 26, 27, 28, 29, 30, 34, 39, 40, 41, 42, 44, 50, 51, 52, 65, 70, 71, 73, 74, 85</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F</a:t>
                      </a:r>
                      <a:r>
                        <a:rPr lang="en-GB" sz="800" baseline="-25000">
                          <a:effectLst/>
                          <a:latin typeface="Arial" panose="020B0604020202020204" pitchFamily="34" charset="0"/>
                          <a:ea typeface="Times New Roman" panose="02020603050405020304" pitchFamily="18" charset="0"/>
                        </a:rPr>
                        <a:t>DL_low</a:t>
                      </a:r>
                      <a:r>
                        <a:rPr lang="en-GB" sz="800">
                          <a:effectLst/>
                          <a:latin typeface="Arial" panose="020B0604020202020204" pitchFamily="34" charset="0"/>
                          <a:ea typeface="Times New Roman" panose="02020603050405020304" pitchFamily="18" charset="0"/>
                        </a:rPr>
                        <a:t> </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F</a:t>
                      </a:r>
                      <a:r>
                        <a:rPr lang="en-GB" sz="800" baseline="-25000">
                          <a:effectLst/>
                          <a:latin typeface="Arial" panose="020B0604020202020204" pitchFamily="34" charset="0"/>
                          <a:ea typeface="Times New Roman" panose="02020603050405020304" pitchFamily="18" charset="0"/>
                        </a:rPr>
                        <a:t>DL_high</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5570821"/>
                  </a:ext>
                </a:extLst>
              </a:tr>
              <a:tr h="142875">
                <a:tc>
                  <a:txBody>
                    <a:bodyPr/>
                    <a:lstStyle/>
                    <a:p>
                      <a:pPr marL="0" marR="0" algn="ctr" hangingPunct="0">
                        <a:lnSpc>
                          <a:spcPct val="107000"/>
                        </a:lnSpc>
                        <a:spcBef>
                          <a:spcPts val="0"/>
                        </a:spcBef>
                        <a:spcAft>
                          <a:spcPts val="0"/>
                        </a:spcAft>
                      </a:pPr>
                      <a:r>
                        <a:rPr lang="en-GB" sz="800">
                          <a:effectLst/>
                          <a:highlight>
                            <a:srgbClr val="FFFF00"/>
                          </a:highlight>
                          <a:latin typeface="Arial" panose="020B0604020202020204" pitchFamily="34" charset="0"/>
                          <a:ea typeface="Times New Roman" panose="02020603050405020304" pitchFamily="18" charset="0"/>
                          <a:cs typeface="Arial" panose="020B0604020202020204" pitchFamily="34" charset="0"/>
                        </a:rPr>
                        <a:t>CA_66C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E-UTRA Band 1, 2, 3, 4, 5, 7, 8, 10, 11, 18, 19, 20, 21, 25, 26, 27, 28, 31, 32, 33, 34, 38, 40, 41, 42, 44, 50, 51, 65, 67, 72, 73, 74, 75, 76</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F</a:t>
                      </a:r>
                      <a:r>
                        <a:rPr lang="en-GB" sz="800" baseline="-25000">
                          <a:effectLst/>
                          <a:latin typeface="Arial" panose="020B0604020202020204" pitchFamily="34" charset="0"/>
                          <a:ea typeface="Times New Roman" panose="02020603050405020304" pitchFamily="18" charset="0"/>
                        </a:rPr>
                        <a:t>DL_low</a:t>
                      </a:r>
                      <a:r>
                        <a:rPr lang="en-GB" sz="800">
                          <a:effectLst/>
                          <a:latin typeface="Arial" panose="020B0604020202020204" pitchFamily="34" charset="0"/>
                          <a:ea typeface="Times New Roman" panose="02020603050405020304" pitchFamily="18" charset="0"/>
                        </a:rPr>
                        <a:t> </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rPr>
                        <a:t>F</a:t>
                      </a:r>
                      <a:r>
                        <a:rPr lang="en-GB" sz="800" baseline="-25000">
                          <a:effectLst/>
                          <a:latin typeface="Arial" panose="020B0604020202020204" pitchFamily="34" charset="0"/>
                          <a:ea typeface="Times New Roman" panose="02020603050405020304" pitchFamily="18" charset="0"/>
                        </a:rPr>
                        <a:t>DL_high</a:t>
                      </a:r>
                      <a:endParaRPr lang="en-US" sz="900">
                        <a:effectLst/>
                        <a:latin typeface="Arial" panose="020B0604020202020204" pitchFamily="34"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800" dirty="0">
                          <a:effectLst/>
                          <a:latin typeface="Arial" panose="020B0604020202020204" pitchFamily="34" charset="0"/>
                          <a:ea typeface="Times New Roman" panose="02020603050405020304" pitchFamily="18" charset="0"/>
                          <a:cs typeface="Arial" panose="020B0604020202020204" pitchFamily="34"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9992734"/>
                  </a:ext>
                </a:extLst>
              </a:tr>
            </a:tbl>
          </a:graphicData>
        </a:graphic>
      </p:graphicFrame>
    </p:spTree>
    <p:extLst>
      <p:ext uri="{BB962C8B-B14F-4D97-AF65-F5344CB8AC3E}">
        <p14:creationId xmlns:p14="http://schemas.microsoft.com/office/powerpoint/2010/main" val="1143754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639E5-E536-4D24-B899-18A033737B21}"/>
              </a:ext>
            </a:extLst>
          </p:cNvPr>
          <p:cNvSpPr>
            <a:spLocks noGrp="1"/>
          </p:cNvSpPr>
          <p:nvPr>
            <p:ph idx="1"/>
          </p:nvPr>
        </p:nvSpPr>
        <p:spPr>
          <a:xfrm>
            <a:off x="283537" y="1458409"/>
            <a:ext cx="11432977" cy="4217995"/>
          </a:xfrm>
        </p:spPr>
        <p:txBody>
          <a:bodyPr>
            <a:normAutofit/>
          </a:bodyPr>
          <a:lstStyle/>
          <a:p>
            <a:r>
              <a:rPr lang="en-GB" b="1" dirty="0"/>
              <a:t>Table 7.3.1A-0h: Intra-band contiguous CA uplink configuration for reference sensitivity for Bandwidth Class B</a:t>
            </a:r>
            <a:endParaRPr lang="en-US" b="1" dirty="0"/>
          </a:p>
          <a:p>
            <a:r>
              <a:rPr lang="en-US" altLang="ja-JP" dirty="0"/>
              <a:t>Will add as needed in CR – example below</a:t>
            </a:r>
          </a:p>
          <a:p>
            <a:endParaRPr lang="en-US" altLang="ja-JP" dirty="0"/>
          </a:p>
          <a:p>
            <a:endParaRPr kumimoji="1" lang="en-US" altLang="ja-JP" dirty="0"/>
          </a:p>
          <a:p>
            <a:endParaRPr lang="en-US" dirty="0"/>
          </a:p>
          <a:p>
            <a:endParaRPr kumimoji="1" lang="en-US" altLang="ja-JP" dirty="0"/>
          </a:p>
          <a:p>
            <a:endParaRPr kumimoji="1" lang="en-US" altLang="ja-JP" dirty="0"/>
          </a:p>
          <a:p>
            <a:pPr lvl="1"/>
            <a:endParaRPr kumimoji="1" lang="en-US" altLang="ja-JP" dirty="0"/>
          </a:p>
          <a:p>
            <a:endParaRPr kumimoji="1" lang="ja-JP" altLang="en-US" dirty="0"/>
          </a:p>
        </p:txBody>
      </p:sp>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283537" y="554045"/>
            <a:ext cx="11432977" cy="521361"/>
          </a:xfrm>
        </p:spPr>
        <p:txBody>
          <a:bodyPr/>
          <a:lstStyle/>
          <a:p>
            <a:r>
              <a:rPr kumimoji="1" lang="en-US" altLang="ja-JP" dirty="0"/>
              <a:t>UL Configurations for REFSENS –BW Class B</a:t>
            </a:r>
            <a:endParaRPr kumimoji="1" lang="ja-JP" altLang="en-US" dirty="0"/>
          </a:p>
        </p:txBody>
      </p:sp>
      <p:sp>
        <p:nvSpPr>
          <p:cNvPr id="9" name="Rectangle 3">
            <a:extLst>
              <a:ext uri="{FF2B5EF4-FFF2-40B4-BE49-F238E27FC236}">
                <a16:creationId xmlns:a16="http://schemas.microsoft.com/office/drawing/2014/main" id="{BF5F3908-C58E-41CA-9B49-C552CEDB22F6}"/>
              </a:ext>
            </a:extLst>
          </p:cNvPr>
          <p:cNvSpPr>
            <a:spLocks noChangeArrowheads="1"/>
          </p:cNvSpPr>
          <p:nvPr/>
        </p:nvSpPr>
        <p:spPr bwMode="auto">
          <a:xfrm>
            <a:off x="2234210" y="279326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Table 4">
            <a:extLst>
              <a:ext uri="{FF2B5EF4-FFF2-40B4-BE49-F238E27FC236}">
                <a16:creationId xmlns:a16="http://schemas.microsoft.com/office/drawing/2014/main" id="{73906105-17B5-4583-BAF6-B86FB3FA4187}"/>
              </a:ext>
            </a:extLst>
          </p:cNvPr>
          <p:cNvGraphicFramePr>
            <a:graphicFrameLocks noGrp="1"/>
          </p:cNvGraphicFramePr>
          <p:nvPr>
            <p:extLst>
              <p:ext uri="{D42A27DB-BD31-4B8C-83A1-F6EECF244321}">
                <p14:modId xmlns:p14="http://schemas.microsoft.com/office/powerpoint/2010/main" val="423608323"/>
              </p:ext>
            </p:extLst>
          </p:nvPr>
        </p:nvGraphicFramePr>
        <p:xfrm>
          <a:off x="3227387" y="2793262"/>
          <a:ext cx="5737225" cy="2577467"/>
        </p:xfrm>
        <a:graphic>
          <a:graphicData uri="http://schemas.openxmlformats.org/drawingml/2006/table">
            <a:tbl>
              <a:tblPr firstRow="1" firstCol="1" bandRow="1"/>
              <a:tblGrid>
                <a:gridCol w="867410">
                  <a:extLst>
                    <a:ext uri="{9D8B030D-6E8A-4147-A177-3AD203B41FA5}">
                      <a16:colId xmlns:a16="http://schemas.microsoft.com/office/drawing/2014/main" val="3815988711"/>
                    </a:ext>
                  </a:extLst>
                </a:gridCol>
                <a:gridCol w="407035">
                  <a:extLst>
                    <a:ext uri="{9D8B030D-6E8A-4147-A177-3AD203B41FA5}">
                      <a16:colId xmlns:a16="http://schemas.microsoft.com/office/drawing/2014/main" val="4129558229"/>
                    </a:ext>
                  </a:extLst>
                </a:gridCol>
                <a:gridCol w="434975">
                  <a:extLst>
                    <a:ext uri="{9D8B030D-6E8A-4147-A177-3AD203B41FA5}">
                      <a16:colId xmlns:a16="http://schemas.microsoft.com/office/drawing/2014/main" val="1448400074"/>
                    </a:ext>
                  </a:extLst>
                </a:gridCol>
                <a:gridCol w="434975">
                  <a:extLst>
                    <a:ext uri="{9D8B030D-6E8A-4147-A177-3AD203B41FA5}">
                      <a16:colId xmlns:a16="http://schemas.microsoft.com/office/drawing/2014/main" val="587941213"/>
                    </a:ext>
                  </a:extLst>
                </a:gridCol>
                <a:gridCol w="394970">
                  <a:extLst>
                    <a:ext uri="{9D8B030D-6E8A-4147-A177-3AD203B41FA5}">
                      <a16:colId xmlns:a16="http://schemas.microsoft.com/office/drawing/2014/main" val="3691537180"/>
                    </a:ext>
                  </a:extLst>
                </a:gridCol>
                <a:gridCol w="400050">
                  <a:extLst>
                    <a:ext uri="{9D8B030D-6E8A-4147-A177-3AD203B41FA5}">
                      <a16:colId xmlns:a16="http://schemas.microsoft.com/office/drawing/2014/main" val="2524560301"/>
                    </a:ext>
                  </a:extLst>
                </a:gridCol>
                <a:gridCol w="457200">
                  <a:extLst>
                    <a:ext uri="{9D8B030D-6E8A-4147-A177-3AD203B41FA5}">
                      <a16:colId xmlns:a16="http://schemas.microsoft.com/office/drawing/2014/main" val="1098035340"/>
                    </a:ext>
                  </a:extLst>
                </a:gridCol>
                <a:gridCol w="457200">
                  <a:extLst>
                    <a:ext uri="{9D8B030D-6E8A-4147-A177-3AD203B41FA5}">
                      <a16:colId xmlns:a16="http://schemas.microsoft.com/office/drawing/2014/main" val="2007142101"/>
                    </a:ext>
                  </a:extLst>
                </a:gridCol>
                <a:gridCol w="457200">
                  <a:extLst>
                    <a:ext uri="{9D8B030D-6E8A-4147-A177-3AD203B41FA5}">
                      <a16:colId xmlns:a16="http://schemas.microsoft.com/office/drawing/2014/main" val="2829576266"/>
                    </a:ext>
                  </a:extLst>
                </a:gridCol>
                <a:gridCol w="1426210">
                  <a:extLst>
                    <a:ext uri="{9D8B030D-6E8A-4147-A177-3AD203B41FA5}">
                      <a16:colId xmlns:a16="http://schemas.microsoft.com/office/drawing/2014/main" val="3664040331"/>
                    </a:ext>
                  </a:extLst>
                </a:gridCol>
              </a:tblGrid>
              <a:tr h="0">
                <a:tc gridSpan="10">
                  <a:txBody>
                    <a:bodyPr/>
                    <a:lstStyle/>
                    <a:p>
                      <a:pPr marL="0" marR="0" algn="ctr" hangingPunct="0">
                        <a:lnSpc>
                          <a:spcPct val="107000"/>
                        </a:lnSpc>
                        <a:spcBef>
                          <a:spcPts val="0"/>
                        </a:spcBef>
                        <a:spcAft>
                          <a:spcPts val="0"/>
                        </a:spcAft>
                      </a:pPr>
                      <a:r>
                        <a:rPr lang="fr-FR" sz="900" b="1">
                          <a:effectLst/>
                          <a:latin typeface="Arial" panose="020B0604020202020204" pitchFamily="34" charset="0"/>
                          <a:ea typeface="Times New Roman" panose="02020603050405020304" pitchFamily="18" charset="0"/>
                          <a:cs typeface="Arial" panose="020B0604020202020204" pitchFamily="34" charset="0"/>
                        </a:rPr>
                        <a:t>CA configuration / CC combination / N</a:t>
                      </a:r>
                      <a:r>
                        <a:rPr lang="fr-FR" sz="900" b="1" baseline="-25000">
                          <a:effectLst/>
                          <a:latin typeface="Arial" panose="020B0604020202020204" pitchFamily="34" charset="0"/>
                          <a:ea typeface="Times New Roman" panose="02020603050405020304" pitchFamily="18" charset="0"/>
                          <a:cs typeface="Arial" panose="020B0604020202020204" pitchFamily="34" charset="0"/>
                        </a:rPr>
                        <a:t>RB_agg</a:t>
                      </a:r>
                      <a:r>
                        <a:rPr lang="fr-FR" sz="900" b="1">
                          <a:effectLst/>
                          <a:latin typeface="Arial" panose="020B0604020202020204" pitchFamily="34" charset="0"/>
                          <a:ea typeface="Times New Roman" panose="02020603050405020304" pitchFamily="18" charset="0"/>
                          <a:cs typeface="Arial" panose="020B0604020202020204" pitchFamily="34" charset="0"/>
                        </a:rPr>
                        <a:t> / Duplex mode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63092504"/>
                  </a:ext>
                </a:extLst>
              </a:tr>
              <a:tr h="0">
                <a:tc rowSpan="2">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Uplink</a:t>
                      </a:r>
                      <a:r>
                        <a:rPr lang="en-GB" sz="900" b="0">
                          <a:effectLst/>
                          <a:latin typeface="Arial" panose="020B0604020202020204" pitchFamily="34" charset="0"/>
                          <a:ea typeface="Times New Roman" panose="02020603050405020304" pitchFamily="18" charset="0"/>
                          <a:cs typeface="Arial" panose="020B0604020202020204" pitchFamily="34" charset="0"/>
                        </a:rPr>
                        <a:t> </a:t>
                      </a:r>
                      <a:r>
                        <a:rPr lang="en-GB" sz="900" b="1">
                          <a:effectLst/>
                          <a:latin typeface="Arial" panose="020B0604020202020204" pitchFamily="34" charset="0"/>
                          <a:ea typeface="Times New Roman" panose="02020603050405020304" pitchFamily="18" charset="0"/>
                          <a:cs typeface="Arial" panose="020B0604020202020204" pitchFamily="34" charset="0"/>
                        </a:rPr>
                        <a:t>CA configuration</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25RB+25RB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50RB+25RB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50RB+50RB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75RB+25RB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Duplex Mode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4211472"/>
                  </a:ext>
                </a:extLst>
              </a:tr>
              <a:tr h="0">
                <a:tc vMerge="1">
                  <a:txBody>
                    <a:bodyPr/>
                    <a:lstStyle/>
                    <a:p>
                      <a:endParaRPr lang="en-US"/>
                    </a:p>
                  </a:txBody>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MS Mincho" panose="02020609040205080304" pitchFamily="49" charset="-128"/>
                          <a:cs typeface="Arial" panose="020B0604020202020204" pitchFamily="34" charset="0"/>
                        </a:rPr>
                        <a:t>PCC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MS Mincho" panose="02020609040205080304" pitchFamily="49" charset="-128"/>
                          <a:cs typeface="Arial" panose="020B0604020202020204" pitchFamily="34" charset="0"/>
                        </a:rPr>
                        <a:t>SCC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MS Mincho" panose="02020609040205080304" pitchFamily="49" charset="-128"/>
                          <a:cs typeface="Arial" panose="020B0604020202020204" pitchFamily="34" charset="0"/>
                        </a:rPr>
                        <a:t>PCC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MS Mincho" panose="02020609040205080304" pitchFamily="49" charset="-128"/>
                          <a:cs typeface="Arial" panose="020B0604020202020204" pitchFamily="34" charset="0"/>
                        </a:rPr>
                        <a:t>SCC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1">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rPr>
                        <a:t>PCC</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1">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rPr>
                        <a:t>SCC</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1">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rPr>
                        <a:t>PCC</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1">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rPr>
                        <a:t>SCC</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62274582"/>
                  </a:ext>
                </a:extLst>
              </a:tr>
              <a:tr h="0">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CA_5B</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FDD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9390311"/>
                  </a:ext>
                </a:extLst>
              </a:tr>
              <a:tr h="0">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CA_8B</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FDD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0637130"/>
                  </a:ext>
                </a:extLst>
              </a:tr>
              <a:tr h="0">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CA_66B</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25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25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25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25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FDD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3642742"/>
                  </a:ext>
                </a:extLst>
              </a:tr>
              <a:tr h="407035">
                <a:tc gridSpan="10">
                  <a:txBody>
                    <a:bodyPr/>
                    <a:lstStyle/>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1:	The carrier centre frequency of S</a:t>
                      </a:r>
                      <a:r>
                        <a:rPr lang="en-US" sz="900" dirty="0">
                          <a:effectLst/>
                          <a:latin typeface="Arial" panose="020B0604020202020204" pitchFamily="34" charset="0"/>
                          <a:ea typeface="Times New Roman" panose="02020603050405020304" pitchFamily="18" charset="0"/>
                          <a:cs typeface="Arial" panose="020B0604020202020204" pitchFamily="34" charset="0"/>
                        </a:rPr>
                        <a:t>CC in the UL operating band is configured closer to the DL operating band.</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2:	The transmitted power over both PCC and SCC shall be set to P</a:t>
                      </a:r>
                      <a:r>
                        <a:rPr lang="en-GB" sz="900" baseline="-25000" dirty="0">
                          <a:effectLst/>
                          <a:latin typeface="Arial" panose="020B0604020202020204" pitchFamily="34" charset="0"/>
                          <a:ea typeface="Times New Roman" panose="02020603050405020304" pitchFamily="18" charset="0"/>
                          <a:cs typeface="Arial" panose="020B0604020202020204" pitchFamily="34" charset="0"/>
                        </a:rPr>
                        <a:t>UMAX</a:t>
                      </a:r>
                      <a:r>
                        <a:rPr lang="en-GB" sz="900" dirty="0">
                          <a:effectLst/>
                          <a:latin typeface="Arial" panose="020B0604020202020204" pitchFamily="34" charset="0"/>
                          <a:ea typeface="Times New Roman" panose="02020603050405020304" pitchFamily="18" charset="0"/>
                          <a:cs typeface="Arial" panose="020B0604020202020204" pitchFamily="34" charset="0"/>
                        </a:rPr>
                        <a:t> as defined in subclause 6.2.5A.</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a:t>
                      </a:r>
                      <a:r>
                        <a:rPr lang="en-US" sz="900" dirty="0">
                          <a:effectLst/>
                          <a:latin typeface="Arial" panose="020B0604020202020204" pitchFamily="34" charset="0"/>
                          <a:ea typeface="Times New Roman" panose="02020603050405020304" pitchFamily="18" charset="0"/>
                          <a:cs typeface="Arial" panose="020B0604020202020204" pitchFamily="34" charset="0"/>
                        </a:rPr>
                        <a:t> 3:	The UL resource blocks in both PCC and SCC shall be confined within the transmission bandwidth configuration for the channel bandwidth (Table 5.6-1).</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US" sz="900" dirty="0">
                          <a:effectLst/>
                          <a:latin typeface="Arial" panose="020B0604020202020204" pitchFamily="34" charset="0"/>
                          <a:ea typeface="Times New Roman" panose="02020603050405020304" pitchFamily="18" charset="0"/>
                          <a:cs typeface="Arial" panose="020B0604020202020204" pitchFamily="34" charset="0"/>
                        </a:rPr>
                        <a:t>NOTE 4:	</a:t>
                      </a:r>
                      <a:r>
                        <a:rPr lang="en-GB" sz="900" dirty="0">
                          <a:effectLst/>
                          <a:latin typeface="Arial" panose="020B0604020202020204" pitchFamily="34" charset="0"/>
                          <a:ea typeface="Times New Roman" panose="02020603050405020304" pitchFamily="18" charset="0"/>
                          <a:cs typeface="Arial" panose="020B0604020202020204" pitchFamily="34" charset="0"/>
                        </a:rPr>
                        <a:t>The UL resource blocks in PCC shall be located as close as possible to the downlink operating band, while the UL resource blocks in SCC shall be located as far as possible from the downlink operating band.</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US" sz="900" dirty="0">
                          <a:effectLst/>
                          <a:latin typeface="Arial" panose="020B0604020202020204" pitchFamily="34" charset="0"/>
                          <a:ea typeface="MS Mincho" panose="02020609040205080304" pitchFamily="49" charset="-128"/>
                          <a:cs typeface="Arial" panose="020B0604020202020204" pitchFamily="34" charset="0"/>
                        </a:rPr>
                        <a:t>NOTE 5:</a:t>
                      </a:r>
                      <a:r>
                        <a:rPr lang="en-US" sz="900" dirty="0">
                          <a:effectLst/>
                          <a:latin typeface="Arial" panose="020B0604020202020204" pitchFamily="34" charset="0"/>
                          <a:ea typeface="Times New Roman" panose="02020603050405020304" pitchFamily="18" charset="0"/>
                          <a:cs typeface="Arial" panose="020B0604020202020204" pitchFamily="34" charset="0"/>
                        </a:rPr>
                        <a:t> 	</a:t>
                      </a:r>
                      <a:r>
                        <a:rPr lang="en-US" sz="900" dirty="0">
                          <a:effectLst/>
                          <a:latin typeface="Arial" panose="020B0604020202020204" pitchFamily="34" charset="0"/>
                          <a:ea typeface="MS Mincho" panose="02020609040205080304" pitchFamily="49" charset="-128"/>
                          <a:cs typeface="Arial" panose="020B0604020202020204" pitchFamily="34" charset="0"/>
                        </a:rPr>
                        <a:t>In case a CA configuration consists of CC channel bandwidths which are unequal in bandwidth the PCC channel bandwidth shall be the larger one for reference sensitivity test.</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hangingPunct="0">
                        <a:lnSpc>
                          <a:spcPct val="107000"/>
                        </a:lnSpc>
                        <a:spcBef>
                          <a:spcPts val="0"/>
                        </a:spcBef>
                        <a:spcAft>
                          <a:spcPts val="0"/>
                        </a:spcAft>
                      </a:pPr>
                      <a:r>
                        <a:rPr lang="en-US" sz="900" dirty="0">
                          <a:effectLst/>
                          <a:latin typeface="Arial" panose="020B0604020202020204" pitchFamily="34" charset="0"/>
                          <a:ea typeface="Times New Roman" panose="02020603050405020304" pitchFamily="18" charset="0"/>
                          <a:cs typeface="Arial" panose="020B0604020202020204" pitchFamily="34"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219161"/>
                  </a:ext>
                </a:extLst>
              </a:tr>
            </a:tbl>
          </a:graphicData>
        </a:graphic>
      </p:graphicFrame>
    </p:spTree>
    <p:extLst>
      <p:ext uri="{BB962C8B-B14F-4D97-AF65-F5344CB8AC3E}">
        <p14:creationId xmlns:p14="http://schemas.microsoft.com/office/powerpoint/2010/main" val="1042962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639E5-E536-4D24-B899-18A033737B21}"/>
              </a:ext>
            </a:extLst>
          </p:cNvPr>
          <p:cNvSpPr>
            <a:spLocks noGrp="1"/>
          </p:cNvSpPr>
          <p:nvPr>
            <p:ph idx="1"/>
          </p:nvPr>
        </p:nvSpPr>
        <p:spPr>
          <a:xfrm>
            <a:off x="283537" y="1458409"/>
            <a:ext cx="11432977" cy="4280653"/>
          </a:xfrm>
        </p:spPr>
        <p:txBody>
          <a:bodyPr>
            <a:normAutofit/>
          </a:bodyPr>
          <a:lstStyle/>
          <a:p>
            <a:pPr hangingPunct="0"/>
            <a:r>
              <a:rPr lang="en-GB" b="1" dirty="0"/>
              <a:t>Table 7.3.1A-1: Intra-band contiguous CA uplink configuration for reference sensitivity for Bandwidth Class C</a:t>
            </a:r>
            <a:endParaRPr lang="en-US" b="1" dirty="0"/>
          </a:p>
          <a:p>
            <a:endParaRPr lang="en-US" altLang="ja-JP" dirty="0"/>
          </a:p>
          <a:p>
            <a:endParaRPr lang="en-US" altLang="ja-JP" dirty="0"/>
          </a:p>
          <a:p>
            <a:endParaRPr kumimoji="1" lang="en-US" altLang="ja-JP" dirty="0"/>
          </a:p>
          <a:p>
            <a:endParaRPr lang="en-US" dirty="0"/>
          </a:p>
          <a:p>
            <a:endParaRPr kumimoji="1" lang="en-US" altLang="ja-JP" dirty="0"/>
          </a:p>
          <a:p>
            <a:endParaRPr kumimoji="1" lang="en-US" altLang="ja-JP" dirty="0"/>
          </a:p>
          <a:p>
            <a:pPr lvl="1"/>
            <a:endParaRPr kumimoji="1" lang="en-US" altLang="ja-JP" dirty="0"/>
          </a:p>
          <a:p>
            <a:endParaRPr kumimoji="1" lang="ja-JP" altLang="en-US" dirty="0"/>
          </a:p>
        </p:txBody>
      </p:sp>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283537" y="554045"/>
            <a:ext cx="11432977" cy="521361"/>
          </a:xfrm>
        </p:spPr>
        <p:txBody>
          <a:bodyPr/>
          <a:lstStyle/>
          <a:p>
            <a:r>
              <a:rPr kumimoji="1" lang="en-US" altLang="ja-JP" dirty="0"/>
              <a:t>UL Configurations for REFSENS –BW Class C</a:t>
            </a:r>
            <a:endParaRPr kumimoji="1" lang="ja-JP" altLang="en-US" dirty="0"/>
          </a:p>
        </p:txBody>
      </p:sp>
      <p:sp>
        <p:nvSpPr>
          <p:cNvPr id="9" name="Rectangle 3">
            <a:extLst>
              <a:ext uri="{FF2B5EF4-FFF2-40B4-BE49-F238E27FC236}">
                <a16:creationId xmlns:a16="http://schemas.microsoft.com/office/drawing/2014/main" id="{BF5F3908-C58E-41CA-9B49-C552CEDB22F6}"/>
              </a:ext>
            </a:extLst>
          </p:cNvPr>
          <p:cNvSpPr>
            <a:spLocks noChangeArrowheads="1"/>
          </p:cNvSpPr>
          <p:nvPr/>
        </p:nvSpPr>
        <p:spPr bwMode="auto">
          <a:xfrm>
            <a:off x="2234210" y="279326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Table 4">
            <a:extLst>
              <a:ext uri="{FF2B5EF4-FFF2-40B4-BE49-F238E27FC236}">
                <a16:creationId xmlns:a16="http://schemas.microsoft.com/office/drawing/2014/main" id="{8D2A21A7-E6EE-41C0-8699-EC96F1EDCFAD}"/>
              </a:ext>
            </a:extLst>
          </p:cNvPr>
          <p:cNvGraphicFramePr>
            <a:graphicFrameLocks noGrp="1"/>
          </p:cNvGraphicFramePr>
          <p:nvPr>
            <p:extLst>
              <p:ext uri="{D42A27DB-BD31-4B8C-83A1-F6EECF244321}">
                <p14:modId xmlns:p14="http://schemas.microsoft.com/office/powerpoint/2010/main" val="3949162784"/>
              </p:ext>
            </p:extLst>
          </p:nvPr>
        </p:nvGraphicFramePr>
        <p:xfrm>
          <a:off x="2233892" y="2303714"/>
          <a:ext cx="6933859" cy="3227186"/>
        </p:xfrm>
        <a:graphic>
          <a:graphicData uri="http://schemas.openxmlformats.org/drawingml/2006/table">
            <a:tbl>
              <a:tblPr firstRow="1" firstCol="1" bandRow="1"/>
              <a:tblGrid>
                <a:gridCol w="891953">
                  <a:extLst>
                    <a:ext uri="{9D8B030D-6E8A-4147-A177-3AD203B41FA5}">
                      <a16:colId xmlns:a16="http://schemas.microsoft.com/office/drawing/2014/main" val="1424394078"/>
                    </a:ext>
                  </a:extLst>
                </a:gridCol>
                <a:gridCol w="533474">
                  <a:extLst>
                    <a:ext uri="{9D8B030D-6E8A-4147-A177-3AD203B41FA5}">
                      <a16:colId xmlns:a16="http://schemas.microsoft.com/office/drawing/2014/main" val="3010086911"/>
                    </a:ext>
                  </a:extLst>
                </a:gridCol>
                <a:gridCol w="468178">
                  <a:extLst>
                    <a:ext uri="{9D8B030D-6E8A-4147-A177-3AD203B41FA5}">
                      <a16:colId xmlns:a16="http://schemas.microsoft.com/office/drawing/2014/main" val="2126491918"/>
                    </a:ext>
                  </a:extLst>
                </a:gridCol>
                <a:gridCol w="438141">
                  <a:extLst>
                    <a:ext uri="{9D8B030D-6E8A-4147-A177-3AD203B41FA5}">
                      <a16:colId xmlns:a16="http://schemas.microsoft.com/office/drawing/2014/main" val="3030541299"/>
                    </a:ext>
                  </a:extLst>
                </a:gridCol>
                <a:gridCol w="438141">
                  <a:extLst>
                    <a:ext uri="{9D8B030D-6E8A-4147-A177-3AD203B41FA5}">
                      <a16:colId xmlns:a16="http://schemas.microsoft.com/office/drawing/2014/main" val="3478545489"/>
                    </a:ext>
                  </a:extLst>
                </a:gridCol>
                <a:gridCol w="405493">
                  <a:extLst>
                    <a:ext uri="{9D8B030D-6E8A-4147-A177-3AD203B41FA5}">
                      <a16:colId xmlns:a16="http://schemas.microsoft.com/office/drawing/2014/main" val="2081857873"/>
                    </a:ext>
                  </a:extLst>
                </a:gridCol>
                <a:gridCol w="468178">
                  <a:extLst>
                    <a:ext uri="{9D8B030D-6E8A-4147-A177-3AD203B41FA5}">
                      <a16:colId xmlns:a16="http://schemas.microsoft.com/office/drawing/2014/main" val="3090617832"/>
                    </a:ext>
                  </a:extLst>
                </a:gridCol>
                <a:gridCol w="468178">
                  <a:extLst>
                    <a:ext uri="{9D8B030D-6E8A-4147-A177-3AD203B41FA5}">
                      <a16:colId xmlns:a16="http://schemas.microsoft.com/office/drawing/2014/main" val="2364959693"/>
                    </a:ext>
                  </a:extLst>
                </a:gridCol>
                <a:gridCol w="438141">
                  <a:extLst>
                    <a:ext uri="{9D8B030D-6E8A-4147-A177-3AD203B41FA5}">
                      <a16:colId xmlns:a16="http://schemas.microsoft.com/office/drawing/2014/main" val="408806329"/>
                    </a:ext>
                  </a:extLst>
                </a:gridCol>
                <a:gridCol w="438141">
                  <a:extLst>
                    <a:ext uri="{9D8B030D-6E8A-4147-A177-3AD203B41FA5}">
                      <a16:colId xmlns:a16="http://schemas.microsoft.com/office/drawing/2014/main" val="1821452334"/>
                    </a:ext>
                  </a:extLst>
                </a:gridCol>
                <a:gridCol w="470789">
                  <a:extLst>
                    <a:ext uri="{9D8B030D-6E8A-4147-A177-3AD203B41FA5}">
                      <a16:colId xmlns:a16="http://schemas.microsoft.com/office/drawing/2014/main" val="1349683058"/>
                    </a:ext>
                  </a:extLst>
                </a:gridCol>
                <a:gridCol w="470789">
                  <a:extLst>
                    <a:ext uri="{9D8B030D-6E8A-4147-A177-3AD203B41FA5}">
                      <a16:colId xmlns:a16="http://schemas.microsoft.com/office/drawing/2014/main" val="3961050210"/>
                    </a:ext>
                  </a:extLst>
                </a:gridCol>
                <a:gridCol w="470789">
                  <a:extLst>
                    <a:ext uri="{9D8B030D-6E8A-4147-A177-3AD203B41FA5}">
                      <a16:colId xmlns:a16="http://schemas.microsoft.com/office/drawing/2014/main" val="1499143519"/>
                    </a:ext>
                  </a:extLst>
                </a:gridCol>
                <a:gridCol w="533474">
                  <a:extLst>
                    <a:ext uri="{9D8B030D-6E8A-4147-A177-3AD203B41FA5}">
                      <a16:colId xmlns:a16="http://schemas.microsoft.com/office/drawing/2014/main" val="3606842205"/>
                    </a:ext>
                  </a:extLst>
                </a:gridCol>
              </a:tblGrid>
              <a:tr h="129739">
                <a:tc gridSpan="14">
                  <a:txBody>
                    <a:bodyPr/>
                    <a:lstStyle/>
                    <a:p>
                      <a:pPr marL="0" marR="0" algn="ctr" hangingPunct="0">
                        <a:lnSpc>
                          <a:spcPct val="107000"/>
                        </a:lnSpc>
                        <a:spcBef>
                          <a:spcPts val="0"/>
                        </a:spcBef>
                        <a:spcAft>
                          <a:spcPts val="0"/>
                        </a:spcAft>
                      </a:pPr>
                      <a:r>
                        <a:rPr lang="fr-FR" sz="900" b="1">
                          <a:effectLst/>
                          <a:latin typeface="Arial" panose="020B0604020202020204" pitchFamily="34" charset="0"/>
                          <a:ea typeface="Times New Roman" panose="02020603050405020304" pitchFamily="18" charset="0"/>
                          <a:cs typeface="Arial" panose="020B0604020202020204" pitchFamily="34" charset="0"/>
                        </a:rPr>
                        <a:t>CA configuration / CC combination / N</a:t>
                      </a:r>
                      <a:r>
                        <a:rPr lang="fr-FR" sz="900" b="1" baseline="-25000">
                          <a:effectLst/>
                          <a:latin typeface="Arial" panose="020B0604020202020204" pitchFamily="34" charset="0"/>
                          <a:ea typeface="Times New Roman" panose="02020603050405020304" pitchFamily="18" charset="0"/>
                          <a:cs typeface="Arial" panose="020B0604020202020204" pitchFamily="34" charset="0"/>
                        </a:rPr>
                        <a:t>RB_agg</a:t>
                      </a:r>
                      <a:r>
                        <a:rPr lang="fr-FR" sz="900" b="1">
                          <a:effectLst/>
                          <a:latin typeface="Arial" panose="020B0604020202020204" pitchFamily="34" charset="0"/>
                          <a:ea typeface="Times New Roman" panose="02020603050405020304" pitchFamily="18" charset="0"/>
                          <a:cs typeface="Arial" panose="020B0604020202020204" pitchFamily="34" charset="0"/>
                        </a:rPr>
                        <a:t> / Duplex mode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99265214"/>
                  </a:ext>
                </a:extLst>
              </a:tr>
              <a:tr h="269649">
                <a:tc rowSpan="2">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Uplink</a:t>
                      </a:r>
                      <a:r>
                        <a:rPr lang="en-GB" sz="900" b="0">
                          <a:effectLst/>
                          <a:latin typeface="Arial" panose="020B0604020202020204" pitchFamily="34" charset="0"/>
                          <a:ea typeface="Times New Roman" panose="02020603050405020304" pitchFamily="18" charset="0"/>
                          <a:cs typeface="Arial" panose="020B0604020202020204" pitchFamily="34" charset="0"/>
                        </a:rPr>
                        <a:t> </a:t>
                      </a:r>
                      <a:r>
                        <a:rPr lang="en-GB" sz="900" b="1">
                          <a:effectLst/>
                          <a:latin typeface="Arial" panose="020B0604020202020204" pitchFamily="34" charset="0"/>
                          <a:ea typeface="Times New Roman" panose="02020603050405020304" pitchFamily="18" charset="0"/>
                          <a:cs typeface="Arial" panose="020B0604020202020204" pitchFamily="34" charset="0"/>
                        </a:rPr>
                        <a:t>CA configuration</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MS Mincho" panose="02020609040205080304" pitchFamily="49" charset="-128"/>
                          <a:cs typeface="Arial" panose="020B0604020202020204" pitchFamily="34" charset="0"/>
                        </a:rPr>
                        <a:t>100RB+25RB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100RB+50RB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75RB+75RB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75RB+50RB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100RB+75RB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100RB+100RB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Duplex Mode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4590747"/>
                  </a:ext>
                </a:extLst>
              </a:tr>
              <a:tr h="139910">
                <a:tc vMerge="1">
                  <a:txBody>
                    <a:bodyPr/>
                    <a:lstStyle/>
                    <a:p>
                      <a:endParaRPr lang="en-US"/>
                    </a:p>
                  </a:txBody>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MS Mincho" panose="02020609040205080304" pitchFamily="49" charset="-128"/>
                          <a:cs typeface="Arial" panose="020B0604020202020204" pitchFamily="34" charset="0"/>
                        </a:rPr>
                        <a:t>PCC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MS Mincho" panose="02020609040205080304" pitchFamily="49" charset="-128"/>
                          <a:cs typeface="Arial" panose="020B0604020202020204" pitchFamily="34" charset="0"/>
                        </a:rPr>
                        <a:t>SCC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PCC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SCC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PCC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SCC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PCC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SCC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PCC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SCC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PCC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SCC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2839262679"/>
                  </a:ext>
                </a:extLst>
              </a:tr>
              <a:tr h="129739">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CA_1C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54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30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FDD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2828080"/>
                  </a:ext>
                </a:extLst>
              </a:tr>
              <a:tr h="129739">
                <a:tc>
                  <a:txBody>
                    <a:bodyPr/>
                    <a:lstStyle/>
                    <a:p>
                      <a:pPr marL="0" marR="0" algn="ctr" hangingPunct="0">
                        <a:lnSpc>
                          <a:spcPct val="107000"/>
                        </a:lnSpc>
                        <a:spcBef>
                          <a:spcPts val="0"/>
                        </a:spcBef>
                        <a:spcAft>
                          <a:spcPts val="0"/>
                        </a:spcAft>
                      </a:pPr>
                      <a:r>
                        <a:rPr lang="en-US" sz="900">
                          <a:effectLst/>
                          <a:latin typeface="Arial" panose="020B0604020202020204" pitchFamily="34" charset="0"/>
                          <a:ea typeface="Times New Roman" panose="02020603050405020304" pitchFamily="18" charset="0"/>
                          <a:cs typeface="Arial" panose="020B0604020202020204" pitchFamily="34" charset="0"/>
                        </a:rPr>
                        <a:t>CA_3C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FDD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7429981"/>
                  </a:ext>
                </a:extLst>
              </a:tr>
              <a:tr h="129739">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CA_7C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FDD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8219234"/>
                  </a:ext>
                </a:extLst>
              </a:tr>
              <a:tr h="129739">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CA_38C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TDD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1313339"/>
                  </a:ext>
                </a:extLst>
              </a:tr>
              <a:tr h="129739">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SimSun" panose="02010600030101010101" pitchFamily="2" charset="-122"/>
                          <a:cs typeface="Arial" panose="020B0604020202020204" pitchFamily="34" charset="0"/>
                        </a:rPr>
                        <a:t>CA_39C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SimSun" panose="02010600030101010101" pitchFamily="2" charset="-122"/>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SimSun" panose="02010600030101010101" pitchFamily="2" charset="-122"/>
                          <a:cs typeface="Arial" panose="020B0604020202020204" pitchFamily="34" charset="0"/>
                        </a:rPr>
                        <a:t>25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SimSun" panose="02010600030101010101" pitchFamily="2" charset="-122"/>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SimSun" panose="02010600030101010101" pitchFamily="2" charset="-122"/>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SimSun" panose="02010600030101010101" pitchFamily="2" charset="-122"/>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SimSun" panose="02010600030101010101" pitchFamily="2" charset="-122"/>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SimSun" panose="02010600030101010101" pitchFamily="2" charset="-122"/>
                          <a:cs typeface="Arial" panose="020B0604020202020204" pitchFamily="34" charset="0"/>
                        </a:rPr>
                        <a:t>TDD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0379389"/>
                  </a:ext>
                </a:extLst>
              </a:tr>
              <a:tr h="129739">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CA_40C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TDD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4479238"/>
                  </a:ext>
                </a:extLst>
              </a:tr>
              <a:tr h="129739">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CA_41C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TDD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0170985"/>
                  </a:ext>
                </a:extLst>
              </a:tr>
              <a:tr h="129739">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CA_42C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25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Arial" panose="020B0604020202020204" pitchFamily="34" charset="0"/>
                        </a:rPr>
                        <a:t>TDD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3989967"/>
                  </a:ext>
                </a:extLst>
              </a:tr>
              <a:tr h="129739">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CA_66C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25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50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75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100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highlight>
                            <a:srgbClr val="FFFF00"/>
                          </a:highlight>
                          <a:latin typeface="Arial" panose="020B0604020202020204" pitchFamily="34" charset="0"/>
                          <a:ea typeface="Times New Roman" panose="02020603050405020304" pitchFamily="18" charset="0"/>
                          <a:cs typeface="Arial" panose="020B0604020202020204" pitchFamily="34" charset="0"/>
                        </a:rPr>
                        <a:t>FDD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9637680"/>
                  </a:ext>
                </a:extLst>
              </a:tr>
              <a:tr h="1388926">
                <a:tc gridSpan="14">
                  <a:txBody>
                    <a:bodyPr/>
                    <a:lstStyle/>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1:	The carrier centre frequency of S</a:t>
                      </a:r>
                      <a:r>
                        <a:rPr lang="en-US" sz="900" dirty="0">
                          <a:effectLst/>
                          <a:latin typeface="Arial" panose="020B0604020202020204" pitchFamily="34" charset="0"/>
                          <a:ea typeface="Times New Roman" panose="02020603050405020304" pitchFamily="18" charset="0"/>
                          <a:cs typeface="Arial" panose="020B0604020202020204" pitchFamily="34" charset="0"/>
                        </a:rPr>
                        <a:t>CC in the UL operating band is configured closer to the DL operating band.</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2:	The transmitted power over both PCC and SCC shall be set to P</a:t>
                      </a:r>
                      <a:r>
                        <a:rPr lang="en-GB" sz="900" baseline="-25000" dirty="0">
                          <a:effectLst/>
                          <a:latin typeface="Arial" panose="020B0604020202020204" pitchFamily="34" charset="0"/>
                          <a:ea typeface="Times New Roman" panose="02020603050405020304" pitchFamily="18" charset="0"/>
                          <a:cs typeface="Arial" panose="020B0604020202020204" pitchFamily="34" charset="0"/>
                        </a:rPr>
                        <a:t>UMAX</a:t>
                      </a:r>
                      <a:r>
                        <a:rPr lang="en-GB" sz="900" dirty="0">
                          <a:effectLst/>
                          <a:latin typeface="Arial" panose="020B0604020202020204" pitchFamily="34" charset="0"/>
                          <a:ea typeface="Times New Roman" panose="02020603050405020304" pitchFamily="18" charset="0"/>
                          <a:cs typeface="Arial" panose="020B0604020202020204" pitchFamily="34" charset="0"/>
                        </a:rPr>
                        <a:t> as defined in subclause 6.2.5A.</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a:t>
                      </a:r>
                      <a:r>
                        <a:rPr lang="en-US" sz="900" dirty="0">
                          <a:effectLst/>
                          <a:latin typeface="Arial" panose="020B0604020202020204" pitchFamily="34" charset="0"/>
                          <a:ea typeface="Times New Roman" panose="02020603050405020304" pitchFamily="18" charset="0"/>
                          <a:cs typeface="Arial" panose="020B0604020202020204" pitchFamily="34" charset="0"/>
                        </a:rPr>
                        <a:t> 3:	The UL resource blocks in both PCC and SCC shall be confined within the transmission bandwidth configuration for the channel bandwidth (Table 5.6-1).</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US" sz="900" dirty="0">
                          <a:effectLst/>
                          <a:latin typeface="Arial" panose="020B0604020202020204" pitchFamily="34" charset="0"/>
                          <a:ea typeface="Times New Roman" panose="02020603050405020304" pitchFamily="18" charset="0"/>
                          <a:cs typeface="Arial" panose="020B0604020202020204" pitchFamily="34" charset="0"/>
                        </a:rPr>
                        <a:t>NOTE 4:	</a:t>
                      </a:r>
                      <a:r>
                        <a:rPr lang="en-GB" sz="900" dirty="0">
                          <a:effectLst/>
                          <a:latin typeface="Arial" panose="020B0604020202020204" pitchFamily="34" charset="0"/>
                          <a:ea typeface="Times New Roman" panose="02020603050405020304" pitchFamily="18" charset="0"/>
                          <a:cs typeface="Arial" panose="020B0604020202020204" pitchFamily="34" charset="0"/>
                        </a:rPr>
                        <a:t>The UL resource blocks in PCC shall be located as close as possible to the downlink operating band, while the UL resource blocks in SCC shall be located as far as possible from the downlink operating band.</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US" sz="900" dirty="0">
                          <a:effectLst/>
                          <a:latin typeface="Arial" panose="020B0604020202020204" pitchFamily="34" charset="0"/>
                          <a:ea typeface="MS Mincho" panose="02020609040205080304" pitchFamily="49" charset="-128"/>
                          <a:cs typeface="Arial" panose="020B0604020202020204" pitchFamily="34" charset="0"/>
                        </a:rPr>
                        <a:t>NOTE 5:</a:t>
                      </a:r>
                      <a:r>
                        <a:rPr lang="en-US" sz="900" dirty="0">
                          <a:effectLst/>
                          <a:latin typeface="Arial" panose="020B0604020202020204" pitchFamily="34" charset="0"/>
                          <a:ea typeface="Times New Roman" panose="02020603050405020304" pitchFamily="18" charset="0"/>
                          <a:cs typeface="Arial" panose="020B0604020202020204" pitchFamily="34" charset="0"/>
                        </a:rPr>
                        <a:t> 	</a:t>
                      </a:r>
                      <a:r>
                        <a:rPr lang="en-US" sz="900" dirty="0">
                          <a:effectLst/>
                          <a:latin typeface="Arial" panose="020B0604020202020204" pitchFamily="34" charset="0"/>
                          <a:ea typeface="MS Mincho" panose="02020609040205080304" pitchFamily="49" charset="-128"/>
                          <a:cs typeface="Arial" panose="020B0604020202020204" pitchFamily="34" charset="0"/>
                        </a:rPr>
                        <a:t>In case a CA configuration consists of CC channel bandwidths which are unequal in bandwidth the PCC channel bandwidth shall be the larger one for reference sensitivity test.</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US" sz="900" dirty="0">
                          <a:effectLst/>
                          <a:latin typeface="Arial" panose="020B0604020202020204" pitchFamily="34" charset="0"/>
                          <a:ea typeface="MS Mincho" panose="02020609040205080304" pitchFamily="49" charset="-128"/>
                          <a:cs typeface="Arial" panose="020B0604020202020204" pitchFamily="34" charset="0"/>
                        </a:rPr>
                        <a:t>NOTE 6:</a:t>
                      </a:r>
                      <a:r>
                        <a:rPr lang="en-US" sz="900" dirty="0">
                          <a:effectLst/>
                          <a:latin typeface="Arial" panose="020B0604020202020204" pitchFamily="34" charset="0"/>
                          <a:ea typeface="Times New Roman" panose="02020603050405020304" pitchFamily="18" charset="0"/>
                          <a:cs typeface="Arial" panose="020B0604020202020204" pitchFamily="34" charset="0"/>
                        </a:rPr>
                        <a:t> 	</a:t>
                      </a:r>
                      <a:r>
                        <a:rPr lang="en-US" sz="900" dirty="0">
                          <a:effectLst/>
                          <a:latin typeface="Arial" panose="020B0604020202020204" pitchFamily="34" charset="0"/>
                          <a:ea typeface="MS Mincho" panose="02020609040205080304" pitchFamily="49" charset="-128"/>
                          <a:cs typeface="Arial" panose="020B0604020202020204" pitchFamily="34" charset="0"/>
                        </a:rPr>
                        <a:t>Void.</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7:	Void</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40512737"/>
                  </a:ext>
                </a:extLst>
              </a:tr>
            </a:tbl>
          </a:graphicData>
        </a:graphic>
      </p:graphicFrame>
      <p:sp>
        <p:nvSpPr>
          <p:cNvPr id="6" name="Rectangle 1">
            <a:extLst>
              <a:ext uri="{FF2B5EF4-FFF2-40B4-BE49-F238E27FC236}">
                <a16:creationId xmlns:a16="http://schemas.microsoft.com/office/drawing/2014/main" id="{7F3ACF2F-22C7-4BA6-B4F0-AB4B83608617}"/>
              </a:ext>
            </a:extLst>
          </p:cNvPr>
          <p:cNvSpPr>
            <a:spLocks noChangeArrowheads="1"/>
          </p:cNvSpPr>
          <p:nvPr/>
        </p:nvSpPr>
        <p:spPr bwMode="auto">
          <a:xfrm>
            <a:off x="2233892" y="230371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232526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7905</TotalTime>
  <Words>1448</Words>
  <Application>Microsoft Office PowerPoint</Application>
  <PresentationFormat>Widescreen</PresentationFormat>
  <Paragraphs>529</Paragraphs>
  <Slides>10</Slides>
  <Notes>0</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10</vt:i4>
      </vt:variant>
    </vt:vector>
  </HeadingPairs>
  <TitlesOfParts>
    <vt:vector size="23" baseType="lpstr">
      <vt:lpstr>Malgun Gothic</vt:lpstr>
      <vt:lpstr>MS Mincho</vt:lpstr>
      <vt:lpstr>SimSun</vt:lpstr>
      <vt:lpstr>Arial</vt:lpstr>
      <vt:lpstr>Calibre Regular</vt:lpstr>
      <vt:lpstr>Calibri</vt:lpstr>
      <vt:lpstr>Microsoft Sans Serif</vt:lpstr>
      <vt:lpstr>Qualcomm Office Regular</vt:lpstr>
      <vt:lpstr>Qualcomm Regular</vt:lpstr>
      <vt:lpstr>Times New Roman</vt:lpstr>
      <vt:lpstr>Wingdings</vt:lpstr>
      <vt:lpstr>Qualcomm</vt:lpstr>
      <vt:lpstr>Qualcomm_Template_Standard</vt:lpstr>
      <vt:lpstr>WF A-MPR for CA_66B and CA_66C with  CA_NS_09</vt:lpstr>
      <vt:lpstr>Background</vt:lpstr>
      <vt:lpstr>WF to add all RF requirements</vt:lpstr>
      <vt:lpstr>Add combinations to CA UE Power Class for intra-band contiguous CA </vt:lpstr>
      <vt:lpstr>Add combinations to reference table for requirements clause and  A-MPR </vt:lpstr>
      <vt:lpstr>Add note in 6.2.4A to indicate exception to setting CA MPR  0dB </vt:lpstr>
      <vt:lpstr>Add table entries for intra-band CA spurious emission requirements for protected bands</vt:lpstr>
      <vt:lpstr>UL Configurations for REFSENS –BW Class B</vt:lpstr>
      <vt:lpstr>UL Configurations for REFSENS –BW Class C</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 TDD Performance with Low Latency</dc:title>
  <dc:creator>Valentin Gheorghiu</dc:creator>
  <cp:lastModifiedBy>Qualcomm User</cp:lastModifiedBy>
  <cp:revision>194</cp:revision>
  <dcterms:created xsi:type="dcterms:W3CDTF">2018-01-30T06:42:32Z</dcterms:created>
  <dcterms:modified xsi:type="dcterms:W3CDTF">2018-10-09T14:03:04Z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-1383775082</vt:i4>
  </property>
  <property fmtid="{D5CDD505-2E9C-101B-9397-08002B2CF9AE}" pid="4" name="_EmailSubject">
    <vt:lpwstr>meeting highlights</vt:lpwstr>
  </property>
  <property fmtid="{D5CDD505-2E9C-101B-9397-08002B2CF9AE}" pid="5" name="_AuthorEmail">
    <vt:lpwstr>vgheorgh@qti.qualcomm.com</vt:lpwstr>
  </property>
  <property fmtid="{D5CDD505-2E9C-101B-9397-08002B2CF9AE}" pid="6" name="_AuthorEmailDisplayName">
    <vt:lpwstr>Valentin Gheorghiu</vt:lpwstr>
  </property>
  <property fmtid="{D5CDD505-2E9C-101B-9397-08002B2CF9AE}" pid="7" name="_PreviousAdHocReviewCycleID">
    <vt:i4>-1763380183</vt:i4>
  </property>
</Properties>
</file>