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65" r:id="rId3"/>
    <p:sldId id="273" r:id="rId4"/>
    <p:sldId id="275" r:id="rId5"/>
    <p:sldId id="276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/>
  </p:cmAuthor>
  <p:cmAuthor id="2" name="Bill Shvodian" initials="WMS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518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2018/10/12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8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479" y="2613680"/>
            <a:ext cx="8123274" cy="2228908"/>
          </a:xfrm>
        </p:spPr>
        <p:txBody>
          <a:bodyPr anchor="t">
            <a:normAutofit/>
          </a:bodyPr>
          <a:lstStyle/>
          <a:p>
            <a:r>
              <a:rPr lang="en-US" sz="4400" dirty="0"/>
              <a:t>WF </a:t>
            </a:r>
            <a:r>
              <a:rPr lang="en-US" sz="4400" dirty="0" smtClean="0"/>
              <a:t>for harmonic issues for EN-DC and NR CA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CHTTL 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#88bis 		 </a:t>
            </a:r>
            <a:r>
              <a:rPr lang="en-GB" altLang="zh-CN" sz="2400" b="1" dirty="0" smtClean="0"/>
              <a:t> </a:t>
            </a:r>
            <a:r>
              <a:rPr lang="en-GB" altLang="zh-CN" sz="2400" b="1" dirty="0" smtClean="0"/>
              <a:t>           R4-1813801                                                                       </a:t>
            </a:r>
            <a:r>
              <a:rPr lang="en-GB" altLang="zh-CN" sz="2400" b="1" dirty="0"/>
              <a:t>Chengdu, China, 8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12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October, 2018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5221" y="1182179"/>
            <a:ext cx="8736594" cy="5246245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Lots of blanks still remain in the </a:t>
            </a:r>
            <a:r>
              <a:rPr lang="en-US" altLang="zh-TW" dirty="0"/>
              <a:t>current MSD table </a:t>
            </a:r>
            <a:r>
              <a:rPr lang="en-US" altLang="zh-TW" dirty="0" smtClean="0"/>
              <a:t>due </a:t>
            </a:r>
            <a:r>
              <a:rPr lang="en-US" altLang="zh-TW" dirty="0"/>
              <a:t>to </a:t>
            </a:r>
            <a:r>
              <a:rPr lang="en-US" altLang="zh-TW" dirty="0" smtClean="0"/>
              <a:t>the harmonic exception </a:t>
            </a:r>
            <a:r>
              <a:rPr lang="en-US" altLang="zh-TW" dirty="0"/>
              <a:t>in TS </a:t>
            </a:r>
            <a:r>
              <a:rPr lang="en-US" altLang="zh-TW" dirty="0" smtClean="0"/>
              <a:t>38.101-1 </a:t>
            </a:r>
            <a:r>
              <a:rPr lang="en-US" altLang="zh-TW" dirty="0"/>
              <a:t>and TS </a:t>
            </a:r>
            <a:r>
              <a:rPr lang="en-US" altLang="zh-TW" dirty="0" smtClean="0"/>
              <a:t>38.101-3</a:t>
            </a:r>
          </a:p>
          <a:p>
            <a:pPr lvl="1"/>
            <a:r>
              <a:rPr lang="en-US" altLang="zh-TW" dirty="0" smtClean="0"/>
              <a:t>It is confused what the meaning of the blank is -- </a:t>
            </a:r>
          </a:p>
          <a:p>
            <a:pPr lvl="2"/>
            <a:r>
              <a:rPr lang="en-US" altLang="zh-TW" sz="2400" dirty="0" smtClean="0"/>
              <a:t>The MSD value is zero</a:t>
            </a:r>
          </a:p>
          <a:p>
            <a:pPr lvl="2"/>
            <a:r>
              <a:rPr lang="en-US" altLang="zh-TW" sz="2400" dirty="0" smtClean="0"/>
              <a:t>There will be harmonic issues in the corresponding DL channel bandwidths but the MSD is not specified for some reasons</a:t>
            </a:r>
          </a:p>
          <a:p>
            <a:pPr lvl="2"/>
            <a:r>
              <a:rPr lang="en-US" altLang="zh-TW" sz="2400" dirty="0" smtClean="0"/>
              <a:t>The DL channel bandwidth is not supported</a:t>
            </a:r>
            <a:endParaRPr lang="en-US" altLang="zh-TW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220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2504" y="87410"/>
            <a:ext cx="7886700" cy="663905"/>
          </a:xfrm>
        </p:spPr>
        <p:txBody>
          <a:bodyPr>
            <a:normAutofit/>
          </a:bodyPr>
          <a:lstStyle/>
          <a:p>
            <a:r>
              <a:rPr lang="en-US" altLang="zh-TW" sz="4000" dirty="0" err="1" smtClean="0"/>
              <a:t>WayForward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9050" y="879230"/>
            <a:ext cx="9017254" cy="4322628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sz="2400" dirty="0" err="1"/>
              <a:t>Wayforward</a:t>
            </a:r>
            <a:r>
              <a:rPr lang="en-US" altLang="zh-TW" sz="2400" dirty="0"/>
              <a:t> for </a:t>
            </a:r>
            <a:r>
              <a:rPr lang="en-US" altLang="zh-TW" sz="2400" dirty="0" smtClean="0"/>
              <a:t>the MSD </a:t>
            </a:r>
            <a:r>
              <a:rPr lang="en-US" altLang="zh-TW" sz="2400" dirty="0"/>
              <a:t>due to harmonic exception for the DL </a:t>
            </a:r>
            <a:r>
              <a:rPr lang="en-US" altLang="zh-TW" sz="2400" dirty="0" smtClean="0"/>
              <a:t>band including EN-DC and NR CA</a:t>
            </a:r>
          </a:p>
          <a:p>
            <a:pPr lvl="1"/>
            <a:r>
              <a:rPr lang="en-US" altLang="zh-TW" sz="2200" dirty="0" smtClean="0"/>
              <a:t>For the MSD </a:t>
            </a:r>
            <a:r>
              <a:rPr lang="en-US" altLang="zh-TW" sz="2200" dirty="0"/>
              <a:t>table </a:t>
            </a:r>
            <a:r>
              <a:rPr lang="en-US" altLang="zh-TW" sz="2200" dirty="0" smtClean="0"/>
              <a:t>due to harmonic exception </a:t>
            </a:r>
            <a:r>
              <a:rPr lang="en-US" altLang="zh-TW" sz="2200" dirty="0"/>
              <a:t>in </a:t>
            </a:r>
            <a:r>
              <a:rPr lang="en-US" altLang="zh-TW" sz="2200" dirty="0" smtClean="0"/>
              <a:t>TS </a:t>
            </a:r>
            <a:r>
              <a:rPr lang="en-US" altLang="zh-TW" sz="2200" dirty="0"/>
              <a:t>38.101-1 Table </a:t>
            </a:r>
            <a:r>
              <a:rPr lang="en-US" altLang="zh-TW" sz="2200" dirty="0" smtClean="0"/>
              <a:t>7.3A.4-1 </a:t>
            </a:r>
            <a:r>
              <a:rPr lang="en-US" altLang="zh-TW" sz="2200" dirty="0"/>
              <a:t>and TS </a:t>
            </a:r>
            <a:r>
              <a:rPr lang="en-US" altLang="zh-TW" sz="2200" dirty="0" smtClean="0"/>
              <a:t>38.101-3 Table 7.3B.2.3.1-1</a:t>
            </a:r>
          </a:p>
          <a:p>
            <a:pPr lvl="2"/>
            <a:r>
              <a:rPr lang="en-US" altLang="zh-TW" dirty="0" smtClean="0"/>
              <a:t>For </a:t>
            </a:r>
            <a:r>
              <a:rPr lang="en-US" altLang="zh-TW" dirty="0"/>
              <a:t>direct hit harmonic exception, </a:t>
            </a:r>
            <a:r>
              <a:rPr lang="en-US" altLang="zh-TW" dirty="0" smtClean="0"/>
              <a:t>the MSD is defined at least up to the DL channel BW with consideration of full overlapping between the UL harmonics and the DL channel bandwidth</a:t>
            </a:r>
          </a:p>
          <a:p>
            <a:pPr lvl="3"/>
            <a:r>
              <a:rPr lang="en-US" altLang="zh-TW" sz="1900" dirty="0" smtClean="0"/>
              <a:t>The MSD for larger DL channel bandwidth can be added or at least specified as “N/A” with a note below in the table</a:t>
            </a:r>
          </a:p>
          <a:p>
            <a:pPr lvl="4"/>
            <a:r>
              <a:rPr lang="en-US" altLang="zh-TW" sz="1900" dirty="0" smtClean="0">
                <a:solidFill>
                  <a:srgbClr val="0000FF"/>
                </a:solidFill>
              </a:rPr>
              <a:t>NOTE</a:t>
            </a:r>
            <a:r>
              <a:rPr lang="en-US" altLang="zh-TW" sz="1900" dirty="0">
                <a:solidFill>
                  <a:srgbClr val="0000FF"/>
                </a:solidFill>
              </a:rPr>
              <a:t>: </a:t>
            </a:r>
            <a:r>
              <a:rPr lang="en-US" altLang="zh-TW" sz="1900" dirty="0" smtClean="0">
                <a:solidFill>
                  <a:srgbClr val="0000FF"/>
                </a:solidFill>
              </a:rPr>
              <a:t>No </a:t>
            </a:r>
            <a:r>
              <a:rPr lang="en-US" altLang="zh-TW" sz="1900" dirty="0">
                <a:solidFill>
                  <a:srgbClr val="0000FF"/>
                </a:solidFill>
              </a:rPr>
              <a:t>requirements </a:t>
            </a:r>
            <a:r>
              <a:rPr lang="en-US" altLang="zh-TW" sz="1900" dirty="0" smtClean="0">
                <a:solidFill>
                  <a:srgbClr val="0000FF"/>
                </a:solidFill>
              </a:rPr>
              <a:t>apply when </a:t>
            </a:r>
            <a:r>
              <a:rPr lang="en-US" altLang="zh-TW" sz="1900" dirty="0">
                <a:solidFill>
                  <a:srgbClr val="0000FF"/>
                </a:solidFill>
              </a:rPr>
              <a:t>there is at least one individual RE within the uplink transmission bandwidth of the low band for which </a:t>
            </a:r>
            <a:r>
              <a:rPr lang="en-US" altLang="zh-TW" sz="1900" dirty="0" smtClean="0">
                <a:solidFill>
                  <a:srgbClr val="0000FF"/>
                </a:solidFill>
              </a:rPr>
              <a:t>up to 5th transmitter </a:t>
            </a:r>
            <a:r>
              <a:rPr lang="en-US" altLang="zh-TW" sz="1900" dirty="0">
                <a:solidFill>
                  <a:srgbClr val="0000FF"/>
                </a:solidFill>
              </a:rPr>
              <a:t>harmonic is within the downlink transmission bandwidth of the high band. The reference sensitivity </a:t>
            </a:r>
            <a:r>
              <a:rPr lang="en-US" altLang="zh-TW" sz="1900" dirty="0" smtClean="0">
                <a:solidFill>
                  <a:srgbClr val="0000FF"/>
                </a:solidFill>
              </a:rPr>
              <a:t>is </a:t>
            </a:r>
            <a:r>
              <a:rPr lang="en-US" altLang="zh-TW" sz="1900" dirty="0">
                <a:solidFill>
                  <a:srgbClr val="0000FF"/>
                </a:solidFill>
              </a:rPr>
              <a:t>only verified when this is not the case (the requirements specified in </a:t>
            </a:r>
            <a:r>
              <a:rPr lang="en-US" altLang="zh-TW" sz="1900" dirty="0" smtClean="0">
                <a:solidFill>
                  <a:srgbClr val="0000FF"/>
                </a:solidFill>
              </a:rPr>
              <a:t>TS 38.101-1 </a:t>
            </a:r>
            <a:r>
              <a:rPr lang="en-US" altLang="zh-TW" sz="1900" dirty="0">
                <a:solidFill>
                  <a:srgbClr val="0000FF"/>
                </a:solidFill>
              </a:rPr>
              <a:t>clause 7.3.2 apply unless otherwise specified</a:t>
            </a:r>
            <a:r>
              <a:rPr lang="en-US" altLang="zh-TW" sz="1900" dirty="0" smtClean="0">
                <a:solidFill>
                  <a:srgbClr val="0000FF"/>
                </a:solidFill>
              </a:rPr>
              <a:t>).</a:t>
            </a:r>
          </a:p>
          <a:p>
            <a:pPr lvl="2"/>
            <a:r>
              <a:rPr lang="en-US" altLang="zh-TW" dirty="0" smtClean="0"/>
              <a:t>The form remains empty only when the channel BW is not supported in the DL band</a:t>
            </a:r>
            <a:endParaRPr lang="en-US" altLang="zh-TW" sz="2400" dirty="0" smtClean="0"/>
          </a:p>
          <a:p>
            <a:pPr lvl="2"/>
            <a:endParaRPr lang="en-US" altLang="zh-TW" dirty="0" smtClean="0"/>
          </a:p>
          <a:p>
            <a:pPr lvl="2"/>
            <a:endParaRPr lang="en-US" altLang="zh-TW" sz="2400" dirty="0"/>
          </a:p>
          <a:p>
            <a:pPr lvl="1"/>
            <a:endParaRPr lang="en-US" altLang="zh-TW" dirty="0"/>
          </a:p>
          <a:p>
            <a:pPr marL="457200" lvl="1" indent="0">
              <a:buNone/>
            </a:pPr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927411"/>
              </p:ext>
            </p:extLst>
          </p:nvPr>
        </p:nvGraphicFramePr>
        <p:xfrm>
          <a:off x="108287" y="5104060"/>
          <a:ext cx="9035713" cy="1493520"/>
        </p:xfrm>
        <a:graphic>
          <a:graphicData uri="http://schemas.openxmlformats.org/drawingml/2006/table">
            <a:tbl>
              <a:tblPr firstRow="1" firstCol="1" bandRow="1"/>
              <a:tblGrid>
                <a:gridCol w="760902"/>
                <a:gridCol w="618233"/>
                <a:gridCol w="557090"/>
                <a:gridCol w="645408"/>
                <a:gridCol w="645408"/>
                <a:gridCol w="645408"/>
                <a:gridCol w="645408"/>
                <a:gridCol w="645408"/>
                <a:gridCol w="645408"/>
                <a:gridCol w="645408"/>
                <a:gridCol w="645408"/>
                <a:gridCol w="645408"/>
                <a:gridCol w="645408"/>
                <a:gridCol w="645408"/>
              </a:tblGrid>
              <a:tr h="180975">
                <a:tc gridSpan="1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MSD due to harmonic exception for the DL band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7432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UL band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DL band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</a:rPr>
                        <a:t>5 MHz</a:t>
                      </a:r>
                      <a:endParaRPr lang="zh-TW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</a:rPr>
                        <a:t>10 MHz</a:t>
                      </a:r>
                      <a:endParaRPr lang="zh-TW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15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20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</a:rPr>
                        <a:t>25 MHz</a:t>
                      </a:r>
                      <a:endParaRPr lang="zh-TW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30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</a:rPr>
                        <a:t>40 MHz</a:t>
                      </a:r>
                      <a:endParaRPr lang="zh-TW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50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</a:rPr>
                        <a:t>60 MHz</a:t>
                      </a:r>
                      <a:endParaRPr lang="zh-TW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80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90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100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dB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n</a:t>
                      </a: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n77</a:t>
                      </a:r>
                      <a:r>
                        <a:rPr lang="en-GB" sz="1400" baseline="30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1,2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23.9 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22.1 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20.9 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400" b="1" dirty="0" smtClean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17.9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16.9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16.1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GB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FFS</a:t>
                      </a: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GB" altLang="zh-TW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FFS</a:t>
                      </a: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GB" altLang="zh-TW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FFS</a:t>
                      </a: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n77</a:t>
                      </a:r>
                      <a:r>
                        <a:rPr lang="en-GB" sz="1400" baseline="30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1.1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0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0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0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 gridSpan="14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zh-TW" sz="14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FFS</a:t>
                      </a:r>
                      <a:r>
                        <a:rPr lang="en-US" altLang="zh-TW" sz="14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to be MSD value or N/A</a:t>
                      </a:r>
                      <a:endParaRPr lang="zh-TW" sz="14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192504" y="4750465"/>
            <a:ext cx="3561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u="sng" dirty="0" smtClean="0"/>
              <a:t>The table below is just for example: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8615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5754769"/>
              </p:ext>
            </p:extLst>
          </p:nvPr>
        </p:nvGraphicFramePr>
        <p:xfrm>
          <a:off x="231602" y="2018238"/>
          <a:ext cx="8828176" cy="2865120"/>
        </p:xfrm>
        <a:graphic>
          <a:graphicData uri="http://schemas.openxmlformats.org/drawingml/2006/table">
            <a:tbl>
              <a:tblPr firstRow="1" firstCol="1" bandRow="1"/>
              <a:tblGrid>
                <a:gridCol w="630584"/>
                <a:gridCol w="630584"/>
                <a:gridCol w="630584"/>
                <a:gridCol w="630584"/>
                <a:gridCol w="630584"/>
                <a:gridCol w="630584"/>
                <a:gridCol w="630584"/>
                <a:gridCol w="630584"/>
                <a:gridCol w="630584"/>
                <a:gridCol w="630584"/>
                <a:gridCol w="630584"/>
                <a:gridCol w="630584"/>
                <a:gridCol w="630584"/>
                <a:gridCol w="630584"/>
              </a:tblGrid>
              <a:tr h="180975">
                <a:tc gridSpan="1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MSD due to harmonic exception for the DL band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7432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UL band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DL band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</a:rPr>
                        <a:t>5 MHz</a:t>
                      </a:r>
                      <a:endParaRPr lang="zh-TW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</a:rPr>
                        <a:t>10 MHz</a:t>
                      </a:r>
                      <a:endParaRPr lang="zh-TW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15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20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25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30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40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50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60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80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90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</a:rPr>
                        <a:t>100 MHz</a:t>
                      </a:r>
                      <a:endParaRPr lang="zh-TW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TW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n</a:t>
                      </a: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n77</a:t>
                      </a:r>
                      <a:r>
                        <a:rPr lang="en-GB" sz="1400" baseline="30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1,2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23.9 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22.1 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20.9 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17.9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16.9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16.1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n77</a:t>
                      </a:r>
                      <a:r>
                        <a:rPr lang="en-GB" sz="1400" baseline="30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1.1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n</a:t>
                      </a: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</a:t>
                      </a: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8</a:t>
                      </a:r>
                      <a:r>
                        <a:rPr lang="en-GB" sz="1400" baseline="30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1,2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6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23.9 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22.1 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20.9 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6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17.9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16.9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16.1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</a:t>
                      </a: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8</a:t>
                      </a:r>
                      <a:r>
                        <a:rPr lang="en-GB" sz="1400" baseline="30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6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1.1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6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6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6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</a:t>
                      </a: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</a:t>
                      </a:r>
                      <a:r>
                        <a:rPr lang="en-GB" sz="14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8</a:t>
                      </a:r>
                      <a:r>
                        <a:rPr lang="en-GB" sz="1400" baseline="30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4,5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10.8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9.1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8.0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5.1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4.2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3.5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1.4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n78</a:t>
                      </a:r>
                      <a:r>
                        <a:rPr lang="en-GB" sz="1400" baseline="30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1,2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Arial"/>
                        </a:rPr>
                        <a:t>10.8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Arial"/>
                        </a:rPr>
                        <a:t>9.1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3.5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1.4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n79</a:t>
                      </a:r>
                      <a:r>
                        <a:rPr lang="en-GB" sz="1400" baseline="30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1,2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[6.8]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6.2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[5.6]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4.9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4.4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n28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n75</a:t>
                      </a:r>
                      <a:r>
                        <a:rPr lang="en-GB" sz="1400" baseline="30000">
                          <a:effectLst/>
                          <a:latin typeface="Arial"/>
                          <a:ea typeface="Times New Roman"/>
                          <a:cs typeface="Arial"/>
                        </a:rPr>
                        <a:t>1,2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Malgun Gothic"/>
                          <a:cs typeface="Arial"/>
                        </a:rPr>
                        <a:t>28.1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Malgun Gothic"/>
                          <a:cs typeface="Arial"/>
                        </a:rPr>
                        <a:t>25.3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Malgun Gothic"/>
                          <a:cs typeface="Arial"/>
                        </a:rPr>
                        <a:t>24.0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Malgun Gothic"/>
                          <a:cs typeface="Arial"/>
                        </a:rPr>
                        <a:t>22.8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n78</a:t>
                      </a:r>
                      <a:r>
                        <a:rPr lang="en-GB" sz="1400" baseline="30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1,2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6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[10.4]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[8.9]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[7.8]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[4.7]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[3.7]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[3]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[1.7]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[1.2]</a:t>
                      </a:r>
                      <a:endParaRPr lang="zh-TW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[0.7]</a:t>
                      </a:r>
                      <a:endParaRPr lang="zh-TW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138921" y="1227221"/>
            <a:ext cx="8920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/>
              <a:t>Table 7.3A.4-1: Reference sensitivity exceptions due to UL harmonic for NR CA FR1	3GPP TS 38.101-1 V15.3.0 (2018-09)</a:t>
            </a:r>
            <a:endParaRPr lang="zh-TW" altLang="en-US" dirty="0"/>
          </a:p>
        </p:txBody>
      </p:sp>
      <p:sp>
        <p:nvSpPr>
          <p:cNvPr id="9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3200" dirty="0" smtClean="0"/>
              <a:t>Appendix 1: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04106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622993"/>
              </p:ext>
            </p:extLst>
          </p:nvPr>
        </p:nvGraphicFramePr>
        <p:xfrm>
          <a:off x="589546" y="1465384"/>
          <a:ext cx="8145381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807786"/>
                <a:gridCol w="549228"/>
                <a:gridCol w="549228"/>
                <a:gridCol w="549228"/>
                <a:gridCol w="482532"/>
                <a:gridCol w="482532"/>
                <a:gridCol w="482532"/>
                <a:gridCol w="606045"/>
                <a:gridCol w="606045"/>
                <a:gridCol w="606045"/>
                <a:gridCol w="606045"/>
                <a:gridCol w="606045"/>
                <a:gridCol w="606045"/>
                <a:gridCol w="606045"/>
              </a:tblGrid>
              <a:tr h="535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UL band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DL band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5 MHz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(dB)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10 MHz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(dB)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15 MHz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(dB)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20 MHz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(dB)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25 MHz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(dB)</a:t>
                      </a:r>
                      <a:endParaRPr lang="zh-TW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30 MHz (dB)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40 MHz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(dBm)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50 MHz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(dBm)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60 MHz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(dBm)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80 MHz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(dBm)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90 MHz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(dBm)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100 MHz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SimSun"/>
                          <a:cs typeface="Times New Roman"/>
                        </a:rPr>
                        <a:t>(dBm)</a:t>
                      </a:r>
                      <a:endParaRPr lang="zh-TW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1, 3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n77</a:t>
                      </a:r>
                      <a:r>
                        <a:rPr lang="en-GB" sz="1200" baseline="30000" dirty="0">
                          <a:effectLst/>
                          <a:latin typeface="Arial"/>
                          <a:ea typeface="SimSun"/>
                          <a:cs typeface="Arial"/>
                        </a:rPr>
                        <a:t>1,2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27.1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23.9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22.1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20.9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17.9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n77</a:t>
                      </a:r>
                      <a:r>
                        <a:rPr lang="en-GB" sz="1200" baseline="30000" dirty="0">
                          <a:effectLst/>
                          <a:latin typeface="Arial"/>
                          <a:ea typeface="SimSun"/>
                          <a:cs typeface="Arial"/>
                        </a:rPr>
                        <a:t>3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1.9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1.1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0.8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0.3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2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n78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1,2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27.1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23.9 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22.1 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20.9 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17.9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n78</a:t>
                      </a:r>
                      <a:r>
                        <a:rPr lang="en-GB" sz="1200" baseline="30000" dirty="0">
                          <a:effectLst/>
                          <a:latin typeface="Arial"/>
                          <a:ea typeface="SimSun"/>
                          <a:cs typeface="Arial"/>
                        </a:rPr>
                        <a:t>3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1.9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1.1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0.8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0.3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n78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Times New Roman"/>
                        </a:rPr>
                        <a:t>1,2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27.1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23.9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22.1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20.9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17.9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n78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Times New Roman"/>
                        </a:rPr>
                        <a:t>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1.9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0.8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0.3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n77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6,7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n78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6,7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NA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10.8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9.1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5.1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4.2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3.5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2.3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1.4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n79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4,5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6.8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6.2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5.6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4.9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4.4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18</a:t>
                      </a:r>
                      <a:r>
                        <a:rPr lang="zh-CN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， </a:t>
                      </a: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n77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4,5</a:t>
                      </a: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 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10.4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8.9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7.8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4.7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0.7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n77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4,5</a:t>
                      </a: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 n78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4,5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10.4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8.9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7.8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4.7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1.2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0.7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20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n77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6,7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n78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6,7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10.8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9.1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n41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NA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10.3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8.4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7.4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5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4.3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n77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6,7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n78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6,7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10.8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9.1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n77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4,5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10.4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8.9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7.8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4.7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0.7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2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n28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Times New Roman"/>
                        </a:rPr>
                        <a:t>8,9,10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10.2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7.6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6.2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5.3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n75</a:t>
                      </a:r>
                      <a:r>
                        <a:rPr lang="en-GB" sz="1200" baseline="300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1,2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Malgun Gothic"/>
                          <a:cs typeface="Arial"/>
                        </a:rPr>
                        <a:t>28.1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Malgun Gothic"/>
                          <a:cs typeface="Arial"/>
                        </a:rPr>
                        <a:t>25.3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Malgun Gothic"/>
                          <a:cs typeface="Arial"/>
                        </a:rPr>
                        <a:t>24.0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Malgun Gothic"/>
                          <a:cs typeface="Arial"/>
                        </a:rPr>
                        <a:t>22.8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Times New Roman"/>
                        </a:rPr>
                        <a:t>11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4.6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1.0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0.7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0.6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2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Times New Roman"/>
                        </a:rPr>
                        <a:t>12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1.7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1.0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0.7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0.6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66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n78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1,2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23.9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22.1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20.9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17.9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n78</a:t>
                      </a:r>
                      <a:r>
                        <a:rPr lang="en-GB" sz="1200" baseline="30000">
                          <a:effectLst/>
                          <a:latin typeface="Arial"/>
                          <a:ea typeface="SimSun"/>
                          <a:cs typeface="Arial"/>
                        </a:rPr>
                        <a:t>3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1.1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Arial"/>
                        </a:rPr>
                        <a:t>0.8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Arial"/>
                        </a:rPr>
                        <a:t>0.3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 </a:t>
                      </a:r>
                      <a:endParaRPr lang="zh-TW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47759" marR="477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5</a:t>
            </a:fld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409072" y="711545"/>
            <a:ext cx="8506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/>
              <a:t>Table 7.3B.2.3.1-1: MSD due to UL harmonic for EN-DC in NR FR1	</a:t>
            </a:r>
            <a:r>
              <a:rPr lang="en-US" altLang="zh-TW" dirty="0" smtClean="0"/>
              <a:t>3GPP </a:t>
            </a:r>
            <a:r>
              <a:rPr lang="en-US" altLang="zh-TW" dirty="0"/>
              <a:t>TS 38.101-3 V15.3.0 (2018-09)</a:t>
            </a:r>
            <a:endParaRPr lang="zh-TW" altLang="en-US" dirty="0"/>
          </a:p>
        </p:txBody>
      </p:sp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245663" y="93881"/>
            <a:ext cx="7886700" cy="641733"/>
          </a:xfrm>
        </p:spPr>
        <p:txBody>
          <a:bodyPr>
            <a:normAutofit/>
          </a:bodyPr>
          <a:lstStyle/>
          <a:p>
            <a:r>
              <a:rPr lang="en-US" altLang="zh-TW" sz="3200" dirty="0" smtClean="0"/>
              <a:t>Appendix 2: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98045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14646</TotalTime>
  <Words>723</Words>
  <Application>Microsoft Office PowerPoint</Application>
  <PresentationFormat>如螢幕大小 (4:3)</PresentationFormat>
  <Paragraphs>526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Office Theme</vt:lpstr>
      <vt:lpstr>WF for harmonic issues for EN-DC and NR CA CHTTL </vt:lpstr>
      <vt:lpstr>Backgrounds</vt:lpstr>
      <vt:lpstr>WayForward</vt:lpstr>
      <vt:lpstr>Appendix 1:</vt:lpstr>
      <vt:lpstr>Appendix 2: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謝泊頷</cp:lastModifiedBy>
  <cp:revision>377</cp:revision>
  <dcterms:created xsi:type="dcterms:W3CDTF">2018-04-16T22:44:20Z</dcterms:created>
  <dcterms:modified xsi:type="dcterms:W3CDTF">2018-10-12T03:06:01Z</dcterms:modified>
</cp:coreProperties>
</file>