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64" r:id="rId4"/>
    <p:sldId id="266" r:id="rId5"/>
    <p:sldId id="267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ennifer Chen C" initials="JCC" lastIdx="1" clrIdx="0">
    <p:extLst>
      <p:ext uri="{19B8F6BF-5375-455C-9EA6-DF929625EA0E}">
        <p15:presenceInfo xmlns="" xmlns:p15="http://schemas.microsoft.com/office/powerpoint/2012/main" userId="S-1-5-21-1538607324-3213881460-940295383-436616" providerId="AD"/>
      </p:ext>
    </p:extLst>
  </p:cmAuthor>
  <p:cmAuthor id="2" name="Lo, Anthony (Nokia - GB/Bristol)" initials="LA(-G" lastIdx="1" clrIdx="1">
    <p:extLst>
      <p:ext uri="{19B8F6BF-5375-455C-9EA6-DF929625EA0E}">
        <p15:presenceInfo xmlns="" xmlns:p15="http://schemas.microsoft.com/office/powerpoint/2012/main" userId="S-1-5-21-1593251271-2640304127-1825641215-223000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4640" autoAdjust="0"/>
  </p:normalViewPr>
  <p:slideViewPr>
    <p:cSldViewPr>
      <p:cViewPr varScale="1">
        <p:scale>
          <a:sx n="74" d="100"/>
          <a:sy n="74" d="100"/>
        </p:scale>
        <p:origin x="-127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#88Bis </a:t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de-DE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Chengdu, China, 08 – 12 October 2018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797152"/>
            <a:ext cx="6400800" cy="1296144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Huawei, …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on General part of NR BS demodulation performance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R4-1813755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following WFs were approved:</a:t>
            </a:r>
          </a:p>
          <a:p>
            <a:pPr lvl="1"/>
            <a:r>
              <a:rPr lang="en-US" dirty="0"/>
              <a:t>R4-1808022  Way forward on general part for NR BS demodulation requirements, RAN4#87</a:t>
            </a:r>
          </a:p>
          <a:p>
            <a:pPr lvl="1"/>
            <a:r>
              <a:rPr lang="en-US" dirty="0"/>
              <a:t>R4-1809370  Way forward on general parameters for BS demodulation performance requirements, RAN4#AH1807</a:t>
            </a:r>
          </a:p>
          <a:p>
            <a:pPr lvl="1"/>
            <a:r>
              <a:rPr lang="en-US" dirty="0"/>
              <a:t>R4-1811726 Way forward on general part of NR BS demodulation performance, RAN4#88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en-US" dirty="0"/>
              <a:t>General - 1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980728"/>
            <a:ext cx="8363272" cy="5328592"/>
          </a:xfrm>
        </p:spPr>
        <p:txBody>
          <a:bodyPr>
            <a:noAutofit/>
          </a:bodyPr>
          <a:lstStyle/>
          <a:p>
            <a:pPr lvl="0"/>
            <a:r>
              <a:rPr lang="en-US" sz="2000" dirty="0"/>
              <a:t>TDD UL/DL configurations</a:t>
            </a:r>
          </a:p>
          <a:p>
            <a:pPr lvl="1"/>
            <a:r>
              <a:rPr lang="en-US" sz="1800" dirty="0"/>
              <a:t>Use one TDD UL/DL configuration per SCS</a:t>
            </a:r>
          </a:p>
          <a:p>
            <a:pPr lvl="2"/>
            <a:r>
              <a:rPr lang="en-US" sz="1600" dirty="0"/>
              <a:t>15 kHz SCS</a:t>
            </a:r>
            <a:endParaRPr lang="en-US" sz="2800" dirty="0"/>
          </a:p>
          <a:p>
            <a:pPr lvl="3"/>
            <a:r>
              <a:rPr lang="fr-FR" sz="1200" dirty="0"/>
              <a:t>3D1S1U, S=10D:2G:2U </a:t>
            </a:r>
            <a:endParaRPr lang="en-US" sz="2400" dirty="0"/>
          </a:p>
          <a:p>
            <a:pPr lvl="2"/>
            <a:r>
              <a:rPr lang="en-US" sz="1600" dirty="0"/>
              <a:t>30 kHz SCS</a:t>
            </a:r>
            <a:endParaRPr lang="en-US" sz="2800" dirty="0"/>
          </a:p>
          <a:p>
            <a:pPr lvl="3"/>
            <a:r>
              <a:rPr lang="fr-FR" sz="1200" dirty="0"/>
              <a:t>7D1S2U, S=6D:4G:4U</a:t>
            </a:r>
            <a:endParaRPr lang="en-US" sz="2400" dirty="0"/>
          </a:p>
          <a:p>
            <a:pPr lvl="2"/>
            <a:r>
              <a:rPr lang="en-US" sz="1600" dirty="0"/>
              <a:t>60 kHz SCS</a:t>
            </a:r>
            <a:endParaRPr lang="en-US" sz="2800" dirty="0"/>
          </a:p>
          <a:p>
            <a:pPr lvl="3"/>
            <a:r>
              <a:rPr lang="fr-FR" sz="1200" dirty="0"/>
              <a:t>DDDSU, S = 10D:2G:2U</a:t>
            </a:r>
            <a:endParaRPr lang="en-US" sz="2400" dirty="0"/>
          </a:p>
          <a:p>
            <a:pPr lvl="2"/>
            <a:r>
              <a:rPr lang="en-US" sz="1600" dirty="0"/>
              <a:t>120 kHz SCS</a:t>
            </a:r>
            <a:endParaRPr lang="en-US" sz="2800" dirty="0"/>
          </a:p>
          <a:p>
            <a:pPr lvl="3"/>
            <a:r>
              <a:rPr lang="fr-FR" sz="1200" dirty="0"/>
              <a:t>DDDSU, S=10D:2G:2U </a:t>
            </a:r>
          </a:p>
          <a:p>
            <a:pPr lvl="1"/>
            <a:r>
              <a:rPr lang="en-US" altLang="zh-CN" sz="1800" dirty="0"/>
              <a:t>No PUSCH transmission on the special slot </a:t>
            </a:r>
            <a:endParaRPr lang="en-US" altLang="zh-CN" sz="1800" dirty="0" smtClean="0"/>
          </a:p>
          <a:p>
            <a:pPr lvl="1">
              <a:buNone/>
            </a:pPr>
            <a:endParaRPr lang="en-US" altLang="zh-CN" sz="1400" dirty="0" smtClean="0"/>
          </a:p>
          <a:p>
            <a:r>
              <a:rPr lang="en-GB" sz="2000" dirty="0" smtClean="0"/>
              <a:t>Phase </a:t>
            </a:r>
            <a:r>
              <a:rPr lang="en-GB" sz="2000" dirty="0"/>
              <a:t>Noise</a:t>
            </a:r>
          </a:p>
          <a:p>
            <a:pPr lvl="1"/>
            <a:r>
              <a:rPr lang="en-US" sz="1800" dirty="0"/>
              <a:t>FFS whether PN is </a:t>
            </a:r>
            <a:r>
              <a:rPr lang="en-US" sz="1800" dirty="0" err="1"/>
              <a:t>modelled</a:t>
            </a:r>
            <a:r>
              <a:rPr lang="en-US" sz="1800" dirty="0"/>
              <a:t> in FR2 simulation</a:t>
            </a:r>
          </a:p>
          <a:p>
            <a:pPr lvl="2"/>
            <a:r>
              <a:rPr lang="fr-FR" sz="1600" dirty="0"/>
              <a:t>Option 1: </a:t>
            </a:r>
            <a:r>
              <a:rPr lang="fr-FR" sz="1600" dirty="0" err="1"/>
              <a:t>Yes</a:t>
            </a:r>
            <a:r>
              <a:rPr lang="fr-FR" sz="1600" dirty="0"/>
              <a:t>, and select one of the </a:t>
            </a:r>
            <a:r>
              <a:rPr lang="fr-FR" sz="1600" dirty="0" err="1"/>
              <a:t>two</a:t>
            </a:r>
            <a:r>
              <a:rPr lang="fr-FR" sz="1600" dirty="0"/>
              <a:t> options </a:t>
            </a:r>
            <a:r>
              <a:rPr lang="fr-FR" sz="1600" dirty="0" err="1"/>
              <a:t>from</a:t>
            </a:r>
            <a:r>
              <a:rPr lang="fr-FR" sz="1600" dirty="0"/>
              <a:t> the TR.</a:t>
            </a:r>
            <a:endParaRPr lang="en-US" sz="2000" dirty="0"/>
          </a:p>
          <a:p>
            <a:pPr lvl="2"/>
            <a:r>
              <a:rPr lang="fr-FR" sz="1600" dirty="0"/>
              <a:t>Option 2: No, and </a:t>
            </a:r>
            <a:r>
              <a:rPr lang="fr-FR" sz="1600" dirty="0" err="1"/>
              <a:t>add</a:t>
            </a:r>
            <a:r>
              <a:rPr lang="fr-FR" sz="1600" dirty="0"/>
              <a:t> a certain </a:t>
            </a:r>
            <a:r>
              <a:rPr lang="fr-FR" sz="1600" dirty="0" err="1"/>
              <a:t>amount</a:t>
            </a:r>
            <a:r>
              <a:rPr lang="fr-FR" sz="1600" dirty="0"/>
              <a:t> of </a:t>
            </a:r>
            <a:r>
              <a:rPr lang="fr-FR" sz="1600" dirty="0" err="1"/>
              <a:t>margin</a:t>
            </a:r>
            <a:r>
              <a:rPr lang="fr-FR" sz="1600" dirty="0"/>
              <a:t> on top of the  </a:t>
            </a:r>
            <a:r>
              <a:rPr lang="fr-FR" sz="1600" dirty="0" err="1"/>
              <a:t>impairment</a:t>
            </a:r>
            <a:r>
              <a:rPr lang="fr-FR" sz="1600" dirty="0"/>
              <a:t> </a:t>
            </a:r>
            <a:r>
              <a:rPr lang="fr-FR" sz="1600" dirty="0" err="1"/>
              <a:t>results</a:t>
            </a:r>
            <a:r>
              <a:rPr lang="fr-FR" sz="1600" dirty="0"/>
              <a:t> </a:t>
            </a:r>
            <a:r>
              <a:rPr lang="fr-FR" sz="1600" dirty="0" err="1"/>
              <a:t>provided</a:t>
            </a:r>
            <a:r>
              <a:rPr lang="fr-FR" sz="1600" dirty="0"/>
              <a:t> by </a:t>
            </a:r>
            <a:r>
              <a:rPr lang="fr-FR" sz="1600" dirty="0" err="1"/>
              <a:t>companies</a:t>
            </a:r>
            <a:r>
              <a:rPr lang="fr-FR" sz="1600" dirty="0"/>
              <a:t>. The exact </a:t>
            </a:r>
            <a:r>
              <a:rPr lang="fr-FR" sz="1600" dirty="0" err="1"/>
              <a:t>margin</a:t>
            </a:r>
            <a:r>
              <a:rPr lang="fr-FR" sz="1600" dirty="0"/>
              <a:t> to </a:t>
            </a:r>
            <a:r>
              <a:rPr lang="fr-FR" sz="1600" dirty="0" err="1"/>
              <a:t>be</a:t>
            </a:r>
            <a:r>
              <a:rPr lang="fr-FR" sz="1600" dirty="0"/>
              <a:t> </a:t>
            </a:r>
            <a:r>
              <a:rPr lang="fr-FR" sz="1600" dirty="0" err="1"/>
              <a:t>added</a:t>
            </a:r>
            <a:r>
              <a:rPr lang="fr-FR" sz="1600" dirty="0"/>
              <a:t> </a:t>
            </a:r>
            <a:r>
              <a:rPr lang="fr-FR" sz="1600" dirty="0" err="1"/>
              <a:t>is</a:t>
            </a:r>
            <a:r>
              <a:rPr lang="fr-FR" sz="1600" dirty="0"/>
              <a:t> up to </a:t>
            </a:r>
            <a:r>
              <a:rPr lang="fr-FR" sz="1600" dirty="0" err="1"/>
              <a:t>company’s</a:t>
            </a:r>
            <a:r>
              <a:rPr lang="fr-FR" sz="1600" dirty="0"/>
              <a:t> </a:t>
            </a:r>
            <a:r>
              <a:rPr lang="fr-FR" sz="1600" dirty="0" err="1"/>
              <a:t>implementation</a:t>
            </a:r>
            <a:r>
              <a:rPr lang="fr-FR" sz="1600" dirty="0"/>
              <a:t>.</a:t>
            </a:r>
            <a:endParaRPr lang="en-US" sz="2000" dirty="0"/>
          </a:p>
          <a:p>
            <a:pPr lvl="1"/>
            <a:r>
              <a:rPr lang="en-US" sz="1800" dirty="0"/>
              <a:t>Further discuss whether to have carrier frequency specific requirements for FR2</a:t>
            </a:r>
            <a:endParaRPr lang="en-US" sz="1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263803C-870F-4C77-ACC2-D68880F377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General - 2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7D11CC2-F44A-4C43-ACCC-FF39C8ACC8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328592"/>
          </a:xfrm>
        </p:spPr>
        <p:txBody>
          <a:bodyPr>
            <a:noAutofit/>
          </a:bodyPr>
          <a:lstStyle/>
          <a:p>
            <a:r>
              <a:rPr lang="en-GB" sz="2400" dirty="0"/>
              <a:t>Antenna configuration for FR1</a:t>
            </a:r>
          </a:p>
          <a:p>
            <a:pPr lvl="1"/>
            <a:r>
              <a:rPr lang="en-US" altLang="zh-CN" sz="2000" dirty="0"/>
              <a:t>For conducted FR1 BS demodulation performance requirements: </a:t>
            </a:r>
            <a:r>
              <a:rPr lang="en-US" altLang="zh-CN" sz="2000" dirty="0" smtClean="0"/>
              <a:t>for </a:t>
            </a:r>
            <a:r>
              <a:rPr lang="en-US" altLang="zh-CN" sz="2000" dirty="0"/>
              <a:t>FR1 NR BS with more than 8 antenna </a:t>
            </a:r>
            <a:r>
              <a:rPr lang="en-US" altLang="zh-CN" sz="2000" dirty="0" smtClean="0"/>
              <a:t>connectors/TAB connectors, </a:t>
            </a:r>
            <a:r>
              <a:rPr lang="en-US" altLang="zh-CN" sz="2000" dirty="0"/>
              <a:t>apply the minimum demodulation performance requirements for 8 </a:t>
            </a:r>
            <a:r>
              <a:rPr lang="en-US" altLang="zh-CN" sz="2000" dirty="0" smtClean="0"/>
              <a:t>RX , t</a:t>
            </a:r>
            <a:r>
              <a:rPr lang="en-US" sz="2000" dirty="0" smtClean="0"/>
              <a:t>he </a:t>
            </a:r>
            <a:r>
              <a:rPr lang="en-US" sz="2000" dirty="0"/>
              <a:t>specific connectors used for testing are declared by the </a:t>
            </a:r>
            <a:r>
              <a:rPr lang="en-US" sz="2000" dirty="0" smtClean="0"/>
              <a:t>vendor as in </a:t>
            </a:r>
            <a:r>
              <a:rPr lang="en-US" sz="2000" dirty="0" err="1" smtClean="0"/>
              <a:t>eAAS</a:t>
            </a:r>
            <a:r>
              <a:rPr lang="en-US" sz="2000" dirty="0" smtClean="0"/>
              <a:t> specification.</a:t>
            </a:r>
            <a:endParaRPr lang="en-US" sz="2000" strike="sngStrike" dirty="0" smtClean="0">
              <a:highlight>
                <a:srgbClr val="FFFF00"/>
              </a:highlight>
            </a:endParaRPr>
          </a:p>
          <a:p>
            <a:pPr lvl="1"/>
            <a:r>
              <a:rPr lang="en-US" sz="2000" dirty="0" smtClean="0"/>
              <a:t>For</a:t>
            </a:r>
            <a:r>
              <a:rPr lang="en-US" sz="2000" dirty="0"/>
              <a:t> OTA FR1 BS demodulation performance requirements: </a:t>
            </a:r>
            <a:r>
              <a:rPr lang="en-US" sz="2000" dirty="0" smtClean="0"/>
              <a:t>due </a:t>
            </a:r>
            <a:r>
              <a:rPr lang="en-US" sz="2000" dirty="0"/>
              <a:t>to current </a:t>
            </a:r>
            <a:r>
              <a:rPr lang="en-US" sz="2000" dirty="0" smtClean="0"/>
              <a:t>AAS BS OTA test setup for 2Rx, </a:t>
            </a:r>
            <a:r>
              <a:rPr lang="en-US" sz="2000" dirty="0"/>
              <a:t>independent fading and AWGN can only be achieved </a:t>
            </a:r>
            <a:r>
              <a:rPr lang="en-US" sz="2000" dirty="0" smtClean="0"/>
              <a:t>on using orthogonal polarizations. </a:t>
            </a:r>
            <a:r>
              <a:rPr lang="en-US" sz="2000" dirty="0"/>
              <a:t>Thus the BS is illuminated with independent AWGN and fading per polarization and meets 2RX requirements. </a:t>
            </a:r>
            <a:r>
              <a:rPr lang="en-US" sz="2000" dirty="0" smtClean="0"/>
              <a:t>Mapping of connectors and demodulation branches is </a:t>
            </a:r>
            <a:r>
              <a:rPr lang="en-US" sz="2000" dirty="0"/>
              <a:t>implementation dependent. </a:t>
            </a:r>
            <a:endParaRPr lang="en-US" sz="2000" dirty="0" smtClean="0"/>
          </a:p>
          <a:p>
            <a:pPr lvl="1"/>
            <a:endParaRPr lang="en-US" sz="1800" dirty="0">
              <a:solidFill>
                <a:srgbClr val="FF0000"/>
              </a:solidFill>
            </a:endParaRPr>
          </a:p>
          <a:p>
            <a:r>
              <a:rPr lang="en-GB" sz="2400" dirty="0" smtClean="0"/>
              <a:t>EN-DC</a:t>
            </a:r>
            <a:r>
              <a:rPr lang="en-GB" sz="2400" dirty="0"/>
              <a:t>: </a:t>
            </a:r>
          </a:p>
          <a:p>
            <a:pPr lvl="1"/>
            <a:r>
              <a:rPr lang="en-US" sz="2000" dirty="0"/>
              <a:t>No specific tests for EN-DC in BS demodulation performance requirements in Rel-15.</a:t>
            </a:r>
          </a:p>
        </p:txBody>
      </p:sp>
    </p:spTree>
    <p:extLst>
      <p:ext uri="{BB962C8B-B14F-4D97-AF65-F5344CB8AC3E}">
        <p14:creationId xmlns="" xmlns:p14="http://schemas.microsoft.com/office/powerpoint/2010/main" val="1812283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263803C-870F-4C77-ACC2-D68880F377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Channel Model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7D11CC2-F44A-4C43-ACCC-FF39C8ACC8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lnSpcReduction="10000"/>
          </a:bodyPr>
          <a:lstStyle/>
          <a:p>
            <a:r>
              <a:rPr lang="en-US" dirty="0"/>
              <a:t>FR1 conducted</a:t>
            </a:r>
          </a:p>
          <a:p>
            <a:pPr lvl="1"/>
            <a:r>
              <a:rPr lang="fr-FR" dirty="0" err="1"/>
              <a:t>Reuse</a:t>
            </a:r>
            <a:r>
              <a:rPr lang="fr-FR" dirty="0"/>
              <a:t> the conclusions </a:t>
            </a:r>
            <a:r>
              <a:rPr lang="fr-FR" dirty="0" err="1"/>
              <a:t>from</a:t>
            </a:r>
            <a:r>
              <a:rPr lang="fr-FR" dirty="0"/>
              <a:t> UE </a:t>
            </a:r>
            <a:r>
              <a:rPr lang="fr-FR" dirty="0" err="1"/>
              <a:t>demodulation</a:t>
            </a:r>
            <a:r>
              <a:rPr lang="fr-FR" dirty="0"/>
              <a:t> discussions</a:t>
            </a:r>
            <a:endParaRPr lang="en-US" sz="4000" dirty="0"/>
          </a:p>
          <a:p>
            <a:r>
              <a:rPr lang="en-US" dirty="0"/>
              <a:t>FR1 and FR2 </a:t>
            </a:r>
            <a:r>
              <a:rPr lang="en-US" dirty="0" smtClean="0"/>
              <a:t>radiated</a:t>
            </a:r>
            <a:endParaRPr lang="en-US" dirty="0"/>
          </a:p>
          <a:p>
            <a:pPr lvl="1"/>
            <a:r>
              <a:rPr lang="en-US" dirty="0"/>
              <a:t>Fading channel as well as AWGN can be applicable for BS OTA demodulation test. If fading channel is modeled for BS OTA demodulation </a:t>
            </a:r>
            <a:r>
              <a:rPr lang="en-US" dirty="0" smtClean="0"/>
              <a:t>test:</a:t>
            </a:r>
            <a:endParaRPr lang="en-US" sz="2400" dirty="0"/>
          </a:p>
          <a:p>
            <a:pPr lvl="2"/>
            <a:r>
              <a:rPr lang="en-US" dirty="0"/>
              <a:t>As baseline, the fading channel is modelled via channel simulator outside of anechoic chamber (e.g., CATR or chamber) that is used for wireless </a:t>
            </a:r>
            <a:r>
              <a:rPr lang="en-US" dirty="0" smtClean="0"/>
              <a:t>cable </a:t>
            </a:r>
            <a:r>
              <a:rPr lang="en-US" dirty="0" smtClean="0">
                <a:solidFill>
                  <a:srgbClr val="0070C0"/>
                </a:solidFill>
              </a:rPr>
              <a:t>replacement method</a:t>
            </a:r>
            <a:endParaRPr lang="en-US" sz="32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12283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2761</TotalTime>
  <Words>308</Words>
  <Application>Microsoft Office PowerPoint</Application>
  <PresentationFormat>On-screen Show (4:3)</PresentationFormat>
  <Paragraphs>40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主题</vt:lpstr>
      <vt:lpstr>3GPP TSG-RAN WG4 Meeting #88Bis  Chengdu, China, 08 – 12 October 2018</vt:lpstr>
      <vt:lpstr>Background</vt:lpstr>
      <vt:lpstr>General - 1</vt:lpstr>
      <vt:lpstr>General - 2</vt:lpstr>
      <vt:lpstr>Channel Model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380</cp:revision>
  <dcterms:created xsi:type="dcterms:W3CDTF">2016-01-12T08:39:50Z</dcterms:created>
  <dcterms:modified xsi:type="dcterms:W3CDTF">2018-10-10T10:48:49Z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(3)9chGQNejoiaP9X2zRscPODL3furmwWdDMKGqwpfWvbISm7VRq7s/SH4DXcVFL62eg0wrVPrB
888jCExrbS7sYajE2tRHqQua2ApIY4FB3ncp+VmpVgUVM1/bhq2rf2IzmxPCEDy76LZnmCs+
cuhl4dMag7QE7iUIezLt0iwsO1BrfwNCq6QDb4dit789QBCX70MrZp6Uw8jpmsHn76B4dRMS
+KChZwi+Rw4b9ukmCK</vt:lpwstr>
  </property>
  <property fmtid="{D5CDD505-2E9C-101B-9397-08002B2CF9AE}" pid="3" name="_2015_ms_pID_7253431">
    <vt:lpwstr>VxZ2QqHFpniwWKETIKg8AjCqrhMMJ/xyRpO88wqteWS4EJpNBiTS6/
ZZAMkHmGatXKesLjwk9wW4VewGaOwWwUGNzPSMqH0YZ/9yjMglLUnUciAvsrBmmRMZeGgFGM
wRus8guXpKp5Fxty3bNCSEnLz5VFWm7MQjrjifr+dIdHWeHY7/sIea26kt5Ofw4aYalJnRty
e/LSdXFNBoJnutowP5w6CK4Yvzx7i6Ri4to3</vt:lpwstr>
  </property>
  <property fmtid="{D5CDD505-2E9C-101B-9397-08002B2CF9AE}" pid="4" name="_2015_ms_pID_7253432">
    <vt:lpwstr>4PL8huuorxsVShETqDzsXls4Q988gcdh5QvV
l5IkT/KpB/Qwn/W2fFpQO9wGq61Mr9vCVnAdm3ieMl32CrvXOII=</vt:lpwstr>
  </property>
  <property fmtid="{D5CDD505-2E9C-101B-9397-08002B2CF9AE}" pid="5" name="_NewReviewCycle">
    <vt:lpwstr/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1539122061</vt:lpwstr>
  </property>
</Properties>
</file>