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3" r:id="rId6"/>
    <p:sldId id="262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97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37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3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1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23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6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964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8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58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35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01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456D6-CC96-436A-994F-8F145283CB61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D09D3-55DE-447C-8A50-07705B4C3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9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5762" y="1725386"/>
            <a:ext cx="9144000" cy="2387600"/>
          </a:xfrm>
        </p:spPr>
        <p:txBody>
          <a:bodyPr>
            <a:normAutofit/>
          </a:bodyPr>
          <a:lstStyle/>
          <a:p>
            <a:r>
              <a:rPr lang="en-GB" altLang="en-US" dirty="0" smtClean="0"/>
              <a:t>WF for SSB-based RLM test cases in Rel-15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412" y="4804762"/>
            <a:ext cx="9144000" cy="1655762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MediaTek</a:t>
            </a:r>
            <a:r>
              <a:rPr lang="en-US" altLang="en-US" sz="2800" dirty="0" smtClean="0">
                <a:solidFill>
                  <a:srgbClr val="898989"/>
                </a:solidFill>
              </a:rPr>
              <a:t> Inc. 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47436" y="323850"/>
            <a:ext cx="3877985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800" b="1" dirty="0"/>
              <a:t>3GPP TSG-RAN WG4 Meeting #88-Bis 	</a:t>
            </a:r>
            <a:endParaRPr lang="en-US" sz="1800" dirty="0"/>
          </a:p>
          <a:p>
            <a:pPr hangingPunct="0">
              <a:buNone/>
            </a:pPr>
            <a:r>
              <a:rPr lang="en-US" sz="1800" b="1" dirty="0"/>
              <a:t>Chengdu, China, 8th – 12th Oct</a:t>
            </a:r>
            <a:r>
              <a:rPr lang="en-US" sz="1800" b="1"/>
              <a:t>, </a:t>
            </a:r>
            <a:r>
              <a:rPr lang="en-US" sz="1800" b="1" smtClean="0"/>
              <a:t>2018</a:t>
            </a:r>
            <a:endParaRPr lang="en-US" sz="1800" b="1" dirty="0" smtClean="0"/>
          </a:p>
          <a:p>
            <a:pPr hangingPunct="0"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           7.12.5.13</a:t>
            </a:r>
          </a:p>
          <a:p>
            <a:pPr hangingPunct="0">
              <a:buNone/>
            </a:pPr>
            <a:r>
              <a:rPr lang="en-US" sz="1800" b="1" dirty="0"/>
              <a:t>Document for:          Approval </a:t>
            </a:r>
            <a:endParaRPr lang="en-US" sz="1800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445526" y="241471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en-US" altLang="zh-CN" sz="1800" b="1" dirty="0"/>
              <a:t>R4-1812515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0159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(1)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9"/>
            <a:ext cx="10515600" cy="5410844"/>
          </a:xfrm>
        </p:spPr>
        <p:txBody>
          <a:bodyPr/>
          <a:lstStyle/>
          <a:p>
            <a:r>
              <a:rPr lang="en-US" dirty="0" smtClean="0"/>
              <a:t>Issue 1: RLM test cases in EN-DC. EUTRA is in non-DRX mode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926118"/>
              </p:ext>
            </p:extLst>
          </p:nvPr>
        </p:nvGraphicFramePr>
        <p:xfrm>
          <a:off x="1550082" y="1314326"/>
          <a:ext cx="7858896" cy="5543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6475"/>
                <a:gridCol w="515835"/>
                <a:gridCol w="465852"/>
                <a:gridCol w="421793"/>
                <a:gridCol w="404474"/>
                <a:gridCol w="1340156"/>
                <a:gridCol w="3254311"/>
              </a:tblGrid>
              <a:tr h="20363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Non-DRX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FDD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4.5.1.3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4.5.1.4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4.5.1.5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858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4.5.1.6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4.5.1.7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FDD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4.5.1.8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7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A.5.5.1.1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/>
                        <a:t>Non-DRX</a:t>
                      </a:r>
                      <a:endParaRPr lang="en-US" sz="1400" dirty="0"/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75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A.5.5.1.2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28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A.5.5.1.3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A.5.5.1.4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91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9"/>
            <a:ext cx="10515600" cy="5410844"/>
          </a:xfrm>
        </p:spPr>
        <p:txBody>
          <a:bodyPr/>
          <a:lstStyle/>
          <a:p>
            <a:r>
              <a:rPr lang="en-US" dirty="0" smtClean="0"/>
              <a:t>Issue 2: RLM test cases for SA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(2)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44050"/>
              </p:ext>
            </p:extLst>
          </p:nvPr>
        </p:nvGraphicFramePr>
        <p:xfrm>
          <a:off x="1537382" y="1314326"/>
          <a:ext cx="7858896" cy="55436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6475"/>
                <a:gridCol w="515835"/>
                <a:gridCol w="465852"/>
                <a:gridCol w="421793"/>
                <a:gridCol w="404474"/>
                <a:gridCol w="1340156"/>
                <a:gridCol w="3254311"/>
              </a:tblGrid>
              <a:tr h="20363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1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Non-DRX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FDD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7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6.5.1.3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6.5.1.4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12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6.5.1.5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858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6.5.1.6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6.5.1.7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FDD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2-A: SCS 15KHz, Test 2-B: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 6.5.1.8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1-A: SCS 15KHz, Test 1-B: SCS 30KHz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47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A.7.5.1.1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/>
                        <a:t>Non-DRX</a:t>
                      </a:r>
                      <a:endParaRPr lang="en-US" sz="1400" dirty="0"/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7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757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A.7.5.1.2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28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A.7.5.1.3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OOS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2: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A.7.5.1.4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INS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w/o meas. gap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Test 1: SCS 120KHz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w/ meas. gap</a:t>
                      </a:r>
                      <a:endParaRPr lang="en-US" sz="14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526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766118"/>
            <a:ext cx="10515600" cy="5848865"/>
          </a:xfrm>
        </p:spPr>
        <p:txBody>
          <a:bodyPr>
            <a:normAutofit/>
          </a:bodyPr>
          <a:lstStyle/>
          <a:p>
            <a:r>
              <a:rPr lang="en-US" sz="2400" dirty="0"/>
              <a:t>Issue </a:t>
            </a:r>
            <a:r>
              <a:rPr lang="en-US" sz="2400" dirty="0" smtClean="0"/>
              <a:t>3: </a:t>
            </a:r>
            <a:r>
              <a:rPr lang="en-US" sz="2400" dirty="0"/>
              <a:t>RX beam sweeping in FR2 test cases (Strive to minimize the number of test case)</a:t>
            </a:r>
          </a:p>
          <a:p>
            <a:pPr lvl="1"/>
            <a:r>
              <a:rPr lang="en-US" sz="2000" dirty="0"/>
              <a:t>Option 1: N= 1 only</a:t>
            </a:r>
          </a:p>
          <a:p>
            <a:r>
              <a:rPr lang="en-US" sz="2400" dirty="0" smtClean="0"/>
              <a:t>Issue 4: </a:t>
            </a:r>
            <a:r>
              <a:rPr lang="en-US" sz="2400" dirty="0"/>
              <a:t>consider the scenarios with intra frequency measurement without gap and/or gap based measurement in FR2 RLM test cases (Strive to minimize the number of test case)</a:t>
            </a:r>
          </a:p>
          <a:p>
            <a:pPr lvl="1"/>
            <a:r>
              <a:rPr lang="en-US" sz="2000" dirty="0"/>
              <a:t>option 1: only gap based </a:t>
            </a:r>
            <a:r>
              <a:rPr lang="en-US" sz="2000" dirty="0" smtClean="0"/>
              <a:t>measurement (In FR2, SMTC is configured and fully overlapped with MG)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922638"/>
            <a:ext cx="10515600" cy="525432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Issue 5: BFR-triggered RLF Avoidance</a:t>
            </a:r>
          </a:p>
          <a:p>
            <a:pPr lvl="1"/>
            <a:r>
              <a:rPr lang="en-US" sz="1800" dirty="0" smtClean="0"/>
              <a:t>Option 1: largest </a:t>
            </a:r>
            <a:r>
              <a:rPr lang="en-US" sz="1800" dirty="0" err="1" smtClean="0"/>
              <a:t>preambleTransMax</a:t>
            </a:r>
            <a:r>
              <a:rPr lang="en-US" sz="1800" dirty="0" smtClean="0"/>
              <a:t> value, the longest periodicity of PRACH occasion and larger </a:t>
            </a:r>
            <a:r>
              <a:rPr lang="en-US" sz="1800" dirty="0" err="1" smtClean="0"/>
              <a:t>ra-ResponseWindow</a:t>
            </a:r>
            <a:r>
              <a:rPr lang="en-US" sz="1800" dirty="0" smtClean="0"/>
              <a:t> for BFR</a:t>
            </a:r>
          </a:p>
          <a:p>
            <a:pPr lvl="2"/>
            <a:r>
              <a:rPr lang="en-US" sz="1600" dirty="0" smtClean="0"/>
              <a:t> </a:t>
            </a:r>
            <a:r>
              <a:rPr lang="en-US" sz="1600" dirty="0" err="1"/>
              <a:t>preambleTransMax</a:t>
            </a:r>
            <a:r>
              <a:rPr lang="en-US" sz="1600" dirty="0"/>
              <a:t> = n200</a:t>
            </a:r>
          </a:p>
          <a:p>
            <a:pPr lvl="2"/>
            <a:r>
              <a:rPr lang="en-US" sz="1600" dirty="0"/>
              <a:t> periodicity of PRACH occasion = 160ms</a:t>
            </a:r>
          </a:p>
          <a:p>
            <a:pPr lvl="2"/>
            <a:r>
              <a:rPr lang="en-US" sz="1600" dirty="0"/>
              <a:t> </a:t>
            </a:r>
            <a:r>
              <a:rPr lang="en-US" sz="1600" dirty="0" err="1"/>
              <a:t>ra-ResponseWindow</a:t>
            </a:r>
            <a:r>
              <a:rPr lang="en-US" sz="1600" dirty="0"/>
              <a:t> = 1 slot for FR1 and 40 slots for FR2 </a:t>
            </a:r>
          </a:p>
          <a:p>
            <a:r>
              <a:rPr lang="en-US" sz="2000" dirty="0"/>
              <a:t>Issue </a:t>
            </a:r>
            <a:r>
              <a:rPr lang="en-US" sz="2000" dirty="0" smtClean="0"/>
              <a:t>6: </a:t>
            </a:r>
            <a:r>
              <a:rPr lang="en-GB" sz="2000" i="1" dirty="0" err="1"/>
              <a:t>failureDetectionResources</a:t>
            </a:r>
            <a:r>
              <a:rPr lang="en-GB" sz="2000" i="1" dirty="0"/>
              <a:t> </a:t>
            </a:r>
            <a:r>
              <a:rPr lang="en-GB" sz="2000" dirty="0"/>
              <a:t>and</a:t>
            </a:r>
            <a:r>
              <a:rPr lang="en-GB" sz="2000" i="1" dirty="0"/>
              <a:t> </a:t>
            </a:r>
            <a:r>
              <a:rPr lang="en-US" sz="2000" i="1" dirty="0" err="1"/>
              <a:t>candidateBeamRSList</a:t>
            </a:r>
            <a:r>
              <a:rPr lang="en-US" sz="2000" dirty="0"/>
              <a:t> configuration</a:t>
            </a:r>
          </a:p>
          <a:p>
            <a:pPr lvl="1"/>
            <a:r>
              <a:rPr lang="en-US" sz="1800" dirty="0" smtClean="0"/>
              <a:t>Option1</a:t>
            </a:r>
            <a:r>
              <a:rPr lang="en-US" sz="1800" dirty="0"/>
              <a:t>: given by TCI </a:t>
            </a:r>
            <a:r>
              <a:rPr lang="en-US" sz="1800" dirty="0" smtClean="0"/>
              <a:t>states (not signaled </a:t>
            </a:r>
            <a:r>
              <a:rPr lang="en-US" sz="1800" dirty="0"/>
              <a:t>by higher </a:t>
            </a:r>
            <a:r>
              <a:rPr lang="en-US" sz="1800" dirty="0" smtClean="0"/>
              <a:t>layers) </a:t>
            </a:r>
          </a:p>
          <a:p>
            <a:r>
              <a:rPr lang="en-US" sz="2000" dirty="0"/>
              <a:t>Issue 7: periodic PUCCH transmission  </a:t>
            </a:r>
          </a:p>
          <a:p>
            <a:pPr lvl="1"/>
            <a:r>
              <a:rPr lang="en-US" sz="1800" dirty="0" smtClean="0"/>
              <a:t>Quantity</a:t>
            </a:r>
            <a:r>
              <a:rPr lang="en-US" sz="1800" dirty="0"/>
              <a:t>:</a:t>
            </a:r>
          </a:p>
          <a:p>
            <a:pPr lvl="2"/>
            <a:r>
              <a:rPr lang="en-US" sz="1600" dirty="0"/>
              <a:t>Option1: cri-</a:t>
            </a:r>
            <a:r>
              <a:rPr lang="en-US" sz="1600" dirty="0" err="1"/>
              <a:t>rsrp</a:t>
            </a:r>
            <a:endParaRPr lang="en-US" sz="1600" dirty="0"/>
          </a:p>
          <a:p>
            <a:pPr lvl="3"/>
            <a:r>
              <a:rPr lang="en-US" sz="1400" dirty="0"/>
              <a:t>Number of NZP CSI-RS resources within one NZP CSI-RS resource set for BM: </a:t>
            </a:r>
            <a:r>
              <a:rPr lang="en-US" sz="1400" dirty="0" smtClean="0"/>
              <a:t>TBD</a:t>
            </a:r>
            <a:endParaRPr lang="en-US" sz="1400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91066" y="946873"/>
            <a:ext cx="6505479" cy="5410844"/>
          </a:xfrm>
        </p:spPr>
        <p:txBody>
          <a:bodyPr/>
          <a:lstStyle/>
          <a:p>
            <a:r>
              <a:rPr lang="en-US" sz="1800" dirty="0" smtClean="0"/>
              <a:t>Issue 8: </a:t>
            </a:r>
            <a:r>
              <a:rPr lang="en-US" sz="1800" dirty="0"/>
              <a:t>The number of </a:t>
            </a:r>
            <a:r>
              <a:rPr lang="en-US" sz="1800" dirty="0" smtClean="0"/>
              <a:t>SSB in </a:t>
            </a:r>
            <a:r>
              <a:rPr lang="en-US" sz="1800" dirty="0"/>
              <a:t>FR2 RLM </a:t>
            </a:r>
            <a:r>
              <a:rPr lang="en-US" sz="1800" dirty="0" smtClean="0"/>
              <a:t>test (Note: single </a:t>
            </a:r>
            <a:r>
              <a:rPr lang="en-US" sz="1800" dirty="0" err="1" smtClean="0"/>
              <a:t>AoA</a:t>
            </a:r>
            <a:r>
              <a:rPr lang="en-US" sz="1800" dirty="0" smtClean="0"/>
              <a:t> is configured for RLM)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smtClean="0"/>
              <a:t>Option 1: 1</a:t>
            </a:r>
          </a:p>
          <a:p>
            <a:pPr lvl="1"/>
            <a:r>
              <a:rPr lang="en-US" sz="1800" dirty="0"/>
              <a:t> Option </a:t>
            </a:r>
            <a:r>
              <a:rPr lang="en-US" sz="1800" dirty="0" smtClean="0"/>
              <a:t>2: 2 </a:t>
            </a:r>
          </a:p>
          <a:p>
            <a:r>
              <a:rPr lang="en-US" sz="1800" dirty="0" smtClean="0"/>
              <a:t>Issue 9: Reuse LTE RLM test methodology with some modifications</a:t>
            </a:r>
          </a:p>
          <a:p>
            <a:pPr lvl="1"/>
            <a:r>
              <a:rPr lang="en-US" sz="1800" dirty="0" smtClean="0"/>
              <a:t>OOS</a:t>
            </a:r>
            <a:r>
              <a:rPr lang="en-US" sz="1800" dirty="0"/>
              <a:t>: </a:t>
            </a:r>
            <a:r>
              <a:rPr lang="en-US" sz="1800" dirty="0" smtClean="0"/>
              <a:t>Time difference </a:t>
            </a:r>
            <a:r>
              <a:rPr lang="en-US" sz="1800" dirty="0"/>
              <a:t>between point B and point C (T4) shall equal to </a:t>
            </a:r>
            <a:r>
              <a:rPr lang="en-US" sz="1800" dirty="0" err="1"/>
              <a:t>T</a:t>
            </a:r>
            <a:r>
              <a:rPr lang="en-US" sz="1800" baseline="-25000" dirty="0" err="1"/>
              <a:t>Evaluate_out</a:t>
            </a:r>
            <a:r>
              <a:rPr lang="en-US" sz="1800" dirty="0"/>
              <a:t> + 40 </a:t>
            </a:r>
            <a:r>
              <a:rPr lang="en-US" sz="1800" dirty="0" err="1" smtClean="0"/>
              <a:t>ms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INS:  </a:t>
            </a:r>
          </a:p>
          <a:p>
            <a:pPr lvl="2"/>
            <a:r>
              <a:rPr lang="en-GB" sz="1800" dirty="0" smtClean="0"/>
              <a:t>T3 </a:t>
            </a:r>
            <a:r>
              <a:rPr lang="en-GB" sz="1800" dirty="0"/>
              <a:t>&gt; </a:t>
            </a:r>
            <a:r>
              <a:rPr lang="en-US" sz="1800" dirty="0" err="1"/>
              <a:t>T</a:t>
            </a:r>
            <a:r>
              <a:rPr lang="en-US" sz="1800" baseline="-25000" dirty="0" err="1"/>
              <a:t>Evaluate_out</a:t>
            </a:r>
            <a:r>
              <a:rPr lang="en-US" sz="1800" dirty="0"/>
              <a:t> </a:t>
            </a:r>
          </a:p>
          <a:p>
            <a:pPr lvl="2"/>
            <a:r>
              <a:rPr lang="en-GB" sz="1800" dirty="0"/>
              <a:t>T310 &gt;= T3+T4+T</a:t>
            </a:r>
            <a:r>
              <a:rPr lang="en-US" sz="1800" baseline="-25000" dirty="0" err="1"/>
              <a:t>Evaluate_in</a:t>
            </a:r>
            <a:r>
              <a:rPr lang="en-US" sz="1800" baseline="-25000" dirty="0"/>
              <a:t> </a:t>
            </a:r>
            <a:r>
              <a:rPr lang="en-GB" sz="1800" dirty="0"/>
              <a:t>+ SSB burst duration</a:t>
            </a:r>
            <a:endParaRPr lang="en-US" sz="1800" dirty="0"/>
          </a:p>
          <a:p>
            <a:pPr lvl="2"/>
            <a:r>
              <a:rPr lang="en-GB" sz="1800" dirty="0"/>
              <a:t>T6 &gt; </a:t>
            </a:r>
            <a:r>
              <a:rPr lang="en-US" sz="1800" dirty="0" err="1"/>
              <a:t>T</a:t>
            </a:r>
            <a:r>
              <a:rPr lang="en-US" sz="1800" baseline="-25000" dirty="0" err="1"/>
              <a:t>Evaluate_out</a:t>
            </a:r>
            <a:r>
              <a:rPr lang="en-GB" sz="1800" dirty="0"/>
              <a:t> + T310 + 40 – T3 –T4</a:t>
            </a:r>
            <a:endParaRPr lang="en-US" sz="1800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t="1840" r="7849"/>
          <a:stretch/>
        </p:blipFill>
        <p:spPr>
          <a:xfrm>
            <a:off x="6996546" y="1028699"/>
            <a:ext cx="5204587" cy="4691063"/>
          </a:xfrm>
          <a:prstGeom prst="rect">
            <a:avLst/>
          </a:prstGeom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61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955964"/>
            <a:ext cx="10515600" cy="5902036"/>
          </a:xfrm>
        </p:spPr>
        <p:txBody>
          <a:bodyPr>
            <a:normAutofit/>
          </a:bodyPr>
          <a:lstStyle/>
          <a:p>
            <a:r>
              <a:rPr lang="en-US" sz="1600" dirty="0" smtClean="0"/>
              <a:t>Issue 10: SNR level determination</a:t>
            </a:r>
            <a:endParaRPr lang="sv-SE" sz="1600" dirty="0" smtClean="0"/>
          </a:p>
          <a:p>
            <a:pPr lvl="1"/>
            <a:r>
              <a:rPr lang="en-GB" sz="1600" b="1" dirty="0" smtClean="0"/>
              <a:t>Phase 0</a:t>
            </a:r>
            <a:r>
              <a:rPr lang="en-GB" sz="1600" dirty="0" smtClean="0"/>
              <a:t>: Align required SNR_OOS and SNR_INS to achieve target OOS/INS hypothetical PDCCH performance (RAN4#88-bis)</a:t>
            </a:r>
          </a:p>
          <a:p>
            <a:pPr lvl="2"/>
            <a:r>
              <a:rPr lang="en-GB" sz="1600" dirty="0" smtClean="0"/>
              <a:t>FR1 FDD/TDD SCS 15/30KHz, FR2 TDD SCS 120KHz</a:t>
            </a:r>
          </a:p>
          <a:p>
            <a:pPr lvl="3"/>
            <a:r>
              <a:rPr lang="en-GB" sz="1600" dirty="0" smtClean="0"/>
              <a:t>TDD: </a:t>
            </a:r>
            <a:r>
              <a:rPr lang="en-US" sz="1600" dirty="0"/>
              <a:t>Reuse same TDD pattern from REFSENS tests</a:t>
            </a:r>
            <a:endParaRPr lang="en-GB" sz="1600" dirty="0" smtClean="0"/>
          </a:p>
          <a:p>
            <a:pPr lvl="2"/>
            <a:r>
              <a:rPr lang="en-GB" sz="1600" i="1" dirty="0" smtClean="0"/>
              <a:t>RLM-IS-OOS-</a:t>
            </a:r>
            <a:r>
              <a:rPr lang="en-GB" sz="1600" i="1" dirty="0" err="1" smtClean="0"/>
              <a:t>thresholdConfig</a:t>
            </a:r>
            <a:r>
              <a:rPr lang="en-GB" sz="1600" dirty="0" smtClean="0"/>
              <a:t>: </a:t>
            </a:r>
            <a:r>
              <a:rPr lang="en-GB" sz="1600" dirty="0"/>
              <a:t>Configuration #</a:t>
            </a:r>
            <a:r>
              <a:rPr lang="en-GB" sz="1600" dirty="0" smtClean="0"/>
              <a:t>0 (Table 8.1.1-1 in TS 38.133)</a:t>
            </a:r>
          </a:p>
          <a:p>
            <a:pPr lvl="2"/>
            <a:r>
              <a:rPr lang="en-GB" sz="1600" dirty="0" smtClean="0"/>
              <a:t>INS (Table 8.1.2.1-2 in TS 38.133) and OOS (Table 8.1.2.1-1 in TS 38.133)</a:t>
            </a:r>
          </a:p>
          <a:p>
            <a:pPr lvl="3"/>
            <a:r>
              <a:rPr lang="en-GB" sz="1600" dirty="0" smtClean="0"/>
              <a:t>RMSI CORESET: RB: 24PRBs, time duration: 2 OFDM symbols, interleaved  </a:t>
            </a:r>
          </a:p>
          <a:p>
            <a:pPr lvl="3"/>
            <a:r>
              <a:rPr lang="en-GB" sz="1600" dirty="0" smtClean="0"/>
              <a:t>DCI payload size for DCI Format 1_0: 39</a:t>
            </a:r>
          </a:p>
          <a:p>
            <a:pPr lvl="2"/>
            <a:r>
              <a:rPr lang="en-GB" sz="1600" dirty="0" smtClean="0"/>
              <a:t>Channel model: static</a:t>
            </a:r>
            <a:endParaRPr lang="en-GB" sz="1600" dirty="0"/>
          </a:p>
          <a:p>
            <a:pPr lvl="1"/>
            <a:r>
              <a:rPr lang="en-GB" sz="1600" b="1" dirty="0" smtClean="0"/>
              <a:t>Phase 1</a:t>
            </a:r>
            <a:r>
              <a:rPr lang="en-GB" sz="1600" dirty="0" smtClean="0"/>
              <a:t>: Align radio link quality estimation performance. Determine </a:t>
            </a:r>
            <a:r>
              <a:rPr lang="en-US" sz="1600" dirty="0" smtClean="0"/>
              <a:t>SNR levels based </a:t>
            </a:r>
            <a:r>
              <a:rPr lang="en-US" sz="1600" dirty="0"/>
              <a:t>on </a:t>
            </a:r>
            <a:r>
              <a:rPr lang="en-US" sz="1600" dirty="0" smtClean="0"/>
              <a:t>the results of link </a:t>
            </a:r>
            <a:r>
              <a:rPr lang="en-US" sz="1600" dirty="0"/>
              <a:t>quality </a:t>
            </a:r>
            <a:r>
              <a:rPr lang="en-US" sz="1600" dirty="0" smtClean="0"/>
              <a:t>performance alignment(RAN4#89)</a:t>
            </a:r>
            <a:endParaRPr lang="en-GB" sz="1600" dirty="0" smtClean="0"/>
          </a:p>
          <a:p>
            <a:pPr lvl="2"/>
            <a:r>
              <a:rPr lang="en-GB" sz="1600" dirty="0" smtClean="0"/>
              <a:t>SSB periodicity: 20 </a:t>
            </a:r>
            <a:r>
              <a:rPr lang="en-GB" sz="1600" dirty="0" err="1" smtClean="0"/>
              <a:t>ms</a:t>
            </a:r>
            <a:r>
              <a:rPr lang="en-GB" sz="1600" dirty="0" smtClean="0"/>
              <a:t> </a:t>
            </a:r>
          </a:p>
          <a:p>
            <a:pPr lvl="2"/>
            <a:r>
              <a:rPr lang="en-GB" sz="1600" dirty="0" smtClean="0"/>
              <a:t>measurement gap: partially overlapped/non-overlapped, where MRRP is [40] </a:t>
            </a:r>
            <a:r>
              <a:rPr lang="en-GB" sz="1600" dirty="0" err="1" smtClean="0"/>
              <a:t>ms</a:t>
            </a:r>
            <a:r>
              <a:rPr lang="en-GB" sz="1600" dirty="0" smtClean="0"/>
              <a:t> </a:t>
            </a:r>
          </a:p>
          <a:p>
            <a:pPr lvl="2"/>
            <a:r>
              <a:rPr lang="en-GB" sz="1600" dirty="0" smtClean="0"/>
              <a:t>SMTC periodicity for intra measurement without gap in FR2</a:t>
            </a:r>
          </a:p>
          <a:p>
            <a:pPr lvl="2"/>
            <a:r>
              <a:rPr lang="en-GB" sz="1600" dirty="0" smtClean="0"/>
              <a:t>OOS: SNR_OOS = [TBD] dB, OOS evaluation period = </a:t>
            </a:r>
            <a:r>
              <a:rPr lang="en-GB" sz="1600" dirty="0" err="1" smtClean="0"/>
              <a:t>T</a:t>
            </a:r>
            <a:r>
              <a:rPr lang="en-GB" sz="1600" baseline="-25000" dirty="0" err="1" smtClean="0"/>
              <a:t>Evaluate_out_SSB</a:t>
            </a:r>
            <a:r>
              <a:rPr lang="en-GB" sz="1600" dirty="0" smtClean="0"/>
              <a:t> </a:t>
            </a:r>
          </a:p>
          <a:p>
            <a:pPr lvl="2"/>
            <a:r>
              <a:rPr lang="en-GB" sz="1600" dirty="0" smtClean="0"/>
              <a:t>INS: SNR_INS = [TBD] dB, INS evaluation period = </a:t>
            </a:r>
            <a:r>
              <a:rPr lang="en-GB" sz="1600" dirty="0" err="1" smtClean="0"/>
              <a:t>T</a:t>
            </a:r>
            <a:r>
              <a:rPr lang="en-GB" sz="1600" baseline="-25000" dirty="0" err="1" smtClean="0"/>
              <a:t>Evaluate_in_SSB</a:t>
            </a:r>
            <a:r>
              <a:rPr lang="en-GB" sz="1600" dirty="0" smtClean="0"/>
              <a:t>  </a:t>
            </a:r>
          </a:p>
          <a:p>
            <a:pPr lvl="1"/>
            <a:endParaRPr lang="sv-SE" sz="1600" dirty="0" smtClean="0">
              <a:solidFill>
                <a:srgbClr val="FF0000"/>
              </a:solidFill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838200" y="-71481"/>
            <a:ext cx="10628870" cy="67284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Issues in RLM test cases (6)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0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1226</Words>
  <Application>Microsoft Office PowerPoint</Application>
  <PresentationFormat>寬螢幕</PresentationFormat>
  <Paragraphs>245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SimSun</vt:lpstr>
      <vt:lpstr>新細明體</vt:lpstr>
      <vt:lpstr>Arial</vt:lpstr>
      <vt:lpstr>Calibri</vt:lpstr>
      <vt:lpstr>Calibri Light</vt:lpstr>
      <vt:lpstr>Times New Roman</vt:lpstr>
      <vt:lpstr>Office 佈景主題</vt:lpstr>
      <vt:lpstr>WF for SSB-based RLM test cases in Rel-15</vt:lpstr>
      <vt:lpstr>Issues in RLM test cases (1)</vt:lpstr>
      <vt:lpstr>Issues in RLM test cases (2)</vt:lpstr>
      <vt:lpstr>Issues in RLM test cases (3)</vt:lpstr>
      <vt:lpstr>Issues in RLM test cases (4)</vt:lpstr>
      <vt:lpstr>Issues in RLM test cases (5)</vt:lpstr>
      <vt:lpstr>Issues in RLM test cases (6)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assumptions for NR RLM tests in Rel-15</dc:title>
  <dc:creator>Tony Lin</dc:creator>
  <cp:lastModifiedBy>Mediatek</cp:lastModifiedBy>
  <cp:revision>40</cp:revision>
  <dcterms:created xsi:type="dcterms:W3CDTF">2018-08-16T02:44:30Z</dcterms:created>
  <dcterms:modified xsi:type="dcterms:W3CDTF">2018-09-28T07:59:36Z</dcterms:modified>
</cp:coreProperties>
</file>