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9" r:id="rId5"/>
    <p:sldId id="27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2" autoAdjust="0"/>
    <p:restoredTop sz="94660"/>
  </p:normalViewPr>
  <p:slideViewPr>
    <p:cSldViewPr snapToGrid="0">
      <p:cViewPr varScale="1">
        <p:scale>
          <a:sx n="81" d="100"/>
          <a:sy n="8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0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8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3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7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5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64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3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2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B817F-FBB2-4D23-82CB-4B8CC9A783FE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4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Way forward on Test Configurations for MSR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Ericsson, </a:t>
            </a:r>
            <a:r>
              <a:rPr lang="en-US" altLang="zh-CN" dirty="0">
                <a:solidFill>
                  <a:srgbClr val="FF0000"/>
                </a:solidFill>
              </a:rPr>
              <a:t>Nokia, Huawei, ZTE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919411" y="35113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R4-1811619</a:t>
            </a:r>
            <a:endParaRPr lang="zh-CN" altLang="en-US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E330FE9-9BD0-45A1-84D4-27998E340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8076"/>
            <a:ext cx="457432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8</a:t>
            </a:r>
            <a:br>
              <a:rPr lang="en-US" altLang="zh-CN" sz="1800" b="1" dirty="0"/>
            </a:br>
            <a:r>
              <a:rPr lang="en-US" altLang="zh-CN" sz="1800" b="1" dirty="0"/>
              <a:t>Gothenburg</a:t>
            </a:r>
            <a:r>
              <a:rPr lang="en-US" sz="1800" b="1" dirty="0"/>
              <a:t>, Sweden, 20</a:t>
            </a:r>
            <a:r>
              <a:rPr lang="en-US" sz="1800" b="1" baseline="30000" dirty="0"/>
              <a:t>th</a:t>
            </a:r>
            <a:r>
              <a:rPr lang="en-US" sz="1800" b="1" dirty="0"/>
              <a:t> – 24</a:t>
            </a:r>
            <a:r>
              <a:rPr lang="en-US" sz="1800" b="1" baseline="30000" dirty="0"/>
              <a:t>th</a:t>
            </a:r>
            <a:r>
              <a:rPr lang="en-US" sz="1800" b="1" dirty="0"/>
              <a:t> August, 2018</a:t>
            </a:r>
          </a:p>
          <a:p>
            <a:pPr>
              <a:buNone/>
            </a:pPr>
            <a:r>
              <a:rPr lang="en-US" sz="1800" b="1" dirty="0"/>
              <a:t>Agenda item: 7.9.1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475130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845" y="106333"/>
            <a:ext cx="10515600" cy="768731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207699"/>
            <a:ext cx="10723418" cy="5417388"/>
          </a:xfrm>
        </p:spPr>
        <p:txBody>
          <a:bodyPr>
            <a:normAutofit/>
          </a:bodyPr>
          <a:lstStyle/>
          <a:p>
            <a:r>
              <a:rPr lang="en-GB" dirty="0"/>
              <a:t>In RAN4#88, discussions started on conducted MSR testing (TS 37.141) with NR.</a:t>
            </a:r>
          </a:p>
          <a:p>
            <a:r>
              <a:rPr lang="en-GB" dirty="0"/>
              <a:t>Contribution [1] listed proposals on topics to be investigated related to Test Configurations.</a:t>
            </a:r>
          </a:p>
          <a:p>
            <a:r>
              <a:rPr lang="sv-SE" dirty="0" err="1"/>
              <a:t>This</a:t>
            </a:r>
            <a:r>
              <a:rPr lang="sv-SE" dirty="0"/>
              <a:t> Way Forward </a:t>
            </a:r>
            <a:r>
              <a:rPr lang="sv-SE" dirty="0" err="1"/>
              <a:t>captures</a:t>
            </a:r>
            <a:r>
              <a:rPr lang="sv-SE" dirty="0"/>
              <a:t> the different </a:t>
            </a:r>
            <a:r>
              <a:rPr lang="sv-SE" dirty="0" err="1"/>
              <a:t>topics</a:t>
            </a:r>
            <a:r>
              <a:rPr lang="sv-SE" dirty="0"/>
              <a:t> to be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investigated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RAN4#88b meeting. </a:t>
            </a: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v-SE" altLang="zh-CN" sz="1600" dirty="0"/>
          </a:p>
          <a:p>
            <a:pPr marL="0" indent="0">
              <a:buNone/>
            </a:pPr>
            <a:endParaRPr lang="sv-SE" altLang="zh-CN" sz="1600" dirty="0"/>
          </a:p>
          <a:p>
            <a:pPr marL="0" indent="0">
              <a:buNone/>
            </a:pPr>
            <a:endParaRPr lang="sv-SE" altLang="zh-CN" sz="1600" dirty="0"/>
          </a:p>
          <a:p>
            <a:pPr marL="0" indent="0">
              <a:buNone/>
            </a:pPr>
            <a:endParaRPr lang="en-US" altLang="zh-CN" sz="1600" dirty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r>
              <a:rPr lang="en-US" altLang="zh-CN" sz="2400" dirty="0"/>
              <a:t>References:</a:t>
            </a:r>
          </a:p>
          <a:p>
            <a:pPr marL="0" indent="0">
              <a:buNone/>
            </a:pPr>
            <a:r>
              <a:rPr lang="en-US" altLang="zh-CN" sz="2400" dirty="0"/>
              <a:t>[1] 	</a:t>
            </a:r>
            <a:r>
              <a:rPr lang="en-US" sz="2400" dirty="0"/>
              <a:t>R4-1810087, “NR Test Configurations for MSR conformance tests”, Ericsson</a:t>
            </a:r>
            <a:endParaRPr lang="en-US" sz="4000" dirty="0"/>
          </a:p>
          <a:p>
            <a:pPr marL="0" indent="0">
              <a:buNone/>
            </a:pP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48307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/>
          <a:lstStyle/>
          <a:p>
            <a:r>
              <a:rPr lang="en-US" altLang="zh-CN" dirty="0"/>
              <a:t>Way forward – Test signal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4052"/>
            <a:ext cx="10515600" cy="4852912"/>
          </a:xfrm>
        </p:spPr>
        <p:txBody>
          <a:bodyPr>
            <a:normAutofit/>
          </a:bodyPr>
          <a:lstStyle/>
          <a:p>
            <a:r>
              <a:rPr lang="sv-SE" altLang="zh-CN" dirty="0"/>
              <a:t>The test signal(s) </a:t>
            </a:r>
            <a:r>
              <a:rPr lang="sv-SE" altLang="zh-CN" dirty="0" err="1"/>
              <a:t>used</a:t>
            </a:r>
            <a:r>
              <a:rPr lang="sv-SE" altLang="zh-CN" dirty="0"/>
              <a:t> to </a:t>
            </a:r>
            <a:r>
              <a:rPr lang="sv-SE" altLang="zh-CN" dirty="0" err="1"/>
              <a:t>build</a:t>
            </a:r>
            <a:r>
              <a:rPr lang="sv-SE" altLang="zh-CN" dirty="0"/>
              <a:t> TCs to test CS16 and CS17 </a:t>
            </a:r>
            <a:r>
              <a:rPr lang="sv-SE" altLang="zh-CN" dirty="0" err="1"/>
              <a:t>should</a:t>
            </a:r>
            <a:r>
              <a:rPr lang="sv-SE" altLang="zh-CN" dirty="0"/>
              <a:t> be </a:t>
            </a:r>
            <a:r>
              <a:rPr lang="sv-SE" altLang="zh-CN" dirty="0" err="1"/>
              <a:t>further</a:t>
            </a:r>
            <a:r>
              <a:rPr lang="sv-SE" altLang="zh-CN" dirty="0"/>
              <a:t> </a:t>
            </a:r>
            <a:r>
              <a:rPr lang="sv-SE" altLang="zh-CN" dirty="0" err="1"/>
              <a:t>investigated</a:t>
            </a:r>
            <a:r>
              <a:rPr lang="sv-SE" altLang="zh-CN" dirty="0"/>
              <a:t>.</a:t>
            </a:r>
          </a:p>
          <a:p>
            <a:r>
              <a:rPr lang="sv-SE" altLang="zh-CN" dirty="0">
                <a:solidFill>
                  <a:srgbClr val="FF0000"/>
                </a:solidFill>
              </a:rPr>
              <a:t>Initial </a:t>
            </a:r>
            <a:r>
              <a:rPr lang="sv-SE" altLang="zh-CN" dirty="0" err="1">
                <a:solidFill>
                  <a:srgbClr val="FF0000"/>
                </a:solidFill>
              </a:rPr>
              <a:t>p</a:t>
            </a:r>
            <a:r>
              <a:rPr lang="sv-SE" altLang="zh-CN" dirty="0" err="1"/>
              <a:t>roposal</a:t>
            </a:r>
            <a:r>
              <a:rPr lang="sv-SE" altLang="zh-CN" dirty="0"/>
              <a:t>: </a:t>
            </a:r>
            <a:endParaRPr lang="en-US" altLang="zh-CN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686B676-4C4A-422E-8A41-450C88197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79947"/>
              </p:ext>
            </p:extLst>
          </p:nvPr>
        </p:nvGraphicFramePr>
        <p:xfrm>
          <a:off x="1967027" y="2941159"/>
          <a:ext cx="8008245" cy="3551714"/>
        </p:xfrm>
        <a:graphic>
          <a:graphicData uri="http://schemas.openxmlformats.org/drawingml/2006/table">
            <a:tbl>
              <a:tblPr firstRow="1" firstCol="1" bandRow="1"/>
              <a:tblGrid>
                <a:gridCol w="986632">
                  <a:extLst>
                    <a:ext uri="{9D8B030D-6E8A-4147-A177-3AD203B41FA5}">
                      <a16:colId xmlns:a16="http://schemas.microsoft.com/office/drawing/2014/main" val="2152152472"/>
                    </a:ext>
                  </a:extLst>
                </a:gridCol>
                <a:gridCol w="3265737">
                  <a:extLst>
                    <a:ext uri="{9D8B030D-6E8A-4147-A177-3AD203B41FA5}">
                      <a16:colId xmlns:a16="http://schemas.microsoft.com/office/drawing/2014/main" val="3801683740"/>
                    </a:ext>
                  </a:extLst>
                </a:gridCol>
                <a:gridCol w="3755876">
                  <a:extLst>
                    <a:ext uri="{9D8B030D-6E8A-4147-A177-3AD203B41FA5}">
                      <a16:colId xmlns:a16="http://schemas.microsoft.com/office/drawing/2014/main" val="2760832408"/>
                    </a:ext>
                  </a:extLst>
                </a:gridCol>
              </a:tblGrid>
              <a:tr h="67970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Lower edge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Upper edge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071337"/>
                  </a:ext>
                </a:extLst>
              </a:tr>
              <a:tr h="11488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CS16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NR signal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10MHz with NB-IoT in guard band 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5MHz with NB-IoT in-band (Note 1)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 MHz (Note 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76283"/>
                  </a:ext>
                </a:extLst>
              </a:tr>
              <a:tr h="7020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CS17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10 MHz with NB-IoT in guard band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5MHz with NB-IoT in-band (Note 1)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NR signal (Note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NB-IoT standalone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260615"/>
                  </a:ext>
                </a:extLst>
              </a:tr>
              <a:tr h="1021158"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if NB-IoT in guard band is not supported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 if NB-IoT in-band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 NB-IoT in guard band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not supported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 Typical NR signal is 5MHz CBW and 15kHz SCS.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case 5/10MHz CBW is not supported, the smallest supported CBW </a:t>
                      </a: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selected.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235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817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CC20E-D84F-4966-B297-ABD0796E5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– Non </a:t>
            </a:r>
            <a:r>
              <a:rPr lang="sv-SE" dirty="0" err="1"/>
              <a:t>Contiguous</a:t>
            </a:r>
            <a:r>
              <a:rPr lang="sv-SE" dirty="0"/>
              <a:t> and Multi-band </a:t>
            </a:r>
            <a:r>
              <a:rPr lang="sv-SE" dirty="0" err="1"/>
              <a:t>open</a:t>
            </a:r>
            <a:r>
              <a:rPr lang="sv-SE" dirty="0"/>
              <a:t> </a:t>
            </a:r>
            <a:r>
              <a:rPr lang="sv-SE" dirty="0" err="1"/>
              <a:t>issues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F0C9D-253F-4025-95F7-24C23D670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sv-SE" dirty="0"/>
          </a:p>
          <a:p>
            <a:r>
              <a:rPr lang="sv-SE" dirty="0" err="1"/>
              <a:t>Current</a:t>
            </a:r>
            <a:r>
              <a:rPr lang="sv-SE" dirty="0"/>
              <a:t> status:</a:t>
            </a:r>
          </a:p>
          <a:p>
            <a:pPr lvl="1"/>
            <a:r>
              <a:rPr lang="sv-SE" dirty="0"/>
              <a:t>TS 37.141: No TC supports E-UTRA </a:t>
            </a:r>
            <a:r>
              <a:rPr lang="sv-SE" dirty="0" err="1"/>
              <a:t>with</a:t>
            </a:r>
            <a:r>
              <a:rPr lang="sv-SE" dirty="0"/>
              <a:t> NB-</a:t>
            </a:r>
            <a:r>
              <a:rPr lang="sv-SE" dirty="0" err="1"/>
              <a:t>IoT</a:t>
            </a:r>
            <a:r>
              <a:rPr lang="sv-SE" dirty="0"/>
              <a:t> in-band / </a:t>
            </a:r>
            <a:r>
              <a:rPr lang="sv-SE" dirty="0" err="1"/>
              <a:t>guard</a:t>
            </a:r>
            <a:r>
              <a:rPr lang="sv-SE" dirty="0"/>
              <a:t> band for:</a:t>
            </a:r>
          </a:p>
          <a:p>
            <a:pPr lvl="2"/>
            <a:r>
              <a:rPr lang="sv-SE" dirty="0"/>
              <a:t>Non-</a:t>
            </a:r>
            <a:r>
              <a:rPr lang="sv-SE" dirty="0" err="1"/>
              <a:t>Contiguous</a:t>
            </a:r>
            <a:r>
              <a:rPr lang="sv-SE" dirty="0"/>
              <a:t> </a:t>
            </a:r>
            <a:r>
              <a:rPr lang="sv-SE" dirty="0" err="1"/>
              <a:t>spectrum</a:t>
            </a:r>
            <a:endParaRPr lang="sv-SE" dirty="0"/>
          </a:p>
          <a:p>
            <a:pPr lvl="2"/>
            <a:r>
              <a:rPr lang="sv-SE" dirty="0"/>
              <a:t>Multi-band operation</a:t>
            </a:r>
          </a:p>
          <a:p>
            <a:pPr lvl="1"/>
            <a:r>
              <a:rPr lang="sv-SE" dirty="0"/>
              <a:t>TS 36</a:t>
            </a:r>
            <a:r>
              <a:rPr lang="sv-SE" dirty="0">
                <a:solidFill>
                  <a:srgbClr val="FF0000"/>
                </a:solidFill>
              </a:rPr>
              <a:t>/37</a:t>
            </a:r>
            <a:r>
              <a:rPr lang="sv-SE" dirty="0"/>
              <a:t>.104: NB-</a:t>
            </a:r>
            <a:r>
              <a:rPr lang="sv-SE" dirty="0" err="1"/>
              <a:t>IoT</a:t>
            </a:r>
            <a:r>
              <a:rPr lang="sv-SE" dirty="0"/>
              <a:t> </a:t>
            </a:r>
            <a:r>
              <a:rPr lang="sv-SE" dirty="0" err="1"/>
              <a:t>standalone</a:t>
            </a:r>
            <a:r>
              <a:rPr lang="sv-SE" dirty="0"/>
              <a:t> is not </a:t>
            </a:r>
            <a:r>
              <a:rPr lang="sv-SE" dirty="0" err="1"/>
              <a:t>supported</a:t>
            </a:r>
            <a:r>
              <a:rPr lang="sv-SE" dirty="0"/>
              <a:t> for:</a:t>
            </a:r>
          </a:p>
          <a:p>
            <a:pPr lvl="2"/>
            <a:r>
              <a:rPr lang="sv-SE" dirty="0"/>
              <a:t>Non-</a:t>
            </a:r>
            <a:r>
              <a:rPr lang="sv-SE" dirty="0" err="1"/>
              <a:t>Contiguous</a:t>
            </a:r>
            <a:r>
              <a:rPr lang="sv-SE" dirty="0"/>
              <a:t> </a:t>
            </a:r>
            <a:r>
              <a:rPr lang="sv-SE" dirty="0" err="1"/>
              <a:t>spectrum</a:t>
            </a:r>
            <a:endParaRPr lang="sv-SE" dirty="0"/>
          </a:p>
          <a:p>
            <a:pPr lvl="2"/>
            <a:r>
              <a:rPr lang="sv-SE" dirty="0"/>
              <a:t>Multi-band operation</a:t>
            </a:r>
          </a:p>
          <a:p>
            <a:pPr lvl="1"/>
            <a:endParaRPr lang="sv-SE" dirty="0"/>
          </a:p>
          <a:p>
            <a:r>
              <a:rPr lang="sv-SE" dirty="0" err="1"/>
              <a:t>Clarify</a:t>
            </a:r>
            <a:r>
              <a:rPr lang="sv-SE" dirty="0"/>
              <a:t> </a:t>
            </a:r>
            <a:r>
              <a:rPr lang="sv-SE" dirty="0" err="1"/>
              <a:t>if</a:t>
            </a:r>
            <a:r>
              <a:rPr lang="sv-SE" dirty="0"/>
              <a:t> CS16 / CS17 </a:t>
            </a:r>
            <a:r>
              <a:rPr lang="sv-SE" dirty="0" err="1"/>
              <a:t>should</a:t>
            </a:r>
            <a:r>
              <a:rPr lang="sv-SE" dirty="0"/>
              <a:t> support:</a:t>
            </a:r>
          </a:p>
          <a:p>
            <a:pPr lvl="1"/>
            <a:r>
              <a:rPr lang="sv-SE" dirty="0"/>
              <a:t>Non-</a:t>
            </a:r>
            <a:r>
              <a:rPr lang="sv-SE" dirty="0" err="1"/>
              <a:t>Contiguous</a:t>
            </a:r>
            <a:r>
              <a:rPr lang="sv-SE" dirty="0"/>
              <a:t> </a:t>
            </a:r>
            <a:r>
              <a:rPr lang="sv-SE" dirty="0" err="1"/>
              <a:t>spectrum</a:t>
            </a:r>
            <a:r>
              <a:rPr lang="sv-SE" dirty="0"/>
              <a:t>?</a:t>
            </a:r>
          </a:p>
          <a:p>
            <a:pPr lvl="1"/>
            <a:r>
              <a:rPr lang="sv-SE" dirty="0"/>
              <a:t>Multi-band operation?</a:t>
            </a:r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16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9EC56-1065-40D4-B937-C6DA511F0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– List </a:t>
            </a:r>
            <a:r>
              <a:rPr lang="sv-SE" dirty="0" err="1"/>
              <a:t>of</a:t>
            </a:r>
            <a:r>
              <a:rPr lang="sv-SE" dirty="0"/>
              <a:t> TCs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27D5F-1DC7-47AA-8716-57C547D7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 err="1"/>
              <a:t>Submit</a:t>
            </a:r>
            <a:r>
              <a:rPr lang="sv-SE" dirty="0"/>
              <a:t> </a:t>
            </a:r>
            <a:r>
              <a:rPr lang="en-US" dirty="0"/>
              <a:t>list of new TCs to be specified to test CS16 and CS17.</a:t>
            </a:r>
          </a:p>
        </p:txBody>
      </p:sp>
    </p:spTree>
    <p:extLst>
      <p:ext uri="{BB962C8B-B14F-4D97-AF65-F5344CB8AC3E}">
        <p14:creationId xmlns:p14="http://schemas.microsoft.com/office/powerpoint/2010/main" val="3206599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3788</TotalTime>
  <Words>294</Words>
  <Application>Microsoft Office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Office 主题</vt:lpstr>
      <vt:lpstr>Way forward on Test Configurations for MSR</vt:lpstr>
      <vt:lpstr>Background</vt:lpstr>
      <vt:lpstr>Way forward – Test signal</vt:lpstr>
      <vt:lpstr>Way Forward – Non Contiguous and Multi-band open issues</vt:lpstr>
      <vt:lpstr>Way Forward – List of TCs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Daixizeng</dc:creator>
  <cp:lastModifiedBy>Dominique Everaere</cp:lastModifiedBy>
  <cp:revision>122</cp:revision>
  <dcterms:created xsi:type="dcterms:W3CDTF">2018-06-12T21:30:34Z</dcterms:created>
  <dcterms:modified xsi:type="dcterms:W3CDTF">2018-08-23T11:18:02Z</dcterms:modified>
</cp:coreProperties>
</file>