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61" r:id="rId4"/>
    <p:sldId id="262" r:id="rId5"/>
    <p:sldId id="263" r:id="rId6"/>
    <p:sldId id="264" r:id="rId7"/>
    <p:sldId id="272" r:id="rId8"/>
    <p:sldId id="276" r:id="rId9"/>
    <p:sldId id="274" r:id="rId10"/>
    <p:sldId id="266" r:id="rId11"/>
    <p:sldId id="275" r:id="rId12"/>
    <p:sldId id="267" r:id="rId13"/>
    <p:sldId id="268" r:id="rId14"/>
    <p:sldId id="269" r:id="rId15"/>
    <p:sldId id="273" r:id="rId16"/>
    <p:sldId id="270" r:id="rId17"/>
    <p:sldId id="271" r:id="rId1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8E2FEEB-0F73-46C4-965A-26BA36435DCE}">
          <p14:sldIdLst>
            <p14:sldId id="256"/>
            <p14:sldId id="260"/>
          </p14:sldIdLst>
        </p14:section>
        <p14:section name="RAN4 feature list" id="{C1C99D3D-47A3-4AA7-91F0-F9D617EED952}">
          <p14:sldIdLst>
            <p14:sldId id="261"/>
            <p14:sldId id="262"/>
            <p14:sldId id="263"/>
            <p14:sldId id="264"/>
            <p14:sldId id="272"/>
            <p14:sldId id="276"/>
          </p14:sldIdLst>
        </p14:section>
        <p14:section name="RAN1 feature list" id="{9533233C-CEA5-40A8-995F-8BEC3E363346}">
          <p14:sldIdLst>
            <p14:sldId id="274"/>
            <p14:sldId id="266"/>
            <p14:sldId id="275"/>
            <p14:sldId id="267"/>
            <p14:sldId id="268"/>
            <p14:sldId id="269"/>
            <p14:sldId id="273"/>
          </p14:sldIdLst>
        </p14:section>
        <p14:section name="MIMO layer" id="{43D4582F-00CD-42BC-AE57-D302FECF477C}">
          <p14:sldIdLst>
            <p14:sldId id="270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12" autoAdjust="0"/>
    <p:restoredTop sz="79428"/>
  </p:normalViewPr>
  <p:slideViewPr>
    <p:cSldViewPr snapToGrid="0">
      <p:cViewPr>
        <p:scale>
          <a:sx n="81" d="100"/>
          <a:sy n="81" d="100"/>
        </p:scale>
        <p:origin x="6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FC58D-9165-374E-9262-C88890762EBF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AD1AD-61FE-8946-A94A-EC6A60E4226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9086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R4-1807971</a:t>
            </a:r>
            <a:r>
              <a:rPr lang="zh-CN" altLang="zh-CN" dirty="0">
                <a:effectLst/>
              </a:rPr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AD1AD-61FE-8946-A94A-EC6A60E42262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8842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DC7C12-D4B5-4C90-9D43-88D2472FD2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6678C5B-D217-430C-B16C-5002441CC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CB8F64-EA66-45A1-B928-DC94E10DF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79ACCA3-73F9-4D48-8CFF-C824BA6B4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2D49A77-F305-46CD-AC7D-9A01DCA9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677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177CCD-4481-4ED2-891D-91FA489AA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3DEDEB9-F2FB-4DAC-8521-BF5CE5543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3DC75A-890B-488C-8BA9-1F3B58EEB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AB7D07-2D15-4CB3-8435-2A750DEB6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75F26E-16D2-4F01-B2DF-4A745FBAD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9008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03D5875-89BF-46D2-8AFA-81E53D4154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EDD0251-CA46-462A-9B4B-E77D33D05D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3F37BC-B8C5-45D3-BF6F-331263B42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3633A8-775B-4C92-9FDD-4E90E06BC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6099FCD-6CF1-45BC-9429-692C17AE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11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CF8EE7-39BA-48B2-A7CE-ED656825B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B660AC-F99A-4308-86F7-20BF1926D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FC5231-80AC-467A-ABBE-1F992D53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AE1E73-A82C-48AE-9D45-5962BBB67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934129-4111-4B89-B1ED-7A1E85804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684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307B36-36C3-4034-AD03-AAE75AEAE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0D566A-71ED-4D18-8D65-1243920BB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26F656-47CB-467C-8D21-9A72AA1BE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91CB98-626E-4D7A-8D36-037D7CADD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C435D3-054C-4BD5-9796-C1DC78C46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397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7B4667-F1B4-46B0-87DF-D2DC345DB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4577955-4E85-4BF2-8B9B-C6D9AF9F7B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1E380D2-10DD-46D1-9621-CEEC4BDC8A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EAA538-9803-450B-B87D-C5A23CA7A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D417BF-D43E-4311-A223-BDAFFDC8E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4712CA0-5183-4416-8361-C96D8B548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0804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24801D-A189-407B-8395-249B76CB1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8BADE5B-C238-46AA-8D0A-F653A2584C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5027C8F-4C67-4F53-BC00-3DD588BB8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FAE69E8-D980-4B26-B33D-9BE8B3A68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96AEE18-534F-4321-9858-42B09D91C1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D8CF3DE-5334-450A-A840-FDC22A1DD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23770E2-8F61-4D8F-B14D-941E3A947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7F735C1-6712-4765-9C94-BD10F3715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6045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2F5991-E43B-46A6-95A9-2D04F5822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1DCDAD6-04FA-4A64-9A8A-72CA6C67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732FDEF-4CD2-46BC-AA5F-ACC89C54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ED3D5BB-D337-4A5B-B012-0CA59F6E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766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3E1D022-2B6A-44F7-999F-56C2823EC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606332D-4BD0-4100-97C3-24C0CE168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649D791-5F44-4D40-8CCA-ACFCC628B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232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08B00E0-43C7-4243-8C84-3BDC90540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73D09B-DB9D-43EE-895F-73BEDD1D3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C080CC0-EF2A-46DA-9B05-3C3DE8052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208A14D-5C40-4393-A06E-4DD8C0E2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F833031-CA3F-46D2-9181-1A91AB627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DB49DE5-203C-4B66-99CF-9B16B8E5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883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F0A293-FC7A-461B-943D-747947FE0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1E6818B-D81D-494F-95F5-0D2AE60DA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E861B97-E46B-4619-9A49-0D1EC45746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D864F7-ED91-4D7F-A22E-DD7D19B0B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B09596B-05F6-451B-AD6A-5B1E6B550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902A19-6B83-448E-AAAA-F96744E85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672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0EC36AB-E971-4A46-B78C-F332572D6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31B53C1-EB6E-4B79-A284-560DC3C1F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E17DE7-DEE4-40F7-B60E-BA6DC08AF1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27AD5-DBDC-4CF8-91D4-6DE12EADA827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3801889-9116-4F66-BF7D-FA1D86A88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567BD0-CE91-4BCB-B763-677586CD5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291C0-7E3B-4497-A16F-8BB331AE81B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049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09BF60-E7E0-4144-AF65-4DECA1058C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UE feature list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18DBF08-8B53-4D85-8C42-69308BFF9E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F7C89C8-0935-4B29-9CEB-E55E402BEC33}"/>
              </a:ext>
            </a:extLst>
          </p:cNvPr>
          <p:cNvSpPr/>
          <p:nvPr/>
        </p:nvSpPr>
        <p:spPr>
          <a:xfrm>
            <a:off x="255939" y="199033"/>
            <a:ext cx="116591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257800" algn="r"/>
                <a:tab pos="6210935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GPP TSG RAN WG4 Meeting #8	                                                                                                          R4-1811530</a:t>
            </a:r>
          </a:p>
          <a:p>
            <a:pPr>
              <a:spcAft>
                <a:spcPts val="0"/>
              </a:spcAft>
              <a:tabLst>
                <a:tab pos="5257800" algn="r"/>
                <a:tab pos="6210935" algn="r"/>
              </a:tabLst>
            </a:pPr>
            <a:r>
              <a:rPr lang="en-GB" altLang="ja-JP" b="1" dirty="0">
                <a:latin typeface="Arial" panose="020B0604020202020204" pitchFamily="34" charset="0"/>
                <a:ea typeface="ＭＳ 明朝" panose="02020609040205080304" pitchFamily="17" charset="-128"/>
                <a:cs typeface="Arial" panose="020B0604020202020204" pitchFamily="34" charset="0"/>
              </a:rPr>
              <a:t>Gothenburg, Sweden, 20th – 24th August, 2018</a:t>
            </a:r>
            <a:endParaRPr lang="ja-JP" altLang="ja-JP" sz="1050" b="1" dirty="0">
              <a:effectLst/>
              <a:latin typeface="Arial" panose="020B0604020202020204" pitchFamily="34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989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106682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/>
              <a:t>Offline outcome on Wed</a:t>
            </a:r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000" dirty="0"/>
              <a:t>Progress in UE RF session</a:t>
            </a:r>
          </a:p>
          <a:p>
            <a:pPr lvl="1"/>
            <a:r>
              <a:rPr lang="en-US" altLang="ja-JP" sz="1800" dirty="0"/>
              <a:t>CR for almost contiguous UL CP-OFDM was approved (R4-1811474)</a:t>
            </a:r>
          </a:p>
          <a:p>
            <a:r>
              <a:rPr lang="en-US" altLang="ja-JP" sz="2000" dirty="0"/>
              <a:t>Proposal</a:t>
            </a:r>
          </a:p>
          <a:p>
            <a:pPr lvl="1"/>
            <a:r>
              <a:rPr lang="en-US" altLang="ja-JP" sz="1800" dirty="0"/>
              <a:t>Remove this feature from RAN1 feature list. </a:t>
            </a:r>
            <a:r>
              <a:rPr lang="en-US" altLang="ja-JP" sz="1800" dirty="0">
                <a:solidFill>
                  <a:srgbClr val="00B0F0"/>
                </a:solidFill>
              </a:rPr>
              <a:t>Inform RAN1 that Non-contiguous UL PRB CP-OFDM per CC is not supported in Rel-15</a:t>
            </a:r>
            <a:endParaRPr lang="en-US" altLang="ja-JP" sz="1800" dirty="0"/>
          </a:p>
          <a:p>
            <a:pPr lvl="1"/>
            <a:r>
              <a:rPr lang="en-US" altLang="ja-JP" sz="1800" dirty="0"/>
              <a:t>Approve almost contiguous as optional feature in RAN4 feature list </a:t>
            </a:r>
            <a:r>
              <a:rPr lang="en-US" altLang="ja-JP" sz="1800" dirty="0">
                <a:solidFill>
                  <a:srgbClr val="00B050"/>
                </a:solidFill>
              </a:rPr>
              <a:t>as follows</a:t>
            </a:r>
          </a:p>
          <a:p>
            <a:pPr lvl="1"/>
            <a:endParaRPr lang="en-US" altLang="ja-JP" sz="18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64979"/>
            <a:ext cx="11209020" cy="1325563"/>
          </a:xfrm>
        </p:spPr>
        <p:txBody>
          <a:bodyPr/>
          <a:lstStyle/>
          <a:p>
            <a:r>
              <a:rPr lang="it-IT" altLang="ja-JP" dirty="0"/>
              <a:t>Non-contiguous UL PRB CP-OFDM per CC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720FEBDE-0629-466B-99A4-F29CFCD561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809592"/>
              </p:ext>
            </p:extLst>
          </p:nvPr>
        </p:nvGraphicFramePr>
        <p:xfrm>
          <a:off x="472440" y="1398641"/>
          <a:ext cx="11399519" cy="1552680"/>
        </p:xfrm>
        <a:graphic>
          <a:graphicData uri="http://schemas.openxmlformats.org/drawingml/2006/table">
            <a:tbl>
              <a:tblPr firstRow="1" firstCol="1" bandRow="1"/>
              <a:tblGrid>
                <a:gridCol w="832552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265926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1046315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243714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725159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3453967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0-12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Non-contiguous UL PRB CP-OFDM per CC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When VRB-to-PRB mapping is used, PRB is after interleaving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 to decide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It is up to RAN4 to decide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5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Remove this feature from RAN1 feature list and discuss “almost contiguous UL CP OFDM”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=&gt; Wait decision for almost contiguous UL CP-OFDM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3CF36355-F10C-4809-A0C7-A25EACC9CD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27929"/>
              </p:ext>
            </p:extLst>
          </p:nvPr>
        </p:nvGraphicFramePr>
        <p:xfrm>
          <a:off x="300720" y="4869690"/>
          <a:ext cx="11590559" cy="197358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2-7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r-FR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Almost contiguous UL CP-OFDM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1) Support of almost contiguous UL CP-OFDM transmissions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almost contiguous UL CP-OFDM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</a:t>
                      </a:r>
                      <a:r>
                        <a:rPr lang="en-GB" altLang="ja-JP" sz="8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had </a:t>
                      </a:r>
                      <a:r>
                        <a:rPr lang="en-GB" altLang="ja-JP" sz="8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does not </a:t>
                      </a: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define</a:t>
                      </a:r>
                      <a:r>
                        <a:rPr lang="en-GB" altLang="ja-JP" sz="800" u="sng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</a:t>
                      </a:r>
                      <a:r>
                        <a:rPr lang="en-GB" altLang="ja-JP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the requirements for “Almost contiguous UL CP-OFDM” in Rel-15. </a:t>
                      </a:r>
                      <a:r>
                        <a:rPr lang="en-GB" altLang="ja-JP" sz="800" strike="sng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will continue to discuss the definition of “Almost contiguous UL CP-OFDM”.</a:t>
                      </a:r>
                      <a:endParaRPr lang="ja-JP" alt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419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7664AFD-2CF9-47B2-BF4B-5F4C46929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Support of CSI-RS RRM measurement for </a:t>
            </a:r>
            <a:r>
              <a:rPr lang="en-US" altLang="ja-JP" dirty="0" err="1">
                <a:solidFill>
                  <a:srgbClr val="00B050"/>
                </a:solidFill>
              </a:rPr>
              <a:t>SCell</a:t>
            </a:r>
            <a:r>
              <a:rPr lang="en-US" altLang="ja-JP" dirty="0">
                <a:solidFill>
                  <a:srgbClr val="00B050"/>
                </a:solidFill>
              </a:rPr>
              <a:t> without SS/PBCH block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327396-DE9B-46B7-BF31-169D9F3D0B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704" y="1825625"/>
            <a:ext cx="10978830" cy="4351338"/>
          </a:xfrm>
        </p:spPr>
        <p:txBody>
          <a:bodyPr>
            <a:normAutofit/>
          </a:bodyPr>
          <a:lstStyle/>
          <a:p>
            <a:r>
              <a:rPr kumimoji="1" lang="en-US" altLang="ja-JP" sz="2400" dirty="0">
                <a:solidFill>
                  <a:srgbClr val="00B050"/>
                </a:solidFill>
              </a:rPr>
              <a:t>Offline outcome on Wed</a:t>
            </a: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lang="en-US" altLang="ja-JP" sz="2400" dirty="0">
              <a:solidFill>
                <a:srgbClr val="00B050"/>
              </a:solidFill>
            </a:endParaRP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lang="en-US" altLang="ja-JP" sz="2400" dirty="0">
              <a:solidFill>
                <a:srgbClr val="00B050"/>
              </a:solidFill>
            </a:endParaRPr>
          </a:p>
          <a:p>
            <a:endParaRPr lang="en-US" altLang="ja-JP" sz="2400" dirty="0">
              <a:solidFill>
                <a:srgbClr val="00B050"/>
              </a:solidFill>
            </a:endParaRPr>
          </a:p>
          <a:p>
            <a:r>
              <a:rPr kumimoji="1" lang="en-US" altLang="ja-JP" sz="2400" dirty="0">
                <a:solidFill>
                  <a:srgbClr val="00B050"/>
                </a:solidFill>
              </a:rPr>
              <a:t>Proposal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Define this feature as optional</a:t>
            </a:r>
            <a:endParaRPr kumimoji="1" lang="ja-JP" altLang="en-US" sz="2000" dirty="0">
              <a:solidFill>
                <a:srgbClr val="00B050"/>
              </a:solidFill>
            </a:endParaRPr>
          </a:p>
        </p:txBody>
      </p:sp>
      <p:graphicFrame>
        <p:nvGraphicFramePr>
          <p:cNvPr id="4" name="コンテンツ プレースホルダー 4">
            <a:extLst>
              <a:ext uri="{FF2B5EF4-FFF2-40B4-BE49-F238E27FC236}">
                <a16:creationId xmlns:a16="http://schemas.microsoft.com/office/drawing/2014/main" id="{B4E83261-9312-458A-B103-C72C2C579E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2756978"/>
              </p:ext>
            </p:extLst>
          </p:nvPr>
        </p:nvGraphicFramePr>
        <p:xfrm>
          <a:off x="472440" y="2270760"/>
          <a:ext cx="11399519" cy="224028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1-11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Support of CSI-RS RRM measurement for SCell without SS/PBCH block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3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 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RAN4 to check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Define feature as optional.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=&gt;FFS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772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No further action in terms of UE feature list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SRS Tx switch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228141"/>
              </p:ext>
            </p:extLst>
          </p:nvPr>
        </p:nvGraphicFramePr>
        <p:xfrm>
          <a:off x="472440" y="2270760"/>
          <a:ext cx="11399519" cy="176022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2-55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SRS Tx switch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Support SRS Tx port switch, </a:t>
                      </a:r>
                      <a:b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Report whether the uplink TX switching impact to downlink receiving in a band, 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 3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Component-2 is agreed with conditioned to RAN4’s decision.—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RAN1/4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Component-1 is a list of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TRx</a:t>
                      </a: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pairs, candidates are {1T2R, 1T4R, 2T4R, 1T4R/2T4R}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Component-2: Candidate value set:, {yes, no},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Define feature as optional for UE to support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9866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pPr marL="0" indent="0">
              <a:buNone/>
            </a:pPr>
            <a:endParaRPr lang="en-US" altLang="ja-JP" sz="1000" dirty="0"/>
          </a:p>
          <a:p>
            <a:r>
              <a:rPr lang="en-US" altLang="ja-JP" sz="2400" dirty="0">
                <a:solidFill>
                  <a:srgbClr val="00B050"/>
                </a:solidFill>
              </a:rPr>
              <a:t>Progress until RAN4 #88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Candidate value sets: RAN4 sent LS to RAN1 (R1-1805817/R4-1805660)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Signaling granularity: RAN4 sent LS to RAN1 to change granularity (R4-1811534, Type1-&gt;Type3, and separate DL/UL signaling)</a:t>
            </a:r>
          </a:p>
          <a:p>
            <a:r>
              <a:rPr lang="en-US" altLang="ja-JP" sz="2400" dirty="0">
                <a:solidFill>
                  <a:srgbClr val="00B050"/>
                </a:solidFill>
              </a:rPr>
              <a:t>Proposal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No need further action in terms of UE feature list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SRS carrier switch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952617"/>
              </p:ext>
            </p:extLst>
          </p:nvPr>
        </p:nvGraphicFramePr>
        <p:xfrm>
          <a:off x="472440" y="2270760"/>
          <a:ext cx="11399519" cy="176022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2-56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SRS carrier switch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Report inter-cell switching time capability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 need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N.A. 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RAN1/4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strike="sngStrike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 values set is up to RAN4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ja-JP" sz="1050" kern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 reply LS, R1-1805817, includes candidate value sets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Further discuss the SRS carrier switch UE capability </a:t>
                      </a:r>
                      <a:r>
                        <a:rPr lang="en-US" sz="1050" b="1" kern="1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signalling</a:t>
                      </a: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granularity. Define feature as optional for UE to support.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b="1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9439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Offline outcome on Wed</a:t>
            </a:r>
          </a:p>
          <a:p>
            <a:pPr lvl="1"/>
            <a:endParaRPr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Basic UL control channel</a:t>
            </a:r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23037FAB-DB63-475F-B8DB-70F331D03D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6919369"/>
              </p:ext>
            </p:extLst>
          </p:nvPr>
        </p:nvGraphicFramePr>
        <p:xfrm>
          <a:off x="472440" y="2270760"/>
          <a:ext cx="11399519" cy="4480560"/>
        </p:xfrm>
        <a:graphic>
          <a:graphicData uri="http://schemas.openxmlformats.org/drawingml/2006/table">
            <a:tbl>
              <a:tblPr firstRow="1" firstCol="1" bandRow="1"/>
              <a:tblGrid>
                <a:gridCol w="701040">
                  <a:extLst>
                    <a:ext uri="{9D8B030D-6E8A-4147-A177-3AD203B41FA5}">
                      <a16:colId xmlns:a16="http://schemas.microsoft.com/office/drawing/2014/main" val="735133192"/>
                    </a:ext>
                  </a:extLst>
                </a:gridCol>
                <a:gridCol w="397438">
                  <a:extLst>
                    <a:ext uri="{9D8B030D-6E8A-4147-A177-3AD203B41FA5}">
                      <a16:colId xmlns:a16="http://schemas.microsoft.com/office/drawing/2014/main" val="1153989949"/>
                    </a:ext>
                  </a:extLst>
                </a:gridCol>
                <a:gridCol w="707462">
                  <a:extLst>
                    <a:ext uri="{9D8B030D-6E8A-4147-A177-3AD203B41FA5}">
                      <a16:colId xmlns:a16="http://schemas.microsoft.com/office/drawing/2014/main" val="2427092006"/>
                    </a:ext>
                  </a:extLst>
                </a:gridCol>
                <a:gridCol w="1582567">
                  <a:extLst>
                    <a:ext uri="{9D8B030D-6E8A-4147-A177-3AD203B41FA5}">
                      <a16:colId xmlns:a16="http://schemas.microsoft.com/office/drawing/2014/main" val="3921582119"/>
                    </a:ext>
                  </a:extLst>
                </a:gridCol>
                <a:gridCol w="630039">
                  <a:extLst>
                    <a:ext uri="{9D8B030D-6E8A-4147-A177-3AD203B41FA5}">
                      <a16:colId xmlns:a16="http://schemas.microsoft.com/office/drawing/2014/main" val="984313923"/>
                    </a:ext>
                  </a:extLst>
                </a:gridCol>
                <a:gridCol w="829483">
                  <a:extLst>
                    <a:ext uri="{9D8B030D-6E8A-4147-A177-3AD203B41FA5}">
                      <a16:colId xmlns:a16="http://schemas.microsoft.com/office/drawing/2014/main" val="1172134190"/>
                    </a:ext>
                  </a:extLst>
                </a:gridCol>
                <a:gridCol w="714931">
                  <a:extLst>
                    <a:ext uri="{9D8B030D-6E8A-4147-A177-3AD203B41FA5}">
                      <a16:colId xmlns:a16="http://schemas.microsoft.com/office/drawing/2014/main" val="2345627989"/>
                    </a:ext>
                  </a:extLst>
                </a:gridCol>
                <a:gridCol w="1036088">
                  <a:extLst>
                    <a:ext uri="{9D8B030D-6E8A-4147-A177-3AD203B41FA5}">
                      <a16:colId xmlns:a16="http://schemas.microsoft.com/office/drawing/2014/main" val="2640210769"/>
                    </a:ext>
                  </a:extLst>
                </a:gridCol>
                <a:gridCol w="621345">
                  <a:extLst>
                    <a:ext uri="{9D8B030D-6E8A-4147-A177-3AD203B41FA5}">
                      <a16:colId xmlns:a16="http://schemas.microsoft.com/office/drawing/2014/main" val="2045561438"/>
                    </a:ext>
                  </a:extLst>
                </a:gridCol>
                <a:gridCol w="1816927">
                  <a:extLst>
                    <a:ext uri="{9D8B030D-6E8A-4147-A177-3AD203B41FA5}">
                      <a16:colId xmlns:a16="http://schemas.microsoft.com/office/drawing/2014/main" val="408916991"/>
                    </a:ext>
                  </a:extLst>
                </a:gridCol>
                <a:gridCol w="2362199">
                  <a:extLst>
                    <a:ext uri="{9D8B030D-6E8A-4147-A177-3AD203B41FA5}">
                      <a16:colId xmlns:a16="http://schemas.microsoft.com/office/drawing/2014/main" val="513904561"/>
                    </a:ext>
                  </a:extLst>
                </a:gridCol>
              </a:tblGrid>
              <a:tr h="7561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#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Feature group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Components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(see R2-1712078)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FDD/TDD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Need of FR1/FR2 differentiation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Note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Responsible WG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 WG recommendation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61862"/>
                  </a:ext>
                </a:extLst>
              </a:tr>
              <a:tr h="752580">
                <a:tc>
                  <a:txBody>
                    <a:bodyPr/>
                    <a:lstStyle/>
                    <a:p>
                      <a:endParaRPr lang="ja-JP" sz="1050" dirty="0">
                        <a:effectLst/>
                        <a:latin typeface="Century" panose="02040604050505020304" pitchFamily="18" charset="0"/>
                      </a:endParaRPr>
                    </a:p>
                  </a:txBody>
                  <a:tcPr marL="46702" marR="467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4-1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Basic UL control channel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1) PUCCH format 0 over [1]-2 OFDM symbols once per slot with FH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3) PUCCH format 1 over [4] – 14 OFDM symbols once per slot with frequency-hopping 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5) One SR configuration per PUCCH group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6) HARQ-ACK transmission once per slot with its resource/timing determined by using the DCI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7) Multiplexing of SR and HARQ-ACK on a PUCCH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8) HARQ-ACK piggyback on PUSCH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9) Semi-static beta-offset configuration for HARQ-ACK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N.A.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RAN4 to check feasibility of frequency hopping for PUCCH formats for FR2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Mandatory without capability signaling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Proposal: RAN4 to further discuss whether to introduce transition time requirements for PUCCH frequency hopping in FR2 or whether to introduce a new UE capability.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</a:t>
                      </a:r>
                      <a:r>
                        <a:rPr lang="en-US" sz="1050" kern="1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FFS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096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396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45E2F42-9F1B-406B-9B63-147A30008834}"/>
              </a:ext>
            </a:extLst>
          </p:cNvPr>
          <p:cNvSpPr txBox="1">
            <a:spLocks/>
          </p:cNvSpPr>
          <p:nvPr/>
        </p:nvSpPr>
        <p:spPr>
          <a:xfrm>
            <a:off x="396240" y="1825625"/>
            <a:ext cx="115900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/>
              <a:t>Proposal</a:t>
            </a:r>
          </a:p>
          <a:p>
            <a:pPr lvl="1"/>
            <a:r>
              <a:rPr lang="en-US" altLang="ja-JP" sz="2000" dirty="0"/>
              <a:t>FFS: feasibility of frequency hopping for PUCCH formats for FR2</a:t>
            </a:r>
          </a:p>
          <a:p>
            <a:pPr lvl="1"/>
            <a:endParaRPr lang="en-US" altLang="ja-JP" sz="2000" dirty="0"/>
          </a:p>
          <a:p>
            <a:pPr marL="457200" lvl="1" indent="0">
              <a:buNone/>
            </a:pPr>
            <a:endParaRPr lang="en-US" altLang="ja-JP" sz="20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DCA3768-958D-4A40-9630-CCE806036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440" y="365125"/>
            <a:ext cx="11209020" cy="1325563"/>
          </a:xfrm>
        </p:spPr>
        <p:txBody>
          <a:bodyPr>
            <a:normAutofit/>
          </a:bodyPr>
          <a:lstStyle/>
          <a:p>
            <a:r>
              <a:rPr lang="it-IT" altLang="ja-JP" dirty="0"/>
              <a:t>Basic UL control channel</a:t>
            </a:r>
          </a:p>
        </p:txBody>
      </p:sp>
    </p:spTree>
    <p:extLst>
      <p:ext uri="{BB962C8B-B14F-4D97-AF65-F5344CB8AC3E}">
        <p14:creationId xmlns:p14="http://schemas.microsoft.com/office/powerpoint/2010/main" val="2879586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C8A1D2-3B0A-4F25-A8F2-D1BC69280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MIMO layer related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32209E-2D83-4BA8-830E-BACD8EEF2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44298" cy="5116195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Proposals in [</a:t>
            </a:r>
            <a:r>
              <a:rPr lang="de-DE" altLang="ja-JP" dirty="0"/>
              <a:t>R4-1810875</a:t>
            </a:r>
            <a:r>
              <a:rPr kumimoji="1" lang="en-US" altLang="ja-JP" dirty="0"/>
              <a:t>]</a:t>
            </a:r>
          </a:p>
          <a:p>
            <a:pPr lvl="1"/>
            <a:r>
              <a:rPr lang="en-US" altLang="ja-JP" dirty="0"/>
              <a:t>Proposal 1: Update the feature 2-3 ‘PDSCH MIMO layers” in the RAN1 NR UE Feature as follows and inform RAN1 and RAN about the feature update.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r>
              <a:rPr lang="en-US" altLang="ja-JP" dirty="0"/>
              <a:t>Proposal 2: Confirm the features ‘Almost contiguous UL CP-OFDM (feature 2-7)’ and ‘PA calibration gap (feature 2-8)’ as optional with capability signaling and inform RAN2 about RAN4’s decision</a:t>
            </a:r>
          </a:p>
          <a:p>
            <a:pPr lvl="1"/>
            <a:r>
              <a:rPr lang="en-US" altLang="ja-JP" dirty="0"/>
              <a:t>Proposal 3: If needed, define further details to the ‘Almost contiguous UL CP-OFDM (feature 2-7)’ and ‘PA calibration gap (feature 2-8)’ features once the corresponding UE requirements are finalized.</a:t>
            </a:r>
          </a:p>
          <a:p>
            <a:pPr lvl="1"/>
            <a:r>
              <a:rPr lang="en-US" altLang="ja-JP" dirty="0"/>
              <a:t>Proposal 4: RAN4 should discuss and decide how to capture the limitation that UL-MIMO is not supported in SUL carrier in Rel-15 and if any related UE capability signaling is needed for possible future introduction of UL-MIMO for SUL. </a:t>
            </a:r>
          </a:p>
          <a:p>
            <a:pPr lvl="1"/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D0FF44B6-30AB-400B-8398-E1B502418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038121"/>
              </p:ext>
            </p:extLst>
          </p:nvPr>
        </p:nvGraphicFramePr>
        <p:xfrm>
          <a:off x="838200" y="2792247"/>
          <a:ext cx="10699992" cy="1591474"/>
        </p:xfrm>
        <a:graphic>
          <a:graphicData uri="http://schemas.openxmlformats.org/drawingml/2006/table">
            <a:tbl>
              <a:tblPr firstRow="1" firstCol="1" bandRow="1"/>
              <a:tblGrid>
                <a:gridCol w="451539">
                  <a:extLst>
                    <a:ext uri="{9D8B030D-6E8A-4147-A177-3AD203B41FA5}">
                      <a16:colId xmlns:a16="http://schemas.microsoft.com/office/drawing/2014/main" val="678949580"/>
                    </a:ext>
                  </a:extLst>
                </a:gridCol>
                <a:gridCol w="1099960">
                  <a:extLst>
                    <a:ext uri="{9D8B030D-6E8A-4147-A177-3AD203B41FA5}">
                      <a16:colId xmlns:a16="http://schemas.microsoft.com/office/drawing/2014/main" val="3723672911"/>
                    </a:ext>
                  </a:extLst>
                </a:gridCol>
                <a:gridCol w="1641379">
                  <a:extLst>
                    <a:ext uri="{9D8B030D-6E8A-4147-A177-3AD203B41FA5}">
                      <a16:colId xmlns:a16="http://schemas.microsoft.com/office/drawing/2014/main" val="1727414334"/>
                    </a:ext>
                  </a:extLst>
                </a:gridCol>
                <a:gridCol w="2000898">
                  <a:extLst>
                    <a:ext uri="{9D8B030D-6E8A-4147-A177-3AD203B41FA5}">
                      <a16:colId xmlns:a16="http://schemas.microsoft.com/office/drawing/2014/main" val="777591509"/>
                    </a:ext>
                  </a:extLst>
                </a:gridCol>
                <a:gridCol w="5506216">
                  <a:extLst>
                    <a:ext uri="{9D8B030D-6E8A-4147-A177-3AD203B41FA5}">
                      <a16:colId xmlns:a16="http://schemas.microsoft.com/office/drawing/2014/main" val="851095783"/>
                    </a:ext>
                  </a:extLst>
                </a:gridCol>
              </a:tblGrid>
              <a:tr h="1591474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2-3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PDSCH MIMO layers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Supported maximal number of MIMO layers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Candidate values: {1,2,4,8}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 on the minimal layers for different band or band combination.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For single CC standalone NR, it is mandatory with capability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to support at least 4 MIMO layers </a:t>
                      </a:r>
                      <a:r>
                        <a:rPr lang="en-GB" sz="1000" u="sng" dirty="0">
                          <a:solidFill>
                            <a:srgbClr val="008080"/>
                          </a:solidFill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for all operating scenarios (EN-DC, CA, non-EN-DC/non-CA) 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in the bands where 4Rx is specified as mandatory for the given UE and at least 2 MIMO layers in FR2</a:t>
                      </a:r>
                      <a:r>
                        <a:rPr lang="en-GB" sz="1000" u="sng" dirty="0">
                          <a:solidFill>
                            <a:srgbClr val="008080"/>
                          </a:solidFill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for all operating scenarios (EN-DC, CA, non-EN-DC/non-CA).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Some relaxations to this requirement may be applicable in the future (including in Rel-15).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Mandatory in all cases means mandatory with capability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.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It is not expected that there is a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change (i.e. </a:t>
                      </a:r>
                      <a:r>
                        <a:rPr lang="en-GB" sz="1000" dirty="0" err="1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signaling</a:t>
                      </a:r>
                      <a:r>
                        <a:rPr lang="en-GB" sz="1000" dirty="0">
                          <a:effectLst/>
                          <a:latin typeface="Calibri Light" panose="020F03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remains to be defined as {1, 2, 4, 8} in every band and every band combination, including FR1 and FR2 in all cases.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739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73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681794-1740-41BE-B557-29BAD2D35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MIMO layer related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B8E0A0-75B9-45AB-9355-EDDEE82DF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Proposal </a:t>
            </a:r>
            <a:r>
              <a:rPr kumimoji="1" lang="en-US" altLang="ja-JP" sz="2400" dirty="0">
                <a:solidFill>
                  <a:srgbClr val="00B050"/>
                </a:solidFill>
              </a:rPr>
              <a:t>for UL-MIMO in SUL carrier</a:t>
            </a:r>
            <a:r>
              <a:rPr kumimoji="1" lang="en-US" altLang="ja-JP" sz="2400" dirty="0"/>
              <a:t> 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Send LS to RAN1 to inform the following RAN4 agreement</a:t>
            </a:r>
          </a:p>
          <a:p>
            <a:pPr lvl="2"/>
            <a:r>
              <a:rPr lang="en-GB" altLang="ja-JP" sz="1800" dirty="0">
                <a:solidFill>
                  <a:srgbClr val="00B050"/>
                </a:solidFill>
              </a:rPr>
              <a:t>It is agreed that UL-MIMO is not supported in SUL carrier in Rel-15  </a:t>
            </a:r>
            <a:endParaRPr lang="en-US" altLang="ja-JP" sz="1800" dirty="0">
              <a:solidFill>
                <a:srgbClr val="00B050"/>
              </a:solidFill>
            </a:endParaRP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RAN4 ask to RAN1 to include this decision into RAN1 feature list </a:t>
            </a:r>
            <a:endParaRPr lang="ja-JP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759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6DB1BB-4E7F-46E7-BC8F-41DE270AB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919D156-EF8C-480F-94E2-A6F745ED1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The followings are discussed during RAN4 #88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/>
              <a:t>RAN4 related UE features for SA:</a:t>
            </a:r>
          </a:p>
          <a:p>
            <a:pPr lvl="2"/>
            <a:r>
              <a:rPr lang="en-US" altLang="ja-JP" sz="1600" dirty="0"/>
              <a:t>Multiple frequency band indication</a:t>
            </a:r>
          </a:p>
          <a:p>
            <a:pPr lvl="2"/>
            <a:r>
              <a:rPr lang="en-US" altLang="ja-JP" sz="1600" dirty="0"/>
              <a:t>Modified MPR behavior </a:t>
            </a:r>
          </a:p>
          <a:p>
            <a:pPr lvl="2"/>
            <a:r>
              <a:rPr lang="en-US" altLang="ja-JP" sz="1600" dirty="0"/>
              <a:t>Multiple NS/P-Max</a:t>
            </a:r>
          </a:p>
          <a:p>
            <a:pPr lvl="2"/>
            <a:r>
              <a:rPr lang="en-US" altLang="ja-JP" sz="1600" dirty="0"/>
              <a:t>Maximum uplink duty cycle</a:t>
            </a: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Short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Measurement</a:t>
            </a:r>
            <a:r>
              <a:rPr lang="zh-CN" altLang="en-US" sz="1600" dirty="0">
                <a:solidFill>
                  <a:srgbClr val="FF000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Gap</a:t>
            </a:r>
            <a:endParaRPr lang="en-US" altLang="ja-JP" sz="1600" dirty="0">
              <a:solidFill>
                <a:srgbClr val="FF0000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kumimoji="1" lang="en-US" altLang="ja-JP" sz="2000" dirty="0"/>
              <a:t>RAN4 responsible features in RAN1 </a:t>
            </a:r>
            <a:r>
              <a:rPr lang="en-US" altLang="ja-JP" sz="2000" dirty="0"/>
              <a:t>feature list [RP-181483]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/>
              <a:t>DL/UL MIMO layer proposed in [R4-1810875]</a:t>
            </a:r>
          </a:p>
          <a:p>
            <a:pPr lvl="1"/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22604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Multiple frequency band indication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Offline agreement on Wed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Option 1: Mandatory with capability similar to LTE</a:t>
            </a: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Option 2: Mandatory without capability </a:t>
            </a:r>
            <a:endParaRPr kumimoji="1" lang="en-US" altLang="ja-JP" sz="2000" dirty="0">
              <a:solidFill>
                <a:srgbClr val="00B050"/>
              </a:solidFill>
            </a:endParaRPr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00E6BF4-35A6-42DA-958E-7768CD2BF7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04321"/>
              </p:ext>
            </p:extLst>
          </p:nvPr>
        </p:nvGraphicFramePr>
        <p:xfrm>
          <a:off x="457200" y="2328545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Multiple frequency band indication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Multiple frequency band indication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multiple frequency band indication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UE capability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TBD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4848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BB5833-4C6C-48AF-93EE-2ED4EBBBC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Modified MPR behavior</a:t>
            </a:r>
            <a:endParaRPr kumimoji="1" lang="ja-JP" altLang="en-US" dirty="0"/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F4EE116D-A8D5-443A-A49E-A124770C2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73740" cy="4351338"/>
          </a:xfrm>
        </p:spPr>
        <p:txBody>
          <a:bodyPr>
            <a:normAutofit/>
          </a:bodyPr>
          <a:lstStyle/>
          <a:p>
            <a:r>
              <a:rPr kumimoji="1" lang="en-US" altLang="ja-JP" sz="2400" dirty="0"/>
              <a:t>RAN2 already introduced UE capability but there are two remaining </a:t>
            </a:r>
            <a:r>
              <a:rPr lang="en-US" altLang="ja-JP" sz="2400" dirty="0"/>
              <a:t>parts</a:t>
            </a:r>
            <a:endParaRPr kumimoji="1"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pPr marL="0" indent="0">
              <a:buNone/>
            </a:pPr>
            <a:endParaRPr lang="en-US" altLang="ja-JP" sz="9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/>
              <a:t>No FDD/TDD and FR1/FR2 differentiation  </a:t>
            </a:r>
          </a:p>
          <a:p>
            <a:pPr lvl="1"/>
            <a:r>
              <a:rPr lang="en-US" altLang="ja-JP" sz="2000" dirty="0"/>
              <a:t>Optional feature</a:t>
            </a:r>
            <a:endParaRPr kumimoji="1"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9F61596-88FC-4320-875A-FCACADBEC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050463"/>
              </p:ext>
            </p:extLst>
          </p:nvPr>
        </p:nvGraphicFramePr>
        <p:xfrm>
          <a:off x="1181100" y="2346960"/>
          <a:ext cx="10172700" cy="128016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036433">
                  <a:extLst>
                    <a:ext uri="{9D8B030D-6E8A-4147-A177-3AD203B41FA5}">
                      <a16:colId xmlns:a16="http://schemas.microsoft.com/office/drawing/2014/main" val="717090247"/>
                    </a:ext>
                  </a:extLst>
                </a:gridCol>
                <a:gridCol w="813816">
                  <a:extLst>
                    <a:ext uri="{9D8B030D-6E8A-4147-A177-3AD203B41FA5}">
                      <a16:colId xmlns:a16="http://schemas.microsoft.com/office/drawing/2014/main" val="3149333339"/>
                    </a:ext>
                  </a:extLst>
                </a:gridCol>
                <a:gridCol w="610362">
                  <a:extLst>
                    <a:ext uri="{9D8B030D-6E8A-4147-A177-3AD203B41FA5}">
                      <a16:colId xmlns:a16="http://schemas.microsoft.com/office/drawing/2014/main" val="3670601697"/>
                    </a:ext>
                  </a:extLst>
                </a:gridCol>
                <a:gridCol w="712089">
                  <a:extLst>
                    <a:ext uri="{9D8B030D-6E8A-4147-A177-3AD203B41FA5}">
                      <a16:colId xmlns:a16="http://schemas.microsoft.com/office/drawing/2014/main" val="2421291288"/>
                    </a:ext>
                  </a:extLst>
                </a:gridCol>
              </a:tblGrid>
              <a:tr h="3581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Definitions for parameters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Per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FDD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TDD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DIFF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7632580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i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modifiedMPR</a:t>
                      </a:r>
                      <a:r>
                        <a:rPr lang="en-GB" sz="1400" b="1" i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-Behaviour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Indicates whether the UE supports modified A-MPR due to some reasons e.g. regulatory requirements change, RB restriction is replaced to A-MPR for better frequency usage efficiency.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Band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Tbd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Tbd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727924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D67CADA1-2D1A-4D60-B6F1-784066ED8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540157"/>
              </p:ext>
            </p:extLst>
          </p:nvPr>
        </p:nvGraphicFramePr>
        <p:xfrm>
          <a:off x="300720" y="4944837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2-12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Modified MPR behaviour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Modified MPR behaviour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modified MPR behaviour 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band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49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l" rtl="0">
              <a:lnSpc>
                <a:spcPct val="90000"/>
              </a:lnSpc>
              <a:spcBef>
                <a:spcPct val="0"/>
              </a:spcBef>
            </a:pPr>
            <a:r>
              <a:rPr kumimoji="1" lang="en-US" altLang="ja-JP" sz="4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Multiple NS/P-Max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Offline agreement on Wed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r>
              <a:rPr kumimoji="1" lang="en-US" altLang="ja-JP" sz="2400" dirty="0"/>
              <a:t>Proposal</a:t>
            </a:r>
          </a:p>
          <a:p>
            <a:pPr lvl="1"/>
            <a:r>
              <a:rPr kumimoji="1" lang="en-US" altLang="ja-JP" sz="2000" dirty="0"/>
              <a:t>Confirm offline agreement</a:t>
            </a:r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36371"/>
              </p:ext>
            </p:extLst>
          </p:nvPr>
        </p:nvGraphicFramePr>
        <p:xfrm>
          <a:off x="457200" y="2328545"/>
          <a:ext cx="11590559" cy="160020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2-13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does not support multiple NS/P-Max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UE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Mandatory without capability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8652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GB" altLang="ja-JP" dirty="0"/>
              <a:t>Maximum uplink duty cycle</a:t>
            </a:r>
            <a:endParaRPr lang="ja-JP" altLang="ja-JP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kumimoji="1" lang="en-US" altLang="ja-JP" sz="2400" dirty="0"/>
          </a:p>
          <a:p>
            <a:endParaRPr lang="en-US" altLang="ja-JP" sz="2400" dirty="0"/>
          </a:p>
          <a:p>
            <a:endParaRPr kumimoji="1" lang="en-US" altLang="ja-JP" sz="2400" dirty="0"/>
          </a:p>
          <a:p>
            <a:endParaRPr lang="en-US" altLang="ja-JP" sz="2400" dirty="0"/>
          </a:p>
          <a:p>
            <a:pPr lvl="1"/>
            <a:endParaRPr kumimoji="1" lang="en-US" altLang="ja-JP" sz="2000" dirty="0"/>
          </a:p>
          <a:p>
            <a:pPr lvl="1"/>
            <a:endParaRPr kumimoji="1" lang="ja-JP" altLang="en-US" sz="20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475665"/>
              </p:ext>
            </p:extLst>
          </p:nvPr>
        </p:nvGraphicFramePr>
        <p:xfrm>
          <a:off x="84918" y="2283261"/>
          <a:ext cx="11879578" cy="4209614"/>
        </p:xfrm>
        <a:graphic>
          <a:graphicData uri="http://schemas.openxmlformats.org/drawingml/2006/table">
            <a:tbl>
              <a:tblPr firstRow="1" firstCol="1" bandRow="1"/>
              <a:tblGrid>
                <a:gridCol w="559714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575937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1362782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42992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826992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322230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851518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55658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556582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79001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2038178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467023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953115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752979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3409514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2-1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3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Maximum uplink duty cycle for </a:t>
                      </a:r>
                      <a:r>
                        <a:rPr lang="en-GB" altLang="ja-JP" sz="1050" u="sng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FR1 power class 2 UE</a:t>
                      </a:r>
                      <a:endParaRPr lang="ja-JP" sz="1050" strike="no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1) Maximum percentage of uplink symbols can be scheduled within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. The value range is {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50%,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60%, 70%, 80%, 90%, 100%}.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If the field is absent, 50% shall be applied.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Yes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The network cannot know maximum percentage of uplink symbols can be scheduled for high power UE (</a:t>
                      </a:r>
                      <a:r>
                        <a:rPr lang="en-GB" sz="1050" strike="sng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e.g.</a:t>
                      </a:r>
                      <a:r>
                        <a:rPr lang="en-GB" sz="1050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i.e.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power class 2 UE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1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No Need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Applicable only to FR1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</a:t>
                      </a:r>
                      <a:r>
                        <a:rPr lang="en-GB" sz="1050" u="sng" strike="sng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power class 2 UE</a:t>
                      </a:r>
                      <a:endParaRPr lang="ja-JP" sz="1050" strike="sngStrike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Per band capability.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If this capability is absent and the percentage of uplink symbols transmitted 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 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 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 larger than 50%, or this capability is not absent and the percentage of uplink symbols transmitted in </a:t>
                      </a:r>
                      <a:r>
                        <a:rPr lang="en-GB" sz="1050" strike="sng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10ms 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 certain evaluation period 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is larger than this capability, apply all requirements for the default power class.</a:t>
                      </a:r>
                      <a:r>
                        <a:rPr lang="en-GB" sz="1050" u="sng" dirty="0">
                          <a:solidFill>
                            <a:srgbClr val="00808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The evaluation period is up to UE implementation, no less than one radio frame.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UE do not need to do UL duty cycle calculation when it’s transmit power is below 23dBm and all the UL/DL configurations can be scheduled.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RAN4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Optional</a:t>
                      </a:r>
                      <a:endParaRPr lang="ja-JP" sz="105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E8A2F647-7B30-4411-B3DD-D872351490B9}"/>
              </a:ext>
            </a:extLst>
          </p:cNvPr>
          <p:cNvSpPr txBox="1">
            <a:spLocks/>
          </p:cNvSpPr>
          <p:nvPr/>
        </p:nvSpPr>
        <p:spPr>
          <a:xfrm>
            <a:off x="227504" y="16425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solidFill>
                  <a:srgbClr val="00B050"/>
                </a:solidFill>
              </a:rPr>
              <a:t>Proposal: Agree the following description</a:t>
            </a:r>
          </a:p>
        </p:txBody>
      </p:sp>
    </p:spTree>
    <p:extLst>
      <p:ext uri="{BB962C8B-B14F-4D97-AF65-F5344CB8AC3E}">
        <p14:creationId xmlns:p14="http://schemas.microsoft.com/office/powerpoint/2010/main" val="4004223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AFA5B4-1667-432C-8309-E2370F0B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en-GB" altLang="ja-JP" strike="sngStrike" dirty="0">
                <a:solidFill>
                  <a:srgbClr val="00B050"/>
                </a:solidFill>
              </a:rPr>
              <a:t>Maximum uplink duty cycle</a:t>
            </a:r>
            <a:endParaRPr lang="ja-JP" altLang="ja-JP" strike="sngStrike" dirty="0">
              <a:solidFill>
                <a:srgbClr val="00B050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060F148-E655-48E1-A3CD-7864463C2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strike="sngStrike" dirty="0">
                <a:solidFill>
                  <a:srgbClr val="00B050"/>
                </a:solidFill>
              </a:rPr>
              <a:t>Proposal:</a:t>
            </a:r>
          </a:p>
          <a:p>
            <a:pPr lvl="1"/>
            <a:r>
              <a:rPr lang="en-US" altLang="ja-JP" sz="2000" strike="sngStrike" dirty="0">
                <a:solidFill>
                  <a:srgbClr val="00B050"/>
                </a:solidFill>
                <a:sym typeface="Wingdings" panose="05000000000000000000" pitchFamily="2" charset="2"/>
              </a:rPr>
              <a:t>Option 1: Introduce 40%</a:t>
            </a:r>
          </a:p>
          <a:p>
            <a:pPr lvl="1"/>
            <a:r>
              <a:rPr lang="en-US" altLang="ja-JP" sz="2000" strike="sngStrike" dirty="0">
                <a:solidFill>
                  <a:srgbClr val="00B050"/>
                </a:solidFill>
                <a:sym typeface="Wingdings" panose="05000000000000000000" pitchFamily="2" charset="2"/>
              </a:rPr>
              <a:t>Option 2: No need to introduce 40%</a:t>
            </a:r>
          </a:p>
          <a:p>
            <a:endParaRPr lang="en-US" altLang="ja-JP" sz="2400" dirty="0">
              <a:solidFill>
                <a:srgbClr val="00B050"/>
              </a:solidFill>
            </a:endParaRP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lang="en-US" altLang="ja-JP" sz="2400" dirty="0">
              <a:solidFill>
                <a:srgbClr val="00B050"/>
              </a:solidFill>
            </a:endParaRPr>
          </a:p>
          <a:p>
            <a:pPr lvl="1"/>
            <a:endParaRPr kumimoji="1" lang="en-US" altLang="ja-JP" sz="2000" dirty="0">
              <a:solidFill>
                <a:srgbClr val="00B050"/>
              </a:solidFill>
            </a:endParaRPr>
          </a:p>
          <a:p>
            <a:pPr lvl="1"/>
            <a:endParaRPr kumimoji="1" lang="ja-JP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81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Short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Gap</a:t>
            </a:r>
            <a:endParaRPr kumimoji="1" lang="zh-CN" altLang="en-US" dirty="0"/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315829CE-1D95-459F-AD16-7839608DC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145581"/>
              </p:ext>
            </p:extLst>
          </p:nvPr>
        </p:nvGraphicFramePr>
        <p:xfrm>
          <a:off x="457200" y="2328545"/>
          <a:ext cx="11590559" cy="2560320"/>
        </p:xfrm>
        <a:graphic>
          <a:graphicData uri="http://schemas.openxmlformats.org/drawingml/2006/table">
            <a:tbl>
              <a:tblPr firstRow="1" firstCol="1" bandRow="1"/>
              <a:tblGrid>
                <a:gridCol w="718187">
                  <a:extLst>
                    <a:ext uri="{9D8B030D-6E8A-4147-A177-3AD203B41FA5}">
                      <a16:colId xmlns:a16="http://schemas.microsoft.com/office/drawing/2014/main" val="2633044563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3364374677"/>
                    </a:ext>
                  </a:extLst>
                </a:gridCol>
                <a:gridCol w="964679">
                  <a:extLst>
                    <a:ext uri="{9D8B030D-6E8A-4147-A177-3AD203B41FA5}">
                      <a16:colId xmlns:a16="http://schemas.microsoft.com/office/drawing/2014/main" val="1467671084"/>
                    </a:ext>
                  </a:extLst>
                </a:gridCol>
                <a:gridCol w="577434">
                  <a:extLst>
                    <a:ext uri="{9D8B030D-6E8A-4147-A177-3AD203B41FA5}">
                      <a16:colId xmlns:a16="http://schemas.microsoft.com/office/drawing/2014/main" val="4256451390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1756994205"/>
                    </a:ext>
                  </a:extLst>
                </a:gridCol>
                <a:gridCol w="1242067">
                  <a:extLst>
                    <a:ext uri="{9D8B030D-6E8A-4147-A177-3AD203B41FA5}">
                      <a16:colId xmlns:a16="http://schemas.microsoft.com/office/drawing/2014/main" val="3449368795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2847408436"/>
                    </a:ext>
                  </a:extLst>
                </a:gridCol>
                <a:gridCol w="799892">
                  <a:extLst>
                    <a:ext uri="{9D8B030D-6E8A-4147-A177-3AD203B41FA5}">
                      <a16:colId xmlns:a16="http://schemas.microsoft.com/office/drawing/2014/main" val="3497235130"/>
                    </a:ext>
                  </a:extLst>
                </a:gridCol>
                <a:gridCol w="676991">
                  <a:extLst>
                    <a:ext uri="{9D8B030D-6E8A-4147-A177-3AD203B41FA5}">
                      <a16:colId xmlns:a16="http://schemas.microsoft.com/office/drawing/2014/main" val="4151341052"/>
                    </a:ext>
                  </a:extLst>
                </a:gridCol>
                <a:gridCol w="356024">
                  <a:extLst>
                    <a:ext uri="{9D8B030D-6E8A-4147-A177-3AD203B41FA5}">
                      <a16:colId xmlns:a16="http://schemas.microsoft.com/office/drawing/2014/main" val="3139535203"/>
                    </a:ext>
                  </a:extLst>
                </a:gridCol>
                <a:gridCol w="1457987">
                  <a:extLst>
                    <a:ext uri="{9D8B030D-6E8A-4147-A177-3AD203B41FA5}">
                      <a16:colId xmlns:a16="http://schemas.microsoft.com/office/drawing/2014/main" val="3056130962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3741367523"/>
                    </a:ext>
                  </a:extLst>
                </a:gridCol>
                <a:gridCol w="895330">
                  <a:extLst>
                    <a:ext uri="{9D8B030D-6E8A-4147-A177-3AD203B41FA5}">
                      <a16:colId xmlns:a16="http://schemas.microsoft.com/office/drawing/2014/main" val="827886235"/>
                    </a:ext>
                  </a:extLst>
                </a:gridCol>
              </a:tblGrid>
              <a:tr h="818875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#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group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Components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Prerequisite feature groups 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for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to know whether the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feature is supported by the UE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(what happens if </a:t>
                      </a:r>
                      <a:r>
                        <a:rPr lang="en-GB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gNB</a:t>
                      </a: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does not know?)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Consequences if the feature</a:t>
                      </a:r>
                      <a:b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</a:b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 is not supported by the UE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Type (See R4-17121 19)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FDD/TDD differentiation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Need of FR1/FR2 differentiation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RAN5 implication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Remarks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Responsible WG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255270" algn="l"/>
                        </a:tabLs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Recommendation for TSG-RAN</a:t>
                      </a:r>
                      <a:endParaRPr lang="ja-JP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8098" marR="80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285932"/>
                  </a:ext>
                </a:extLst>
              </a:tr>
              <a:tr h="409437"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3-3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Short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Gap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kumimoji="1" lang="en-US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)</a:t>
                      </a:r>
                      <a:r>
                        <a:rPr kumimoji="1" lang="zh-CN" altLang="en-US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 </a:t>
                      </a:r>
                      <a:r>
                        <a:rPr kumimoji="1" lang="en-GB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Short measurement gaps (pattern#2 </a:t>
                      </a:r>
                      <a:r>
                        <a:rPr lang="en-GB" altLang="zh-CN" sz="1050" dirty="0"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and #3) are supported in NR standalone operation for LTE measurement</a:t>
                      </a:r>
                      <a:r>
                        <a:rPr lang="zh-CN" altLang="zh-CN" sz="1050" dirty="0">
                          <a:effectLst/>
                        </a:rPr>
                        <a:t> 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Yes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does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support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short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gap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pattern#2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and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#3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standalone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operation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for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LTE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measurement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Type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need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</a:t>
                      </a:r>
                      <a:r>
                        <a:rPr lang="zh-CN" altLang="en-US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need</a:t>
                      </a:r>
                      <a:endParaRPr lang="ja-JP" altLang="zh-CN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Per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altLang="zh-CN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UE</a:t>
                      </a:r>
                      <a:r>
                        <a:rPr lang="zh-CN" altLang="en-US" sz="1050" baseline="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kumimoji="1" lang="en-US" altLang="zh-CN" sz="1050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capability</a:t>
                      </a:r>
                      <a:endParaRPr kumimoji="1" lang="ja-JP" sz="1050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RAN4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05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optional</a:t>
                      </a:r>
                      <a:endParaRPr lang="ja-JP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808565"/>
                  </a:ext>
                </a:extLst>
              </a:tr>
            </a:tbl>
          </a:graphicData>
        </a:graphic>
      </p:graphicFrame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E4F8FAF5-CD9A-4912-AF65-58889DAF108A}"/>
              </a:ext>
            </a:extLst>
          </p:cNvPr>
          <p:cNvSpPr txBox="1">
            <a:spLocks/>
          </p:cNvSpPr>
          <p:nvPr/>
        </p:nvSpPr>
        <p:spPr>
          <a:xfrm>
            <a:off x="227504" y="16425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solidFill>
                  <a:srgbClr val="00B050"/>
                </a:solidFill>
              </a:rPr>
              <a:t>Proposal: Agree the following description</a:t>
            </a:r>
          </a:p>
        </p:txBody>
      </p:sp>
    </p:spTree>
    <p:extLst>
      <p:ext uri="{BB962C8B-B14F-4D97-AF65-F5344CB8AC3E}">
        <p14:creationId xmlns:p14="http://schemas.microsoft.com/office/powerpoint/2010/main" val="15629448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86A582-0DE2-4B20-BAAF-1409921C2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General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1352D23-7B97-4022-9F85-D504ADAB0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9943826" cy="4759371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sz="2400" dirty="0">
                <a:solidFill>
                  <a:srgbClr val="00B050"/>
                </a:solidFill>
              </a:rPr>
              <a:t>Offline agreements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The following features will be removed from RAN1 feature list since those are already covered by RAN4 feature list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0-3	DL modulation scheme</a:t>
            </a:r>
            <a:r>
              <a:rPr lang="ja-JP" altLang="en-US" sz="1600" dirty="0">
                <a:solidFill>
                  <a:srgbClr val="00B050"/>
                </a:solidFill>
              </a:rPr>
              <a:t> </a:t>
            </a:r>
            <a:r>
              <a:rPr lang="en-US" altLang="ja-JP" sz="1600" dirty="0">
                <a:solidFill>
                  <a:srgbClr val="00B050"/>
                </a:solidFill>
              </a:rPr>
              <a:t>(only note column)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0-5	pi/2-BPSK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0-6	64QAM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0-7	256QAM for PDSCH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0-8	256QAM for PUSCH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0-9	Subcarrier spacings and FFT size in conjunction with supportable BW with normal CP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0-11	pi/2-BPSK for PUCCH format 3/4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0-14	[1-symbol GP for 120KHz SCS in unpaired spectrum]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6-15	7.5kHz UL raster shift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6-20	Simultaneous reception and transmission on different carriers for each band combination</a:t>
            </a:r>
            <a:endParaRPr kumimoji="1" lang="en-US" altLang="ja-JP" sz="1600" dirty="0">
              <a:solidFill>
                <a:srgbClr val="00B050"/>
              </a:solidFill>
            </a:endParaRPr>
          </a:p>
          <a:p>
            <a:pPr lvl="1"/>
            <a:r>
              <a:rPr lang="en-US" altLang="ja-JP" sz="2000" dirty="0">
                <a:solidFill>
                  <a:srgbClr val="00B050"/>
                </a:solidFill>
              </a:rPr>
              <a:t>FFS for other features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0-12	Non-contiguous UL PRB CP-OFDM per CC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1-11	Support of CSI-RS RRM measurement for </a:t>
            </a:r>
            <a:r>
              <a:rPr lang="en-US" altLang="ja-JP" sz="1600" dirty="0" err="1">
                <a:solidFill>
                  <a:srgbClr val="00B050"/>
                </a:solidFill>
              </a:rPr>
              <a:t>SCell</a:t>
            </a:r>
            <a:r>
              <a:rPr lang="en-US" altLang="ja-JP" sz="1600" dirty="0">
                <a:solidFill>
                  <a:srgbClr val="00B050"/>
                </a:solidFill>
              </a:rPr>
              <a:t> without SS/PBCH block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2-55	SRS Tx switch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2-56	SRS carrier switch</a:t>
            </a:r>
          </a:p>
          <a:p>
            <a:pPr lvl="2"/>
            <a:r>
              <a:rPr lang="en-US" altLang="ja-JP" sz="1600" dirty="0">
                <a:solidFill>
                  <a:srgbClr val="00B050"/>
                </a:solidFill>
              </a:rPr>
              <a:t>4-1	Basic UL control channel</a:t>
            </a:r>
          </a:p>
          <a:p>
            <a:r>
              <a:rPr kumimoji="1" lang="en-US" altLang="ja-JP" sz="2400" dirty="0">
                <a:solidFill>
                  <a:srgbClr val="00B050"/>
                </a:solidFill>
              </a:rPr>
              <a:t>Proposal</a:t>
            </a:r>
          </a:p>
          <a:p>
            <a:pPr lvl="1"/>
            <a:r>
              <a:rPr kumimoji="1" lang="en-US" altLang="ja-JP" sz="2000" dirty="0">
                <a:solidFill>
                  <a:srgbClr val="00B050"/>
                </a:solidFill>
              </a:rPr>
              <a:t>Send LS to RAN1 to remove above features (0-3, 0-5, 0-6, 0-7, 0-8, 0-9, 0-11, 0-14, 6-15, 6-20) from RAN1 feature list</a:t>
            </a:r>
            <a:endParaRPr kumimoji="1" lang="ja-JP" altLang="en-US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11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1992</Words>
  <Application>Microsoft Office PowerPoint</Application>
  <PresentationFormat>ワイド画面</PresentationFormat>
  <Paragraphs>444</Paragraphs>
  <Slides>17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32" baseType="lpstr">
      <vt:lpstr>等线</vt:lpstr>
      <vt:lpstr>等线</vt:lpstr>
      <vt:lpstr>等线 Light</vt:lpstr>
      <vt:lpstr>Malgun Gothic</vt:lpstr>
      <vt:lpstr>ＭＳ Ｐゴシック</vt:lpstr>
      <vt:lpstr>ＭＳ 明朝</vt:lpstr>
      <vt:lpstr>SimSun</vt:lpstr>
      <vt:lpstr>游ゴシック</vt:lpstr>
      <vt:lpstr>游ゴシック Light</vt:lpstr>
      <vt:lpstr>Arial</vt:lpstr>
      <vt:lpstr>Calibri Light</vt:lpstr>
      <vt:lpstr>Century</vt:lpstr>
      <vt:lpstr>Times New Roman</vt:lpstr>
      <vt:lpstr>Wingdings</vt:lpstr>
      <vt:lpstr>Office テーマ</vt:lpstr>
      <vt:lpstr>WF on UE feature list</vt:lpstr>
      <vt:lpstr>Background</vt:lpstr>
      <vt:lpstr>Multiple frequency band indication</vt:lpstr>
      <vt:lpstr>Modified MPR behavior</vt:lpstr>
      <vt:lpstr>Multiple NS/P-Max</vt:lpstr>
      <vt:lpstr>Maximum uplink duty cycle</vt:lpstr>
      <vt:lpstr>Maximum uplink duty cycle</vt:lpstr>
      <vt:lpstr>Short Measurement Gap</vt:lpstr>
      <vt:lpstr>General</vt:lpstr>
      <vt:lpstr>Non-contiguous UL PRB CP-OFDM per CC</vt:lpstr>
      <vt:lpstr>Support of CSI-RS RRM measurement for SCell without SS/PBCH block</vt:lpstr>
      <vt:lpstr>SRS Tx switch</vt:lpstr>
      <vt:lpstr>SRS carrier switch</vt:lpstr>
      <vt:lpstr>Basic UL control channel</vt:lpstr>
      <vt:lpstr>Basic UL control channel</vt:lpstr>
      <vt:lpstr>MIMO layer related</vt:lpstr>
      <vt:lpstr>MIMO layer related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feature list</dc:title>
  <dc:creator>佐野 洋介</dc:creator>
  <cp:lastModifiedBy>佐野 洋介</cp:lastModifiedBy>
  <cp:revision>49</cp:revision>
  <dcterms:created xsi:type="dcterms:W3CDTF">2018-08-23T09:03:46Z</dcterms:created>
  <dcterms:modified xsi:type="dcterms:W3CDTF">2018-08-24T14:46:35Z</dcterms:modified>
</cp:coreProperties>
</file>